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4212" r:id="rId4"/>
  </p:sldMasterIdLst>
  <p:notesMasterIdLst>
    <p:notesMasterId r:id="rId108"/>
  </p:notesMasterIdLst>
  <p:handoutMasterIdLst>
    <p:handoutMasterId r:id="rId109"/>
  </p:handoutMasterIdLst>
  <p:sldIdLst>
    <p:sldId id="2682" r:id="rId5"/>
    <p:sldId id="660" r:id="rId6"/>
    <p:sldId id="2686" r:id="rId7"/>
    <p:sldId id="325" r:id="rId8"/>
    <p:sldId id="2918" r:id="rId9"/>
    <p:sldId id="2919" r:id="rId10"/>
    <p:sldId id="2964" r:id="rId11"/>
    <p:sldId id="3006" r:id="rId12"/>
    <p:sldId id="2912" r:id="rId13"/>
    <p:sldId id="2961" r:id="rId14"/>
    <p:sldId id="2974" r:id="rId15"/>
    <p:sldId id="2940" r:id="rId16"/>
    <p:sldId id="2939" r:id="rId17"/>
    <p:sldId id="2946" r:id="rId18"/>
    <p:sldId id="2965" r:id="rId19"/>
    <p:sldId id="3004" r:id="rId20"/>
    <p:sldId id="3005" r:id="rId21"/>
    <p:sldId id="2976" r:id="rId22"/>
    <p:sldId id="2941" r:id="rId23"/>
    <p:sldId id="2958" r:id="rId24"/>
    <p:sldId id="2994" r:id="rId25"/>
    <p:sldId id="2982" r:id="rId26"/>
    <p:sldId id="2908" r:id="rId27"/>
    <p:sldId id="2985" r:id="rId28"/>
    <p:sldId id="2948" r:id="rId29"/>
    <p:sldId id="2995" r:id="rId30"/>
    <p:sldId id="2967" r:id="rId31"/>
    <p:sldId id="2986" r:id="rId32"/>
    <p:sldId id="2987" r:id="rId33"/>
    <p:sldId id="2932" r:id="rId34"/>
    <p:sldId id="2937" r:id="rId35"/>
    <p:sldId id="2931" r:id="rId36"/>
    <p:sldId id="2951" r:id="rId37"/>
    <p:sldId id="2952" r:id="rId38"/>
    <p:sldId id="2935" r:id="rId39"/>
    <p:sldId id="2949" r:id="rId40"/>
    <p:sldId id="2950" r:id="rId41"/>
    <p:sldId id="2956" r:id="rId42"/>
    <p:sldId id="2938" r:id="rId43"/>
    <p:sldId id="2909" r:id="rId44"/>
    <p:sldId id="2959" r:id="rId45"/>
    <p:sldId id="2988" r:id="rId46"/>
    <p:sldId id="2761" r:id="rId47"/>
    <p:sldId id="2970" r:id="rId48"/>
    <p:sldId id="3007" r:id="rId49"/>
    <p:sldId id="2999" r:id="rId50"/>
    <p:sldId id="2983" r:id="rId51"/>
    <p:sldId id="2916" r:id="rId52"/>
    <p:sldId id="2947" r:id="rId53"/>
    <p:sldId id="2957" r:id="rId54"/>
    <p:sldId id="2968" r:id="rId55"/>
    <p:sldId id="2969" r:id="rId56"/>
    <p:sldId id="2990" r:id="rId57"/>
    <p:sldId id="2993" r:id="rId58"/>
    <p:sldId id="2934" r:id="rId59"/>
    <p:sldId id="2928" r:id="rId60"/>
    <p:sldId id="2927" r:id="rId61"/>
    <p:sldId id="2762" r:id="rId62"/>
    <p:sldId id="2973" r:id="rId63"/>
    <p:sldId id="3008" r:id="rId64"/>
    <p:sldId id="2930" r:id="rId65"/>
    <p:sldId id="2933" r:id="rId66"/>
    <p:sldId id="2989" r:id="rId67"/>
    <p:sldId id="2907" r:id="rId68"/>
    <p:sldId id="2763" r:id="rId69"/>
    <p:sldId id="3001" r:id="rId70"/>
    <p:sldId id="3002" r:id="rId71"/>
    <p:sldId id="3003" r:id="rId72"/>
    <p:sldId id="2962" r:id="rId73"/>
    <p:sldId id="2972" r:id="rId74"/>
    <p:sldId id="2936" r:id="rId75"/>
    <p:sldId id="2977" r:id="rId76"/>
    <p:sldId id="2981" r:id="rId77"/>
    <p:sldId id="2984" r:id="rId78"/>
    <p:sldId id="2992" r:id="rId79"/>
    <p:sldId id="2991" r:id="rId80"/>
    <p:sldId id="2920" r:id="rId81"/>
    <p:sldId id="2914" r:id="rId82"/>
    <p:sldId id="2979" r:id="rId83"/>
    <p:sldId id="2915" r:id="rId84"/>
    <p:sldId id="2861" r:id="rId85"/>
    <p:sldId id="2955" r:id="rId86"/>
    <p:sldId id="2917" r:id="rId87"/>
    <p:sldId id="2922" r:id="rId88"/>
    <p:sldId id="2929" r:id="rId89"/>
    <p:sldId id="2971" r:id="rId90"/>
    <p:sldId id="2966" r:id="rId91"/>
    <p:sldId id="2954" r:id="rId92"/>
    <p:sldId id="2998" r:id="rId93"/>
    <p:sldId id="2960" r:id="rId94"/>
    <p:sldId id="2923" r:id="rId95"/>
    <p:sldId id="2925" r:id="rId96"/>
    <p:sldId id="2924" r:id="rId97"/>
    <p:sldId id="2926" r:id="rId98"/>
    <p:sldId id="2997" r:id="rId99"/>
    <p:sldId id="2963" r:id="rId100"/>
    <p:sldId id="2975" r:id="rId101"/>
    <p:sldId id="2996" r:id="rId102"/>
    <p:sldId id="2942" r:id="rId103"/>
    <p:sldId id="2943" r:id="rId104"/>
    <p:sldId id="2944" r:id="rId105"/>
    <p:sldId id="2945" r:id="rId106"/>
    <p:sldId id="2726" r:id="rId107"/>
  </p:sldIdLst>
  <p:sldSz cx="9906000" cy="6858000" type="A4"/>
  <p:notesSz cx="6797675" cy="9872663"/>
  <p:custDataLst>
    <p:tags r:id="rId11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표지 목차" id="{0E135A60-2697-4B6E-B63A-92910DFAA96D}">
          <p14:sldIdLst>
            <p14:sldId id="2682"/>
            <p14:sldId id="660"/>
            <p14:sldId id="2686"/>
          </p14:sldIdLst>
        </p14:section>
        <p14:section name="I. 금융산업 공통" id="{262A28E6-5E5B-4418-BA2C-F6662E249BB7}">
          <p14:sldIdLst>
            <p14:sldId id="325"/>
          </p14:sldIdLst>
        </p14:section>
        <p14:section name="I-1. 업무보고 및 내부통제 관련" id="{A8DB1D71-6741-4103-9ADB-5A906119ED1C}">
          <p14:sldIdLst>
            <p14:sldId id="2918"/>
            <p14:sldId id="2919"/>
            <p14:sldId id="2964"/>
            <p14:sldId id="3006"/>
            <p14:sldId id="2912"/>
            <p14:sldId id="2961"/>
            <p14:sldId id="2974"/>
            <p14:sldId id="2940"/>
          </p14:sldIdLst>
        </p14:section>
        <p14:section name="I-2. 회계 관련" id="{ACF1C5A8-A0C6-4EA5-B4F5-0FF62BC8ED9D}">
          <p14:sldIdLst>
            <p14:sldId id="2939"/>
            <p14:sldId id="2946"/>
            <p14:sldId id="2965"/>
          </p14:sldIdLst>
        </p14:section>
        <p14:section name="I-3. 규제혁신, 해외진출 관련" id="{CF1965A8-140A-4911-B2D2-BCF9B04DC73B}">
          <p14:sldIdLst>
            <p14:sldId id="3004"/>
            <p14:sldId id="3005"/>
            <p14:sldId id="2976"/>
            <p14:sldId id="2941"/>
            <p14:sldId id="2958"/>
            <p14:sldId id="2994"/>
            <p14:sldId id="2982"/>
            <p14:sldId id="2908"/>
            <p14:sldId id="2985"/>
          </p14:sldIdLst>
        </p14:section>
        <p14:section name="I-4. 부동산PF, 만기연장, M&amp;A 등" id="{C20CD43C-2478-4D48-A894-078DA1B01C79}">
          <p14:sldIdLst>
            <p14:sldId id="2948"/>
            <p14:sldId id="2995"/>
            <p14:sldId id="2967"/>
            <p14:sldId id="2986"/>
            <p14:sldId id="2987"/>
          </p14:sldIdLst>
        </p14:section>
        <p14:section name="I-5. 소비자보호" id="{6ECDD12B-DC73-4695-8917-658350856546}">
          <p14:sldIdLst>
            <p14:sldId id="2932"/>
            <p14:sldId id="2937"/>
          </p14:sldIdLst>
        </p14:section>
        <p14:section name="I-6. ESG" id="{60AEDAB2-DE78-4126-8121-216767EE48EF}">
          <p14:sldIdLst>
            <p14:sldId id="2931"/>
            <p14:sldId id="2951"/>
          </p14:sldIdLst>
        </p14:section>
        <p14:section name="I-7. 서민금융, 금융지원 등" id="{48608630-3860-4E22-B49F-F81C504BEA0C}">
          <p14:sldIdLst>
            <p14:sldId id="2952"/>
            <p14:sldId id="2935"/>
            <p14:sldId id="2949"/>
            <p14:sldId id="2950"/>
            <p14:sldId id="2956"/>
            <p14:sldId id="2938"/>
            <p14:sldId id="2909"/>
            <p14:sldId id="2959"/>
            <p14:sldId id="2988"/>
          </p14:sldIdLst>
        </p14:section>
        <p14:section name="II. 은행산업" id="{4A2EF50F-38A7-463C-93A7-6C5F16A46BCF}">
          <p14:sldIdLst>
            <p14:sldId id="2761"/>
            <p14:sldId id="2970"/>
            <p14:sldId id="3007"/>
            <p14:sldId id="2999"/>
            <p14:sldId id="2983"/>
            <p14:sldId id="2916"/>
            <p14:sldId id="2947"/>
            <p14:sldId id="2957"/>
            <p14:sldId id="2968"/>
            <p14:sldId id="2969"/>
            <p14:sldId id="2990"/>
            <p14:sldId id="2993"/>
            <p14:sldId id="2934"/>
            <p14:sldId id="2928"/>
            <p14:sldId id="2927"/>
          </p14:sldIdLst>
        </p14:section>
        <p14:section name="III. 보험산업" id="{A0952C24-DB1D-46A1-B7E8-AADC5850621B}">
          <p14:sldIdLst>
            <p14:sldId id="2762"/>
            <p14:sldId id="2973"/>
            <p14:sldId id="3008"/>
            <p14:sldId id="2930"/>
            <p14:sldId id="2933"/>
            <p14:sldId id="2989"/>
            <p14:sldId id="2907"/>
          </p14:sldIdLst>
        </p14:section>
        <p14:section name="IV. 금융투자업" id="{3CD90880-72D2-4F74-984F-EED2012AD22A}">
          <p14:sldIdLst>
            <p14:sldId id="2763"/>
            <p14:sldId id="3001"/>
            <p14:sldId id="3002"/>
            <p14:sldId id="3003"/>
            <p14:sldId id="2962"/>
            <p14:sldId id="2972"/>
            <p14:sldId id="2936"/>
            <p14:sldId id="2977"/>
            <p14:sldId id="2981"/>
            <p14:sldId id="2984"/>
            <p14:sldId id="2992"/>
            <p14:sldId id="2991"/>
            <p14:sldId id="2920"/>
            <p14:sldId id="2914"/>
            <p14:sldId id="2979"/>
            <p14:sldId id="2915"/>
          </p14:sldIdLst>
        </p14:section>
        <p14:section name="V. 카드산업" id="{2E64E617-A9E9-409A-958D-10A1E1A42008}">
          <p14:sldIdLst>
            <p14:sldId id="2861"/>
            <p14:sldId id="2955"/>
            <p14:sldId id="2917"/>
            <p14:sldId id="2922"/>
          </p14:sldIdLst>
        </p14:section>
        <p14:section name="VI. 신금융업" id="{A5047F81-92F1-4EA9-A64B-39DA122A969F}">
          <p14:sldIdLst>
            <p14:sldId id="2929"/>
            <p14:sldId id="2971"/>
            <p14:sldId id="2966"/>
            <p14:sldId id="2954"/>
            <p14:sldId id="2998"/>
            <p14:sldId id="2960"/>
            <p14:sldId id="2923"/>
            <p14:sldId id="2925"/>
            <p14:sldId id="2924"/>
            <p14:sldId id="2926"/>
            <p14:sldId id="2997"/>
            <p14:sldId id="2963"/>
            <p14:sldId id="2975"/>
            <p14:sldId id="2996"/>
            <p14:sldId id="2942"/>
            <p14:sldId id="2943"/>
            <p14:sldId id="2944"/>
            <p14:sldId id="2945"/>
          </p14:sldIdLst>
        </p14:section>
        <p14:section name="Business Contacts" id="{958D0EFC-1C2B-471B-A0D7-7BBF030C2BD6}">
          <p14:sldIdLst>
            <p14:sldId id="272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Ki-Bum (KR/ERI)" initials="KK(" lastIdx="1" clrIdx="0">
    <p:extLst>
      <p:ext uri="{19B8F6BF-5375-455C-9EA6-DF929625EA0E}">
        <p15:presenceInfo xmlns:p15="http://schemas.microsoft.com/office/powerpoint/2012/main" userId="S::kkim28@kr.kpmg.com::93a05624-2d57-40b1-8485-6140a98df9d7" providerId="AD"/>
      </p:ext>
    </p:extLst>
  </p:cmAuthor>
  <p:cmAuthor id="2" name="Lee, Hyo-Jung Jenny (KR/ERI)" initials="LHJ(" lastIdx="1" clrIdx="1">
    <p:extLst>
      <p:ext uri="{19B8F6BF-5375-455C-9EA6-DF929625EA0E}">
        <p15:presenceInfo xmlns:p15="http://schemas.microsoft.com/office/powerpoint/2012/main" userId="S::hyojunglee@kr.kpmg.com::8fb11eb8-8f0d-4526-8076-aa6a881217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2EF"/>
    <a:srgbClr val="EEFBFF"/>
    <a:srgbClr val="DEF7FF"/>
    <a:srgbClr val="00C0AE"/>
    <a:srgbClr val="E8EDFC"/>
    <a:srgbClr val="E3D0FB"/>
    <a:srgbClr val="E0FBF8"/>
    <a:srgbClr val="D2DBF9"/>
    <a:srgbClr val="F2F2F2"/>
    <a:srgbClr val="DCCF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2351FE-F175-404F-BE0B-F3EB0B13936A}" v="15" dt="2023-12-13T04:46:19.390"/>
    <p1510:client id="{756EE5E2-2DC0-4D89-9FB3-4E306DF49C70}" v="512" dt="2023-12-13T01:35:36.7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어두운 스타일 2 - 강조 1/강조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28" autoAdjust="0"/>
    <p:restoredTop sz="96196" autoAdjust="0"/>
  </p:normalViewPr>
  <p:slideViewPr>
    <p:cSldViewPr snapToGrid="0">
      <p:cViewPr varScale="1">
        <p:scale>
          <a:sx n="110" d="100"/>
          <a:sy n="110" d="100"/>
        </p:scale>
        <p:origin x="1758" y="108"/>
      </p:cViewPr>
      <p:guideLst/>
    </p:cSldViewPr>
  </p:slideViewPr>
  <p:notesTextViewPr>
    <p:cViewPr>
      <p:scale>
        <a:sx n="3" d="2"/>
        <a:sy n="3" d="2"/>
      </p:scale>
      <p:origin x="0" y="0"/>
    </p:cViewPr>
  </p:notesTextViewPr>
  <p:sorterViewPr>
    <p:cViewPr>
      <p:scale>
        <a:sx n="75" d="100"/>
        <a:sy n="75" d="100"/>
      </p:scale>
      <p:origin x="0" y="0"/>
    </p:cViewPr>
  </p:sorterViewPr>
  <p:notesViewPr>
    <p:cSldViewPr snapToGrid="0">
      <p:cViewPr varScale="1">
        <p:scale>
          <a:sx n="77" d="100"/>
          <a:sy n="77" d="100"/>
        </p:scale>
        <p:origin x="408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microsoft.com/office/2015/10/relationships/revisionInfo" Target="revisionInfo.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notesMaster" Target="notesMasters/notes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handoutMaster" Target="handoutMasters/handout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ags" Target="tags/tag1.xml"/><Relationship Id="rId115"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commentAuthors" Target="commentAuthor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oi, Yeon-Kyung (KR/ERI)" userId="c8e80b7f-0a43-4bac-876b-fa3cf346323b" providerId="ADAL" clId="{0C2351FE-F175-404F-BE0B-F3EB0B13936A}"/>
    <pc:docChg chg="custSel modSld">
      <pc:chgData name="Choi, Yeon-Kyung (KR/ERI)" userId="c8e80b7f-0a43-4bac-876b-fa3cf346323b" providerId="ADAL" clId="{0C2351FE-F175-404F-BE0B-F3EB0B13936A}" dt="2023-12-13T04:37:30.007" v="122" actId="313"/>
      <pc:docMkLst>
        <pc:docMk/>
      </pc:docMkLst>
      <pc:sldChg chg="modSp mod">
        <pc:chgData name="Choi, Yeon-Kyung (KR/ERI)" userId="c8e80b7f-0a43-4bac-876b-fa3cf346323b" providerId="ADAL" clId="{0C2351FE-F175-404F-BE0B-F3EB0B13936A}" dt="2023-12-13T04:20:54.448" v="16" actId="6549"/>
        <pc:sldMkLst>
          <pc:docMk/>
          <pc:sldMk cId="2283047627" sldId="660"/>
        </pc:sldMkLst>
        <pc:graphicFrameChg chg="mod modGraphic">
          <ac:chgData name="Choi, Yeon-Kyung (KR/ERI)" userId="c8e80b7f-0a43-4bac-876b-fa3cf346323b" providerId="ADAL" clId="{0C2351FE-F175-404F-BE0B-F3EB0B13936A}" dt="2023-12-13T04:20:54.448" v="16" actId="6549"/>
          <ac:graphicFrameMkLst>
            <pc:docMk/>
            <pc:sldMk cId="2283047627" sldId="660"/>
            <ac:graphicFrameMk id="6" creationId="{835A54ED-8404-4B49-B336-567782B1C4A3}"/>
          </ac:graphicFrameMkLst>
        </pc:graphicFrameChg>
      </pc:sldChg>
      <pc:sldChg chg="addSp delSp modSp mod">
        <pc:chgData name="Choi, Yeon-Kyung (KR/ERI)" userId="c8e80b7f-0a43-4bac-876b-fa3cf346323b" providerId="ADAL" clId="{0C2351FE-F175-404F-BE0B-F3EB0B13936A}" dt="2023-12-13T02:15:44.798" v="3" actId="478"/>
        <pc:sldMkLst>
          <pc:docMk/>
          <pc:sldMk cId="2796387336" sldId="2682"/>
        </pc:sldMkLst>
        <pc:picChg chg="add del mod">
          <ac:chgData name="Choi, Yeon-Kyung (KR/ERI)" userId="c8e80b7f-0a43-4bac-876b-fa3cf346323b" providerId="ADAL" clId="{0C2351FE-F175-404F-BE0B-F3EB0B13936A}" dt="2023-12-13T02:15:44.798" v="3" actId="478"/>
          <ac:picMkLst>
            <pc:docMk/>
            <pc:sldMk cId="2796387336" sldId="2682"/>
            <ac:picMk id="3" creationId="{1405BB3B-8F30-A166-EDE4-BA47E84CC7D7}"/>
          </ac:picMkLst>
        </pc:picChg>
      </pc:sldChg>
      <pc:sldChg chg="modSp mod">
        <pc:chgData name="Choi, Yeon-Kyung (KR/ERI)" userId="c8e80b7f-0a43-4bac-876b-fa3cf346323b" providerId="ADAL" clId="{0C2351FE-F175-404F-BE0B-F3EB0B13936A}" dt="2023-12-13T04:21:29.502" v="22" actId="20577"/>
        <pc:sldMkLst>
          <pc:docMk/>
          <pc:sldMk cId="2085365063" sldId="2763"/>
        </pc:sldMkLst>
        <pc:graphicFrameChg chg="modGraphic">
          <ac:chgData name="Choi, Yeon-Kyung (KR/ERI)" userId="c8e80b7f-0a43-4bac-876b-fa3cf346323b" providerId="ADAL" clId="{0C2351FE-F175-404F-BE0B-F3EB0B13936A}" dt="2023-12-13T04:21:29.502" v="22" actId="20577"/>
          <ac:graphicFrameMkLst>
            <pc:docMk/>
            <pc:sldMk cId="2085365063" sldId="2763"/>
            <ac:graphicFrameMk id="3" creationId="{85C6B233-2834-4FCC-97B9-D316D25D32BE}"/>
          </ac:graphicFrameMkLst>
        </pc:graphicFrameChg>
      </pc:sldChg>
      <pc:sldChg chg="modSp mod">
        <pc:chgData name="Choi, Yeon-Kyung (KR/ERI)" userId="c8e80b7f-0a43-4bac-876b-fa3cf346323b" providerId="ADAL" clId="{0C2351FE-F175-404F-BE0B-F3EB0B13936A}" dt="2023-12-13T02:18:41.141" v="13" actId="207"/>
        <pc:sldMkLst>
          <pc:docMk/>
          <pc:sldMk cId="63854826" sldId="2909"/>
        </pc:sldMkLst>
        <pc:graphicFrameChg chg="modGraphic">
          <ac:chgData name="Choi, Yeon-Kyung (KR/ERI)" userId="c8e80b7f-0a43-4bac-876b-fa3cf346323b" providerId="ADAL" clId="{0C2351FE-F175-404F-BE0B-F3EB0B13936A}" dt="2023-12-13T02:18:41.141" v="13" actId="207"/>
          <ac:graphicFrameMkLst>
            <pc:docMk/>
            <pc:sldMk cId="63854826" sldId="2909"/>
            <ac:graphicFrameMk id="2" creationId="{A29B1D14-6B5A-42D7-8EF9-003411B6A60E}"/>
          </ac:graphicFrameMkLst>
        </pc:graphicFrameChg>
      </pc:sldChg>
      <pc:sldChg chg="modSp">
        <pc:chgData name="Choi, Yeon-Kyung (KR/ERI)" userId="c8e80b7f-0a43-4bac-876b-fa3cf346323b" providerId="ADAL" clId="{0C2351FE-F175-404F-BE0B-F3EB0B13936A}" dt="2023-12-13T04:22:09.262" v="23"/>
        <pc:sldMkLst>
          <pc:docMk/>
          <pc:sldMk cId="4186520496" sldId="2914"/>
        </pc:sldMkLst>
        <pc:spChg chg="mod">
          <ac:chgData name="Choi, Yeon-Kyung (KR/ERI)" userId="c8e80b7f-0a43-4bac-876b-fa3cf346323b" providerId="ADAL" clId="{0C2351FE-F175-404F-BE0B-F3EB0B13936A}" dt="2023-12-13T04:22:09.262" v="23"/>
          <ac:spMkLst>
            <pc:docMk/>
            <pc:sldMk cId="4186520496" sldId="2914"/>
            <ac:spMk id="3" creationId="{A3918694-67F3-436B-BA7E-61F7451BD54F}"/>
          </ac:spMkLst>
        </pc:spChg>
      </pc:sldChg>
      <pc:sldChg chg="modSp">
        <pc:chgData name="Choi, Yeon-Kyung (KR/ERI)" userId="c8e80b7f-0a43-4bac-876b-fa3cf346323b" providerId="ADAL" clId="{0C2351FE-F175-404F-BE0B-F3EB0B13936A}" dt="2023-12-13T04:22:09.262" v="23"/>
        <pc:sldMkLst>
          <pc:docMk/>
          <pc:sldMk cId="3547123343" sldId="2915"/>
        </pc:sldMkLst>
        <pc:spChg chg="mod">
          <ac:chgData name="Choi, Yeon-Kyung (KR/ERI)" userId="c8e80b7f-0a43-4bac-876b-fa3cf346323b" providerId="ADAL" clId="{0C2351FE-F175-404F-BE0B-F3EB0B13936A}" dt="2023-12-13T04:22:09.262" v="23"/>
          <ac:spMkLst>
            <pc:docMk/>
            <pc:sldMk cId="3547123343" sldId="2915"/>
            <ac:spMk id="3" creationId="{A3918694-67F3-436B-BA7E-61F7451BD54F}"/>
          </ac:spMkLst>
        </pc:spChg>
      </pc:sldChg>
      <pc:sldChg chg="modSp mod">
        <pc:chgData name="Choi, Yeon-Kyung (KR/ERI)" userId="c8e80b7f-0a43-4bac-876b-fa3cf346323b" providerId="ADAL" clId="{0C2351FE-F175-404F-BE0B-F3EB0B13936A}" dt="2023-12-13T04:37:21.521" v="121" actId="1036"/>
        <pc:sldMkLst>
          <pc:docMk/>
          <pc:sldMk cId="4164433918" sldId="2920"/>
        </pc:sldMkLst>
        <pc:spChg chg="mod">
          <ac:chgData name="Choi, Yeon-Kyung (KR/ERI)" userId="c8e80b7f-0a43-4bac-876b-fa3cf346323b" providerId="ADAL" clId="{0C2351FE-F175-404F-BE0B-F3EB0B13936A}" dt="2023-12-13T04:22:09.262" v="23"/>
          <ac:spMkLst>
            <pc:docMk/>
            <pc:sldMk cId="4164433918" sldId="2920"/>
            <ac:spMk id="3" creationId="{A3918694-67F3-436B-BA7E-61F7451BD54F}"/>
          </ac:spMkLst>
        </pc:spChg>
        <pc:spChg chg="mod">
          <ac:chgData name="Choi, Yeon-Kyung (KR/ERI)" userId="c8e80b7f-0a43-4bac-876b-fa3cf346323b" providerId="ADAL" clId="{0C2351FE-F175-404F-BE0B-F3EB0B13936A}" dt="2023-12-13T04:37:21.521" v="121" actId="1036"/>
          <ac:spMkLst>
            <pc:docMk/>
            <pc:sldMk cId="4164433918" sldId="2920"/>
            <ac:spMk id="10" creationId="{61F1E174-EE33-4E2D-99AE-B83680441ADC}"/>
          </ac:spMkLst>
        </pc:spChg>
      </pc:sldChg>
      <pc:sldChg chg="modSp">
        <pc:chgData name="Choi, Yeon-Kyung (KR/ERI)" userId="c8e80b7f-0a43-4bac-876b-fa3cf346323b" providerId="ADAL" clId="{0C2351FE-F175-404F-BE0B-F3EB0B13936A}" dt="2023-12-13T04:22:09.262" v="23"/>
        <pc:sldMkLst>
          <pc:docMk/>
          <pc:sldMk cId="3362475517" sldId="2936"/>
        </pc:sldMkLst>
        <pc:spChg chg="mod">
          <ac:chgData name="Choi, Yeon-Kyung (KR/ERI)" userId="c8e80b7f-0a43-4bac-876b-fa3cf346323b" providerId="ADAL" clId="{0C2351FE-F175-404F-BE0B-F3EB0B13936A}" dt="2023-12-13T04:22:09.262" v="23"/>
          <ac:spMkLst>
            <pc:docMk/>
            <pc:sldMk cId="3362475517" sldId="2936"/>
            <ac:spMk id="3" creationId="{A3918694-67F3-436B-BA7E-61F7451BD54F}"/>
          </ac:spMkLst>
        </pc:spChg>
      </pc:sldChg>
      <pc:sldChg chg="modSp mod">
        <pc:chgData name="Choi, Yeon-Kyung (KR/ERI)" userId="c8e80b7f-0a43-4bac-876b-fa3cf346323b" providerId="ADAL" clId="{0C2351FE-F175-404F-BE0B-F3EB0B13936A}" dt="2023-12-13T04:36:08.303" v="105" actId="313"/>
        <pc:sldMkLst>
          <pc:docMk/>
          <pc:sldMk cId="1076969969" sldId="2951"/>
        </pc:sldMkLst>
        <pc:spChg chg="mod">
          <ac:chgData name="Choi, Yeon-Kyung (KR/ERI)" userId="c8e80b7f-0a43-4bac-876b-fa3cf346323b" providerId="ADAL" clId="{0C2351FE-F175-404F-BE0B-F3EB0B13936A}" dt="2023-12-13T04:36:08.303" v="105" actId="313"/>
          <ac:spMkLst>
            <pc:docMk/>
            <pc:sldMk cId="1076969969" sldId="2951"/>
            <ac:spMk id="10" creationId="{61F1E174-EE33-4E2D-99AE-B83680441ADC}"/>
          </ac:spMkLst>
        </pc:spChg>
      </pc:sldChg>
      <pc:sldChg chg="modSp mod">
        <pc:chgData name="Choi, Yeon-Kyung (KR/ERI)" userId="c8e80b7f-0a43-4bac-876b-fa3cf346323b" providerId="ADAL" clId="{0C2351FE-F175-404F-BE0B-F3EB0B13936A}" dt="2023-12-13T04:36:11.340" v="106" actId="313"/>
        <pc:sldMkLst>
          <pc:docMk/>
          <pc:sldMk cId="2018185007" sldId="2952"/>
        </pc:sldMkLst>
        <pc:spChg chg="mod">
          <ac:chgData name="Choi, Yeon-Kyung (KR/ERI)" userId="c8e80b7f-0a43-4bac-876b-fa3cf346323b" providerId="ADAL" clId="{0C2351FE-F175-404F-BE0B-F3EB0B13936A}" dt="2023-12-13T04:36:11.340" v="106" actId="313"/>
          <ac:spMkLst>
            <pc:docMk/>
            <pc:sldMk cId="2018185007" sldId="2952"/>
            <ac:spMk id="10" creationId="{61F1E174-EE33-4E2D-99AE-B83680441ADC}"/>
          </ac:spMkLst>
        </pc:spChg>
      </pc:sldChg>
      <pc:sldChg chg="modSp mod">
        <pc:chgData name="Choi, Yeon-Kyung (KR/ERI)" userId="c8e80b7f-0a43-4bac-876b-fa3cf346323b" providerId="ADAL" clId="{0C2351FE-F175-404F-BE0B-F3EB0B13936A}" dt="2023-12-13T04:36:13.946" v="107" actId="313"/>
        <pc:sldMkLst>
          <pc:docMk/>
          <pc:sldMk cId="594407084" sldId="2956"/>
        </pc:sldMkLst>
        <pc:spChg chg="mod">
          <ac:chgData name="Choi, Yeon-Kyung (KR/ERI)" userId="c8e80b7f-0a43-4bac-876b-fa3cf346323b" providerId="ADAL" clId="{0C2351FE-F175-404F-BE0B-F3EB0B13936A}" dt="2023-12-13T04:36:13.946" v="107" actId="313"/>
          <ac:spMkLst>
            <pc:docMk/>
            <pc:sldMk cId="594407084" sldId="2956"/>
            <ac:spMk id="10" creationId="{61F1E174-EE33-4E2D-99AE-B83680441ADC}"/>
          </ac:spMkLst>
        </pc:spChg>
      </pc:sldChg>
      <pc:sldChg chg="modSp mod">
        <pc:chgData name="Choi, Yeon-Kyung (KR/ERI)" userId="c8e80b7f-0a43-4bac-876b-fa3cf346323b" providerId="ADAL" clId="{0C2351FE-F175-404F-BE0B-F3EB0B13936A}" dt="2023-12-13T04:35:47.288" v="97" actId="313"/>
        <pc:sldMkLst>
          <pc:docMk/>
          <pc:sldMk cId="451344575" sldId="2958"/>
        </pc:sldMkLst>
        <pc:spChg chg="mod">
          <ac:chgData name="Choi, Yeon-Kyung (KR/ERI)" userId="c8e80b7f-0a43-4bac-876b-fa3cf346323b" providerId="ADAL" clId="{0C2351FE-F175-404F-BE0B-F3EB0B13936A}" dt="2023-12-13T04:35:47.288" v="97" actId="313"/>
          <ac:spMkLst>
            <pc:docMk/>
            <pc:sldMk cId="451344575" sldId="2958"/>
            <ac:spMk id="10" creationId="{61F1E174-EE33-4E2D-99AE-B83680441ADC}"/>
          </ac:spMkLst>
        </pc:spChg>
      </pc:sldChg>
      <pc:sldChg chg="modSp mod">
        <pc:chgData name="Choi, Yeon-Kyung (KR/ERI)" userId="c8e80b7f-0a43-4bac-876b-fa3cf346323b" providerId="ADAL" clId="{0C2351FE-F175-404F-BE0B-F3EB0B13936A}" dt="2023-12-13T04:36:18.296" v="108" actId="313"/>
        <pc:sldMkLst>
          <pc:docMk/>
          <pc:sldMk cId="1751233747" sldId="2959"/>
        </pc:sldMkLst>
        <pc:spChg chg="mod">
          <ac:chgData name="Choi, Yeon-Kyung (KR/ERI)" userId="c8e80b7f-0a43-4bac-876b-fa3cf346323b" providerId="ADAL" clId="{0C2351FE-F175-404F-BE0B-F3EB0B13936A}" dt="2023-12-13T04:36:18.296" v="108" actId="313"/>
          <ac:spMkLst>
            <pc:docMk/>
            <pc:sldMk cId="1751233747" sldId="2959"/>
            <ac:spMk id="10" creationId="{61F1E174-EE33-4E2D-99AE-B83680441ADC}"/>
          </ac:spMkLst>
        </pc:spChg>
      </pc:sldChg>
      <pc:sldChg chg="modSp mod">
        <pc:chgData name="Choi, Yeon-Kyung (KR/ERI)" userId="c8e80b7f-0a43-4bac-876b-fa3cf346323b" providerId="ADAL" clId="{0C2351FE-F175-404F-BE0B-F3EB0B13936A}" dt="2023-12-13T04:35:16.319" v="81"/>
        <pc:sldMkLst>
          <pc:docMk/>
          <pc:sldMk cId="326721971" sldId="2961"/>
        </pc:sldMkLst>
        <pc:spChg chg="mod">
          <ac:chgData name="Choi, Yeon-Kyung (KR/ERI)" userId="c8e80b7f-0a43-4bac-876b-fa3cf346323b" providerId="ADAL" clId="{0C2351FE-F175-404F-BE0B-F3EB0B13936A}" dt="2023-12-13T04:35:16.319" v="81"/>
          <ac:spMkLst>
            <pc:docMk/>
            <pc:sldMk cId="326721971" sldId="2961"/>
            <ac:spMk id="10" creationId="{61F1E174-EE33-4E2D-99AE-B83680441ADC}"/>
          </ac:spMkLst>
        </pc:spChg>
      </pc:sldChg>
      <pc:sldChg chg="modSp mod">
        <pc:chgData name="Choi, Yeon-Kyung (KR/ERI)" userId="c8e80b7f-0a43-4bac-876b-fa3cf346323b" providerId="ADAL" clId="{0C2351FE-F175-404F-BE0B-F3EB0B13936A}" dt="2023-12-13T04:37:00.017" v="113" actId="313"/>
        <pc:sldMkLst>
          <pc:docMk/>
          <pc:sldMk cId="3875093724" sldId="2962"/>
        </pc:sldMkLst>
        <pc:spChg chg="mod">
          <ac:chgData name="Choi, Yeon-Kyung (KR/ERI)" userId="c8e80b7f-0a43-4bac-876b-fa3cf346323b" providerId="ADAL" clId="{0C2351FE-F175-404F-BE0B-F3EB0B13936A}" dt="2023-12-13T04:22:09.262" v="23"/>
          <ac:spMkLst>
            <pc:docMk/>
            <pc:sldMk cId="3875093724" sldId="2962"/>
            <ac:spMk id="3" creationId="{A3918694-67F3-436B-BA7E-61F7451BD54F}"/>
          </ac:spMkLst>
        </pc:spChg>
        <pc:spChg chg="mod">
          <ac:chgData name="Choi, Yeon-Kyung (KR/ERI)" userId="c8e80b7f-0a43-4bac-876b-fa3cf346323b" providerId="ADAL" clId="{0C2351FE-F175-404F-BE0B-F3EB0B13936A}" dt="2023-12-13T04:37:00.017" v="113" actId="313"/>
          <ac:spMkLst>
            <pc:docMk/>
            <pc:sldMk cId="3875093724" sldId="2962"/>
            <ac:spMk id="10" creationId="{61F1E174-EE33-4E2D-99AE-B83680441ADC}"/>
          </ac:spMkLst>
        </pc:spChg>
      </pc:sldChg>
      <pc:sldChg chg="modSp mod">
        <pc:chgData name="Choi, Yeon-Kyung (KR/ERI)" userId="c8e80b7f-0a43-4bac-876b-fa3cf346323b" providerId="ADAL" clId="{0C2351FE-F175-404F-BE0B-F3EB0B13936A}" dt="2023-12-13T04:35:06.395" v="55"/>
        <pc:sldMkLst>
          <pc:docMk/>
          <pc:sldMk cId="2343447172" sldId="2964"/>
        </pc:sldMkLst>
        <pc:spChg chg="mod">
          <ac:chgData name="Choi, Yeon-Kyung (KR/ERI)" userId="c8e80b7f-0a43-4bac-876b-fa3cf346323b" providerId="ADAL" clId="{0C2351FE-F175-404F-BE0B-F3EB0B13936A}" dt="2023-12-13T04:35:06.395" v="55"/>
          <ac:spMkLst>
            <pc:docMk/>
            <pc:sldMk cId="2343447172" sldId="2964"/>
            <ac:spMk id="10" creationId="{61F1E174-EE33-4E2D-99AE-B83680441ADC}"/>
          </ac:spMkLst>
        </pc:spChg>
      </pc:sldChg>
      <pc:sldChg chg="modSp mod">
        <pc:chgData name="Choi, Yeon-Kyung (KR/ERI)" userId="c8e80b7f-0a43-4bac-876b-fa3cf346323b" providerId="ADAL" clId="{0C2351FE-F175-404F-BE0B-F3EB0B13936A}" dt="2023-12-13T04:35:39.224" v="95" actId="313"/>
        <pc:sldMkLst>
          <pc:docMk/>
          <pc:sldMk cId="1211882010" sldId="2965"/>
        </pc:sldMkLst>
        <pc:spChg chg="mod">
          <ac:chgData name="Choi, Yeon-Kyung (KR/ERI)" userId="c8e80b7f-0a43-4bac-876b-fa3cf346323b" providerId="ADAL" clId="{0C2351FE-F175-404F-BE0B-F3EB0B13936A}" dt="2023-12-13T04:35:39.224" v="95" actId="313"/>
          <ac:spMkLst>
            <pc:docMk/>
            <pc:sldMk cId="1211882010" sldId="2965"/>
            <ac:spMk id="10" creationId="{61F1E174-EE33-4E2D-99AE-B83680441ADC}"/>
          </ac:spMkLst>
        </pc:spChg>
      </pc:sldChg>
      <pc:sldChg chg="modSp mod">
        <pc:chgData name="Choi, Yeon-Kyung (KR/ERI)" userId="c8e80b7f-0a43-4bac-876b-fa3cf346323b" providerId="ADAL" clId="{0C2351FE-F175-404F-BE0B-F3EB0B13936A}" dt="2023-12-13T04:35:59.836" v="102" actId="313"/>
        <pc:sldMkLst>
          <pc:docMk/>
          <pc:sldMk cId="2024351781" sldId="2967"/>
        </pc:sldMkLst>
        <pc:spChg chg="mod">
          <ac:chgData name="Choi, Yeon-Kyung (KR/ERI)" userId="c8e80b7f-0a43-4bac-876b-fa3cf346323b" providerId="ADAL" clId="{0C2351FE-F175-404F-BE0B-F3EB0B13936A}" dt="2023-12-13T04:35:59.836" v="102" actId="313"/>
          <ac:spMkLst>
            <pc:docMk/>
            <pc:sldMk cId="2024351781" sldId="2967"/>
            <ac:spMk id="10" creationId="{61F1E174-EE33-4E2D-99AE-B83680441ADC}"/>
          </ac:spMkLst>
        </pc:spChg>
      </pc:sldChg>
      <pc:sldChg chg="modSp">
        <pc:chgData name="Choi, Yeon-Kyung (KR/ERI)" userId="c8e80b7f-0a43-4bac-876b-fa3cf346323b" providerId="ADAL" clId="{0C2351FE-F175-404F-BE0B-F3EB0B13936A}" dt="2023-12-13T04:22:09.262" v="23"/>
        <pc:sldMkLst>
          <pc:docMk/>
          <pc:sldMk cId="1059680187" sldId="2972"/>
        </pc:sldMkLst>
        <pc:spChg chg="mod">
          <ac:chgData name="Choi, Yeon-Kyung (KR/ERI)" userId="c8e80b7f-0a43-4bac-876b-fa3cf346323b" providerId="ADAL" clId="{0C2351FE-F175-404F-BE0B-F3EB0B13936A}" dt="2023-12-13T04:22:09.262" v="23"/>
          <ac:spMkLst>
            <pc:docMk/>
            <pc:sldMk cId="1059680187" sldId="2972"/>
            <ac:spMk id="3" creationId="{A3918694-67F3-436B-BA7E-61F7451BD54F}"/>
          </ac:spMkLst>
        </pc:spChg>
      </pc:sldChg>
      <pc:sldChg chg="modSp mod">
        <pc:chgData name="Choi, Yeon-Kyung (KR/ERI)" userId="c8e80b7f-0a43-4bac-876b-fa3cf346323b" providerId="ADAL" clId="{0C2351FE-F175-404F-BE0B-F3EB0B13936A}" dt="2023-12-13T04:35:20.680" v="94"/>
        <pc:sldMkLst>
          <pc:docMk/>
          <pc:sldMk cId="3581987675" sldId="2974"/>
        </pc:sldMkLst>
        <pc:spChg chg="mod">
          <ac:chgData name="Choi, Yeon-Kyung (KR/ERI)" userId="c8e80b7f-0a43-4bac-876b-fa3cf346323b" providerId="ADAL" clId="{0C2351FE-F175-404F-BE0B-F3EB0B13936A}" dt="2023-12-13T04:35:20.680" v="94"/>
          <ac:spMkLst>
            <pc:docMk/>
            <pc:sldMk cId="3581987675" sldId="2974"/>
            <ac:spMk id="10" creationId="{61F1E174-EE33-4E2D-99AE-B83680441ADC}"/>
          </ac:spMkLst>
        </pc:spChg>
      </pc:sldChg>
      <pc:sldChg chg="modSp mod">
        <pc:chgData name="Choi, Yeon-Kyung (KR/ERI)" userId="c8e80b7f-0a43-4bac-876b-fa3cf346323b" providerId="ADAL" clId="{0C2351FE-F175-404F-BE0B-F3EB0B13936A}" dt="2023-12-13T04:35:43.874" v="96" actId="313"/>
        <pc:sldMkLst>
          <pc:docMk/>
          <pc:sldMk cId="3695700837" sldId="2976"/>
        </pc:sldMkLst>
        <pc:spChg chg="mod">
          <ac:chgData name="Choi, Yeon-Kyung (KR/ERI)" userId="c8e80b7f-0a43-4bac-876b-fa3cf346323b" providerId="ADAL" clId="{0C2351FE-F175-404F-BE0B-F3EB0B13936A}" dt="2023-12-13T04:35:43.874" v="96" actId="313"/>
          <ac:spMkLst>
            <pc:docMk/>
            <pc:sldMk cId="3695700837" sldId="2976"/>
            <ac:spMk id="10" creationId="{61F1E174-EE33-4E2D-99AE-B83680441ADC}"/>
          </ac:spMkLst>
        </pc:spChg>
      </pc:sldChg>
      <pc:sldChg chg="modSp">
        <pc:chgData name="Choi, Yeon-Kyung (KR/ERI)" userId="c8e80b7f-0a43-4bac-876b-fa3cf346323b" providerId="ADAL" clId="{0C2351FE-F175-404F-BE0B-F3EB0B13936A}" dt="2023-12-13T04:22:09.262" v="23"/>
        <pc:sldMkLst>
          <pc:docMk/>
          <pc:sldMk cId="3873238236" sldId="2977"/>
        </pc:sldMkLst>
        <pc:spChg chg="mod">
          <ac:chgData name="Choi, Yeon-Kyung (KR/ERI)" userId="c8e80b7f-0a43-4bac-876b-fa3cf346323b" providerId="ADAL" clId="{0C2351FE-F175-404F-BE0B-F3EB0B13936A}" dt="2023-12-13T04:22:09.262" v="23"/>
          <ac:spMkLst>
            <pc:docMk/>
            <pc:sldMk cId="3873238236" sldId="2977"/>
            <ac:spMk id="3" creationId="{A3918694-67F3-436B-BA7E-61F7451BD54F}"/>
          </ac:spMkLst>
        </pc:spChg>
      </pc:sldChg>
      <pc:sldChg chg="modSp mod">
        <pc:chgData name="Choi, Yeon-Kyung (KR/ERI)" userId="c8e80b7f-0a43-4bac-876b-fa3cf346323b" providerId="ADAL" clId="{0C2351FE-F175-404F-BE0B-F3EB0B13936A}" dt="2023-12-13T04:37:30.007" v="122" actId="313"/>
        <pc:sldMkLst>
          <pc:docMk/>
          <pc:sldMk cId="106154102" sldId="2979"/>
        </pc:sldMkLst>
        <pc:spChg chg="mod">
          <ac:chgData name="Choi, Yeon-Kyung (KR/ERI)" userId="c8e80b7f-0a43-4bac-876b-fa3cf346323b" providerId="ADAL" clId="{0C2351FE-F175-404F-BE0B-F3EB0B13936A}" dt="2023-12-13T04:22:09.262" v="23"/>
          <ac:spMkLst>
            <pc:docMk/>
            <pc:sldMk cId="106154102" sldId="2979"/>
            <ac:spMk id="3" creationId="{A3918694-67F3-436B-BA7E-61F7451BD54F}"/>
          </ac:spMkLst>
        </pc:spChg>
        <pc:spChg chg="mod">
          <ac:chgData name="Choi, Yeon-Kyung (KR/ERI)" userId="c8e80b7f-0a43-4bac-876b-fa3cf346323b" providerId="ADAL" clId="{0C2351FE-F175-404F-BE0B-F3EB0B13936A}" dt="2023-12-13T04:37:30.007" v="122" actId="313"/>
          <ac:spMkLst>
            <pc:docMk/>
            <pc:sldMk cId="106154102" sldId="2979"/>
            <ac:spMk id="10" creationId="{61F1E174-EE33-4E2D-99AE-B83680441ADC}"/>
          </ac:spMkLst>
        </pc:spChg>
      </pc:sldChg>
      <pc:sldChg chg="modSp mod">
        <pc:chgData name="Choi, Yeon-Kyung (KR/ERI)" userId="c8e80b7f-0a43-4bac-876b-fa3cf346323b" providerId="ADAL" clId="{0C2351FE-F175-404F-BE0B-F3EB0B13936A}" dt="2023-12-13T04:37:06.378" v="114" actId="313"/>
        <pc:sldMkLst>
          <pc:docMk/>
          <pc:sldMk cId="2200769833" sldId="2981"/>
        </pc:sldMkLst>
        <pc:spChg chg="mod">
          <ac:chgData name="Choi, Yeon-Kyung (KR/ERI)" userId="c8e80b7f-0a43-4bac-876b-fa3cf346323b" providerId="ADAL" clId="{0C2351FE-F175-404F-BE0B-F3EB0B13936A}" dt="2023-12-13T04:22:09.262" v="23"/>
          <ac:spMkLst>
            <pc:docMk/>
            <pc:sldMk cId="2200769833" sldId="2981"/>
            <ac:spMk id="3" creationId="{A3918694-67F3-436B-BA7E-61F7451BD54F}"/>
          </ac:spMkLst>
        </pc:spChg>
        <pc:spChg chg="mod">
          <ac:chgData name="Choi, Yeon-Kyung (KR/ERI)" userId="c8e80b7f-0a43-4bac-876b-fa3cf346323b" providerId="ADAL" clId="{0C2351FE-F175-404F-BE0B-F3EB0B13936A}" dt="2023-12-13T04:37:06.378" v="114" actId="313"/>
          <ac:spMkLst>
            <pc:docMk/>
            <pc:sldMk cId="2200769833" sldId="2981"/>
            <ac:spMk id="10" creationId="{61F1E174-EE33-4E2D-99AE-B83680441ADC}"/>
          </ac:spMkLst>
        </pc:spChg>
      </pc:sldChg>
      <pc:sldChg chg="modSp mod">
        <pc:chgData name="Choi, Yeon-Kyung (KR/ERI)" userId="c8e80b7f-0a43-4bac-876b-fa3cf346323b" providerId="ADAL" clId="{0C2351FE-F175-404F-BE0B-F3EB0B13936A}" dt="2023-12-13T04:35:49.870" v="99" actId="313"/>
        <pc:sldMkLst>
          <pc:docMk/>
          <pc:sldMk cId="873443868" sldId="2982"/>
        </pc:sldMkLst>
        <pc:spChg chg="mod">
          <ac:chgData name="Choi, Yeon-Kyung (KR/ERI)" userId="c8e80b7f-0a43-4bac-876b-fa3cf346323b" providerId="ADAL" clId="{0C2351FE-F175-404F-BE0B-F3EB0B13936A}" dt="2023-12-13T04:35:49.870" v="99" actId="313"/>
          <ac:spMkLst>
            <pc:docMk/>
            <pc:sldMk cId="873443868" sldId="2982"/>
            <ac:spMk id="10" creationId="{61F1E174-EE33-4E2D-99AE-B83680441ADC}"/>
          </ac:spMkLst>
        </pc:spChg>
      </pc:sldChg>
      <pc:sldChg chg="modSp mod">
        <pc:chgData name="Choi, Yeon-Kyung (KR/ERI)" userId="c8e80b7f-0a43-4bac-876b-fa3cf346323b" providerId="ADAL" clId="{0C2351FE-F175-404F-BE0B-F3EB0B13936A}" dt="2023-12-13T04:36:27.918" v="110" actId="313"/>
        <pc:sldMkLst>
          <pc:docMk/>
          <pc:sldMk cId="1031256154" sldId="2983"/>
        </pc:sldMkLst>
        <pc:spChg chg="mod">
          <ac:chgData name="Choi, Yeon-Kyung (KR/ERI)" userId="c8e80b7f-0a43-4bac-876b-fa3cf346323b" providerId="ADAL" clId="{0C2351FE-F175-404F-BE0B-F3EB0B13936A}" dt="2023-12-13T04:36:27.918" v="110" actId="313"/>
          <ac:spMkLst>
            <pc:docMk/>
            <pc:sldMk cId="1031256154" sldId="2983"/>
            <ac:spMk id="10" creationId="{61F1E174-EE33-4E2D-99AE-B83680441ADC}"/>
          </ac:spMkLst>
        </pc:spChg>
      </pc:sldChg>
      <pc:sldChg chg="modSp">
        <pc:chgData name="Choi, Yeon-Kyung (KR/ERI)" userId="c8e80b7f-0a43-4bac-876b-fa3cf346323b" providerId="ADAL" clId="{0C2351FE-F175-404F-BE0B-F3EB0B13936A}" dt="2023-12-13T04:22:09.262" v="23"/>
        <pc:sldMkLst>
          <pc:docMk/>
          <pc:sldMk cId="2074185061" sldId="2984"/>
        </pc:sldMkLst>
        <pc:spChg chg="mod">
          <ac:chgData name="Choi, Yeon-Kyung (KR/ERI)" userId="c8e80b7f-0a43-4bac-876b-fa3cf346323b" providerId="ADAL" clId="{0C2351FE-F175-404F-BE0B-F3EB0B13936A}" dt="2023-12-13T04:22:09.262" v="23"/>
          <ac:spMkLst>
            <pc:docMk/>
            <pc:sldMk cId="2074185061" sldId="2984"/>
            <ac:spMk id="3" creationId="{A3918694-67F3-436B-BA7E-61F7451BD54F}"/>
          </ac:spMkLst>
        </pc:spChg>
      </pc:sldChg>
      <pc:sldChg chg="modSp mod">
        <pc:chgData name="Choi, Yeon-Kyung (KR/ERI)" userId="c8e80b7f-0a43-4bac-876b-fa3cf346323b" providerId="ADAL" clId="{0C2351FE-F175-404F-BE0B-F3EB0B13936A}" dt="2023-12-13T04:35:53.397" v="100" actId="313"/>
        <pc:sldMkLst>
          <pc:docMk/>
          <pc:sldMk cId="1380874538" sldId="2985"/>
        </pc:sldMkLst>
        <pc:spChg chg="mod">
          <ac:chgData name="Choi, Yeon-Kyung (KR/ERI)" userId="c8e80b7f-0a43-4bac-876b-fa3cf346323b" providerId="ADAL" clId="{0C2351FE-F175-404F-BE0B-F3EB0B13936A}" dt="2023-12-13T04:35:53.397" v="100" actId="313"/>
          <ac:spMkLst>
            <pc:docMk/>
            <pc:sldMk cId="1380874538" sldId="2985"/>
            <ac:spMk id="10" creationId="{61F1E174-EE33-4E2D-99AE-B83680441ADC}"/>
          </ac:spMkLst>
        </pc:spChg>
      </pc:sldChg>
      <pc:sldChg chg="modSp mod">
        <pc:chgData name="Choi, Yeon-Kyung (KR/ERI)" userId="c8e80b7f-0a43-4bac-876b-fa3cf346323b" providerId="ADAL" clId="{0C2351FE-F175-404F-BE0B-F3EB0B13936A}" dt="2023-12-13T04:36:02.489" v="103" actId="313"/>
        <pc:sldMkLst>
          <pc:docMk/>
          <pc:sldMk cId="3294466588" sldId="2986"/>
        </pc:sldMkLst>
        <pc:spChg chg="mod">
          <ac:chgData name="Choi, Yeon-Kyung (KR/ERI)" userId="c8e80b7f-0a43-4bac-876b-fa3cf346323b" providerId="ADAL" clId="{0C2351FE-F175-404F-BE0B-F3EB0B13936A}" dt="2023-12-13T04:36:02.489" v="103" actId="313"/>
          <ac:spMkLst>
            <pc:docMk/>
            <pc:sldMk cId="3294466588" sldId="2986"/>
            <ac:spMk id="10" creationId="{61F1E174-EE33-4E2D-99AE-B83680441ADC}"/>
          </ac:spMkLst>
        </pc:spChg>
      </pc:sldChg>
      <pc:sldChg chg="modSp mod">
        <pc:chgData name="Choi, Yeon-Kyung (KR/ERI)" userId="c8e80b7f-0a43-4bac-876b-fa3cf346323b" providerId="ADAL" clId="{0C2351FE-F175-404F-BE0B-F3EB0B13936A}" dt="2023-12-13T04:36:03.536" v="104" actId="313"/>
        <pc:sldMkLst>
          <pc:docMk/>
          <pc:sldMk cId="154887945" sldId="2987"/>
        </pc:sldMkLst>
        <pc:spChg chg="mod">
          <ac:chgData name="Choi, Yeon-Kyung (KR/ERI)" userId="c8e80b7f-0a43-4bac-876b-fa3cf346323b" providerId="ADAL" clId="{0C2351FE-F175-404F-BE0B-F3EB0B13936A}" dt="2023-12-13T04:36:03.536" v="104" actId="313"/>
          <ac:spMkLst>
            <pc:docMk/>
            <pc:sldMk cId="154887945" sldId="2987"/>
            <ac:spMk id="10" creationId="{61F1E174-EE33-4E2D-99AE-B83680441ADC}"/>
          </ac:spMkLst>
        </pc:spChg>
      </pc:sldChg>
      <pc:sldChg chg="modSp mod">
        <pc:chgData name="Choi, Yeon-Kyung (KR/ERI)" userId="c8e80b7f-0a43-4bac-876b-fa3cf346323b" providerId="ADAL" clId="{0C2351FE-F175-404F-BE0B-F3EB0B13936A}" dt="2023-12-13T04:36:22.601" v="109" actId="313"/>
        <pc:sldMkLst>
          <pc:docMk/>
          <pc:sldMk cId="3446174327" sldId="2988"/>
        </pc:sldMkLst>
        <pc:spChg chg="mod">
          <ac:chgData name="Choi, Yeon-Kyung (KR/ERI)" userId="c8e80b7f-0a43-4bac-876b-fa3cf346323b" providerId="ADAL" clId="{0C2351FE-F175-404F-BE0B-F3EB0B13936A}" dt="2023-12-13T04:36:22.601" v="109" actId="313"/>
          <ac:spMkLst>
            <pc:docMk/>
            <pc:sldMk cId="3446174327" sldId="2988"/>
            <ac:spMk id="10" creationId="{61F1E174-EE33-4E2D-99AE-B83680441ADC}"/>
          </ac:spMkLst>
        </pc:spChg>
        <pc:graphicFrameChg chg="mod modGraphic">
          <ac:chgData name="Choi, Yeon-Kyung (KR/ERI)" userId="c8e80b7f-0a43-4bac-876b-fa3cf346323b" providerId="ADAL" clId="{0C2351FE-F175-404F-BE0B-F3EB0B13936A}" dt="2023-12-13T04:23:03.021" v="34"/>
          <ac:graphicFrameMkLst>
            <pc:docMk/>
            <pc:sldMk cId="3446174327" sldId="2988"/>
            <ac:graphicFrameMk id="9" creationId="{87ABE80D-6098-03B0-A9FD-E376EA2FD839}"/>
          </ac:graphicFrameMkLst>
        </pc:graphicFrameChg>
      </pc:sldChg>
      <pc:sldChg chg="modSp mod">
        <pc:chgData name="Choi, Yeon-Kyung (KR/ERI)" userId="c8e80b7f-0a43-4bac-876b-fa3cf346323b" providerId="ADAL" clId="{0C2351FE-F175-404F-BE0B-F3EB0B13936A}" dt="2023-12-13T04:36:40.438" v="111" actId="313"/>
        <pc:sldMkLst>
          <pc:docMk/>
          <pc:sldMk cId="1747789535" sldId="2990"/>
        </pc:sldMkLst>
        <pc:spChg chg="mod">
          <ac:chgData name="Choi, Yeon-Kyung (KR/ERI)" userId="c8e80b7f-0a43-4bac-876b-fa3cf346323b" providerId="ADAL" clId="{0C2351FE-F175-404F-BE0B-F3EB0B13936A}" dt="2023-12-13T04:36:40.438" v="111" actId="313"/>
          <ac:spMkLst>
            <pc:docMk/>
            <pc:sldMk cId="1747789535" sldId="2990"/>
            <ac:spMk id="10" creationId="{61F1E174-EE33-4E2D-99AE-B83680441ADC}"/>
          </ac:spMkLst>
        </pc:spChg>
      </pc:sldChg>
      <pc:sldChg chg="modSp">
        <pc:chgData name="Choi, Yeon-Kyung (KR/ERI)" userId="c8e80b7f-0a43-4bac-876b-fa3cf346323b" providerId="ADAL" clId="{0C2351FE-F175-404F-BE0B-F3EB0B13936A}" dt="2023-12-13T04:22:09.262" v="23"/>
        <pc:sldMkLst>
          <pc:docMk/>
          <pc:sldMk cId="3536284157" sldId="2991"/>
        </pc:sldMkLst>
        <pc:spChg chg="mod">
          <ac:chgData name="Choi, Yeon-Kyung (KR/ERI)" userId="c8e80b7f-0a43-4bac-876b-fa3cf346323b" providerId="ADAL" clId="{0C2351FE-F175-404F-BE0B-F3EB0B13936A}" dt="2023-12-13T04:22:09.262" v="23"/>
          <ac:spMkLst>
            <pc:docMk/>
            <pc:sldMk cId="3536284157" sldId="2991"/>
            <ac:spMk id="3" creationId="{A3918694-67F3-436B-BA7E-61F7451BD54F}"/>
          </ac:spMkLst>
        </pc:spChg>
      </pc:sldChg>
      <pc:sldChg chg="modSp">
        <pc:chgData name="Choi, Yeon-Kyung (KR/ERI)" userId="c8e80b7f-0a43-4bac-876b-fa3cf346323b" providerId="ADAL" clId="{0C2351FE-F175-404F-BE0B-F3EB0B13936A}" dt="2023-12-13T04:22:09.262" v="23"/>
        <pc:sldMkLst>
          <pc:docMk/>
          <pc:sldMk cId="2085069167" sldId="2992"/>
        </pc:sldMkLst>
        <pc:spChg chg="mod">
          <ac:chgData name="Choi, Yeon-Kyung (KR/ERI)" userId="c8e80b7f-0a43-4bac-876b-fa3cf346323b" providerId="ADAL" clId="{0C2351FE-F175-404F-BE0B-F3EB0B13936A}" dt="2023-12-13T04:22:09.262" v="23"/>
          <ac:spMkLst>
            <pc:docMk/>
            <pc:sldMk cId="2085069167" sldId="2992"/>
            <ac:spMk id="3" creationId="{A3918694-67F3-436B-BA7E-61F7451BD54F}"/>
          </ac:spMkLst>
        </pc:spChg>
      </pc:sldChg>
      <pc:sldChg chg="modSp mod">
        <pc:chgData name="Choi, Yeon-Kyung (KR/ERI)" userId="c8e80b7f-0a43-4bac-876b-fa3cf346323b" providerId="ADAL" clId="{0C2351FE-F175-404F-BE0B-F3EB0B13936A}" dt="2023-12-13T04:36:41.342" v="112" actId="313"/>
        <pc:sldMkLst>
          <pc:docMk/>
          <pc:sldMk cId="409395069" sldId="2993"/>
        </pc:sldMkLst>
        <pc:spChg chg="mod">
          <ac:chgData name="Choi, Yeon-Kyung (KR/ERI)" userId="c8e80b7f-0a43-4bac-876b-fa3cf346323b" providerId="ADAL" clId="{0C2351FE-F175-404F-BE0B-F3EB0B13936A}" dt="2023-12-13T04:36:41.342" v="112" actId="313"/>
          <ac:spMkLst>
            <pc:docMk/>
            <pc:sldMk cId="409395069" sldId="2993"/>
            <ac:spMk id="10" creationId="{61F1E174-EE33-4E2D-99AE-B83680441ADC}"/>
          </ac:spMkLst>
        </pc:spChg>
      </pc:sldChg>
      <pc:sldChg chg="modSp mod">
        <pc:chgData name="Choi, Yeon-Kyung (KR/ERI)" userId="c8e80b7f-0a43-4bac-876b-fa3cf346323b" providerId="ADAL" clId="{0C2351FE-F175-404F-BE0B-F3EB0B13936A}" dt="2023-12-13T04:35:49.029" v="98" actId="313"/>
        <pc:sldMkLst>
          <pc:docMk/>
          <pc:sldMk cId="1327832799" sldId="2994"/>
        </pc:sldMkLst>
        <pc:spChg chg="mod">
          <ac:chgData name="Choi, Yeon-Kyung (KR/ERI)" userId="c8e80b7f-0a43-4bac-876b-fa3cf346323b" providerId="ADAL" clId="{0C2351FE-F175-404F-BE0B-F3EB0B13936A}" dt="2023-12-13T04:35:49.029" v="98" actId="313"/>
          <ac:spMkLst>
            <pc:docMk/>
            <pc:sldMk cId="1327832799" sldId="2994"/>
            <ac:spMk id="10" creationId="{61F1E174-EE33-4E2D-99AE-B83680441ADC}"/>
          </ac:spMkLst>
        </pc:spChg>
      </pc:sldChg>
      <pc:sldChg chg="modSp mod">
        <pc:chgData name="Choi, Yeon-Kyung (KR/ERI)" userId="c8e80b7f-0a43-4bac-876b-fa3cf346323b" providerId="ADAL" clId="{0C2351FE-F175-404F-BE0B-F3EB0B13936A}" dt="2023-12-13T04:35:57.919" v="101" actId="313"/>
        <pc:sldMkLst>
          <pc:docMk/>
          <pc:sldMk cId="4001812141" sldId="2995"/>
        </pc:sldMkLst>
        <pc:spChg chg="mod">
          <ac:chgData name="Choi, Yeon-Kyung (KR/ERI)" userId="c8e80b7f-0a43-4bac-876b-fa3cf346323b" providerId="ADAL" clId="{0C2351FE-F175-404F-BE0B-F3EB0B13936A}" dt="2023-12-13T04:35:57.919" v="101" actId="313"/>
          <ac:spMkLst>
            <pc:docMk/>
            <pc:sldMk cId="4001812141" sldId="2995"/>
            <ac:spMk id="10" creationId="{61F1E174-EE33-4E2D-99AE-B83680441ADC}"/>
          </ac:spMkLst>
        </pc:spChg>
      </pc:sldChg>
      <pc:sldChg chg="modSp">
        <pc:chgData name="Choi, Yeon-Kyung (KR/ERI)" userId="c8e80b7f-0a43-4bac-876b-fa3cf346323b" providerId="ADAL" clId="{0C2351FE-F175-404F-BE0B-F3EB0B13936A}" dt="2023-12-13T04:22:09.262" v="23"/>
        <pc:sldMkLst>
          <pc:docMk/>
          <pc:sldMk cId="1001547269" sldId="3001"/>
        </pc:sldMkLst>
        <pc:spChg chg="mod">
          <ac:chgData name="Choi, Yeon-Kyung (KR/ERI)" userId="c8e80b7f-0a43-4bac-876b-fa3cf346323b" providerId="ADAL" clId="{0C2351FE-F175-404F-BE0B-F3EB0B13936A}" dt="2023-12-13T04:22:09.262" v="23"/>
          <ac:spMkLst>
            <pc:docMk/>
            <pc:sldMk cId="1001547269" sldId="3001"/>
            <ac:spMk id="3" creationId="{A3918694-67F3-436B-BA7E-61F7451BD54F}"/>
          </ac:spMkLst>
        </pc:spChg>
      </pc:sldChg>
      <pc:sldChg chg="modSp">
        <pc:chgData name="Choi, Yeon-Kyung (KR/ERI)" userId="c8e80b7f-0a43-4bac-876b-fa3cf346323b" providerId="ADAL" clId="{0C2351FE-F175-404F-BE0B-F3EB0B13936A}" dt="2023-12-13T04:22:09.262" v="23"/>
        <pc:sldMkLst>
          <pc:docMk/>
          <pc:sldMk cId="1182369435" sldId="3002"/>
        </pc:sldMkLst>
        <pc:spChg chg="mod">
          <ac:chgData name="Choi, Yeon-Kyung (KR/ERI)" userId="c8e80b7f-0a43-4bac-876b-fa3cf346323b" providerId="ADAL" clId="{0C2351FE-F175-404F-BE0B-F3EB0B13936A}" dt="2023-12-13T04:22:09.262" v="23"/>
          <ac:spMkLst>
            <pc:docMk/>
            <pc:sldMk cId="1182369435" sldId="3002"/>
            <ac:spMk id="3" creationId="{A3918694-67F3-436B-BA7E-61F7451BD54F}"/>
          </ac:spMkLst>
        </pc:spChg>
      </pc:sldChg>
      <pc:sldChg chg="modSp">
        <pc:chgData name="Choi, Yeon-Kyung (KR/ERI)" userId="c8e80b7f-0a43-4bac-876b-fa3cf346323b" providerId="ADAL" clId="{0C2351FE-F175-404F-BE0B-F3EB0B13936A}" dt="2023-12-13T04:22:09.262" v="23"/>
        <pc:sldMkLst>
          <pc:docMk/>
          <pc:sldMk cId="118538451" sldId="3003"/>
        </pc:sldMkLst>
        <pc:spChg chg="mod">
          <ac:chgData name="Choi, Yeon-Kyung (KR/ERI)" userId="c8e80b7f-0a43-4bac-876b-fa3cf346323b" providerId="ADAL" clId="{0C2351FE-F175-404F-BE0B-F3EB0B13936A}" dt="2023-12-13T04:22:09.262" v="23"/>
          <ac:spMkLst>
            <pc:docMk/>
            <pc:sldMk cId="118538451" sldId="3003"/>
            <ac:spMk id="3" creationId="{A3918694-67F3-436B-BA7E-61F7451BD54F}"/>
          </ac:spMkLst>
        </pc:spChg>
      </pc:sldChg>
      <pc:sldChg chg="modSp mod">
        <pc:chgData name="Choi, Yeon-Kyung (KR/ERI)" userId="c8e80b7f-0a43-4bac-876b-fa3cf346323b" providerId="ADAL" clId="{0C2351FE-F175-404F-BE0B-F3EB0B13936A}" dt="2023-12-13T04:35:11.096" v="68"/>
        <pc:sldMkLst>
          <pc:docMk/>
          <pc:sldMk cId="398284551" sldId="3006"/>
        </pc:sldMkLst>
        <pc:spChg chg="mod">
          <ac:chgData name="Choi, Yeon-Kyung (KR/ERI)" userId="c8e80b7f-0a43-4bac-876b-fa3cf346323b" providerId="ADAL" clId="{0C2351FE-F175-404F-BE0B-F3EB0B13936A}" dt="2023-12-13T04:35:11.096" v="68"/>
          <ac:spMkLst>
            <pc:docMk/>
            <pc:sldMk cId="398284551" sldId="3006"/>
            <ac:spMk id="10" creationId="{61F1E174-EE33-4E2D-99AE-B83680441ADC}"/>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altLang="ko-KR" sz="1000" b="1" i="0" u="none" strike="noStrike" kern="0" spc="0" baseline="0">
                <a:ln>
                  <a:solidFill>
                    <a:schemeClr val="bg1">
                      <a:lumMod val="75000"/>
                      <a:alpha val="0"/>
                    </a:schemeClr>
                  </a:solidFill>
                </a:ln>
                <a:solidFill>
                  <a:schemeClr val="tx1">
                    <a:lumMod val="85000"/>
                    <a:lumOff val="15000"/>
                  </a:schemeClr>
                </a:solidFill>
                <a:latin typeface="+mn-ea"/>
                <a:ea typeface="+mn-ea"/>
                <a:cs typeface="+mn-cs"/>
              </a:defRPr>
            </a:pPr>
            <a:r>
              <a:rPr lang="en-US" sz="1000" b="1" dirty="0"/>
              <a:t>&lt; ’24년 </a:t>
            </a:r>
            <a:r>
              <a:rPr lang="en-US" sz="1000" b="1" dirty="0" err="1"/>
              <a:t>세출예산</a:t>
            </a:r>
            <a:r>
              <a:rPr lang="en-US" sz="1000" b="1" dirty="0"/>
              <a:t> </a:t>
            </a:r>
            <a:r>
              <a:rPr lang="en-US" sz="1000" b="1" dirty="0" err="1"/>
              <a:t>구조</a:t>
            </a:r>
            <a:r>
              <a:rPr lang="en-US" sz="1000" b="1" dirty="0"/>
              <a:t>* &gt;</a:t>
            </a:r>
          </a:p>
        </c:rich>
      </c:tx>
      <c:overlay val="0"/>
      <c:spPr>
        <a:noFill/>
        <a:ln>
          <a:noFill/>
        </a:ln>
        <a:effectLst/>
      </c:spPr>
      <c:txPr>
        <a:bodyPr rot="0" spcFirstLastPara="1" vertOverflow="ellipsis" vert="horz" wrap="square" anchor="ctr" anchorCtr="1"/>
        <a:lstStyle/>
        <a:p>
          <a:pPr>
            <a:defRPr lang="en-US" altLang="ko-KR" sz="1000" b="1" i="0" u="none" strike="noStrike" kern="0" spc="0" baseline="0">
              <a:ln>
                <a:solidFill>
                  <a:schemeClr val="bg1">
                    <a:lumMod val="75000"/>
                    <a:alpha val="0"/>
                  </a:schemeClr>
                </a:solidFill>
              </a:ln>
              <a:solidFill>
                <a:schemeClr val="tx1">
                  <a:lumMod val="85000"/>
                  <a:lumOff val="15000"/>
                </a:schemeClr>
              </a:solidFill>
              <a:latin typeface="+mn-ea"/>
              <a:ea typeface="+mn-ea"/>
              <a:cs typeface="+mn-cs"/>
            </a:defRPr>
          </a:pPr>
          <a:endParaRPr lang="ko-KR"/>
        </a:p>
      </c:txPr>
    </c:title>
    <c:autoTitleDeleted val="0"/>
    <c:plotArea>
      <c:layout>
        <c:manualLayout>
          <c:layoutTarget val="inner"/>
          <c:xMode val="edge"/>
          <c:yMode val="edge"/>
          <c:x val="0.20362146355130367"/>
          <c:y val="0.2950453294702764"/>
          <c:w val="0.29653765110347124"/>
          <c:h val="0.61453426793764332"/>
        </c:manualLayout>
      </c:layout>
      <c:pieChart>
        <c:varyColors val="1"/>
        <c:ser>
          <c:idx val="0"/>
          <c:order val="0"/>
          <c:tx>
            <c:strRef>
              <c:f>Sheet1!$B$1</c:f>
              <c:strCache>
                <c:ptCount val="1"/>
                <c:pt idx="0">
                  <c:v>예산 규모</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118-4DD1-9F84-1B3C30E8400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118-4DD1-9F84-1B3C30E8400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118-4DD1-9F84-1B3C30E8400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118-4DD1-9F84-1B3C30E84006}"/>
              </c:ext>
            </c:extLst>
          </c:dPt>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en-US" altLang="ko-KR" sz="1000" b="0" i="0" u="none" strike="noStrike" kern="0" baseline="0">
                    <a:ln>
                      <a:solidFill>
                        <a:schemeClr val="bg1">
                          <a:lumMod val="75000"/>
                          <a:alpha val="0"/>
                        </a:schemeClr>
                      </a:solidFill>
                    </a:ln>
                    <a:solidFill>
                      <a:schemeClr val="tx1">
                        <a:lumMod val="85000"/>
                        <a:lumOff val="15000"/>
                      </a:schemeClr>
                    </a:solidFill>
                    <a:latin typeface="+mn-ea"/>
                    <a:ea typeface="+mn-ea"/>
                    <a:cs typeface="+mn-cs"/>
                  </a:defRPr>
                </a:pPr>
                <a:endParaRPr lang="ko-KR"/>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서민금융 지원</c:v>
                </c:pt>
                <c:pt idx="1">
                  <c:v>기업혁신, 구조조정 지원</c:v>
                </c:pt>
                <c:pt idx="2">
                  <c:v>지역경제 활성화</c:v>
                </c:pt>
                <c:pt idx="3">
                  <c:v>기타</c:v>
                </c:pt>
              </c:strCache>
            </c:strRef>
          </c:cat>
          <c:val>
            <c:numRef>
              <c:f>Sheet1!$B$2:$B$5</c:f>
              <c:numCache>
                <c:formatCode>General</c:formatCode>
                <c:ptCount val="4"/>
                <c:pt idx="0">
                  <c:v>16041</c:v>
                </c:pt>
                <c:pt idx="1">
                  <c:v>3023</c:v>
                </c:pt>
                <c:pt idx="2">
                  <c:v>1000</c:v>
                </c:pt>
                <c:pt idx="3">
                  <c:v>575</c:v>
                </c:pt>
              </c:numCache>
            </c:numRef>
          </c:val>
          <c:extLst>
            <c:ext xmlns:c16="http://schemas.microsoft.com/office/drawing/2014/chart" uri="{C3380CC4-5D6E-409C-BE32-E72D297353CC}">
              <c16:uniqueId val="{00000000-1D29-456F-BC0A-8954B2D4DFEC}"/>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lang="en-US" altLang="ko-KR" sz="1000" b="0" i="0" u="none" strike="noStrike" kern="0" baseline="0">
              <a:ln>
                <a:solidFill>
                  <a:schemeClr val="bg1">
                    <a:lumMod val="75000"/>
                    <a:alpha val="0"/>
                  </a:schemeClr>
                </a:solidFill>
              </a:ln>
              <a:solidFill>
                <a:schemeClr val="tx1">
                  <a:lumMod val="85000"/>
                  <a:lumOff val="15000"/>
                </a:schemeClr>
              </a:solidFill>
              <a:latin typeface="+mn-ea"/>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1000" kern="0">
          <a:ln>
            <a:solidFill>
              <a:schemeClr val="bg1">
                <a:lumMod val="75000"/>
                <a:alpha val="0"/>
              </a:schemeClr>
            </a:solidFill>
          </a:ln>
          <a:solidFill>
            <a:schemeClr val="tx1">
              <a:lumMod val="85000"/>
              <a:lumOff val="15000"/>
            </a:schemeClr>
          </a:solidFill>
          <a:latin typeface="+mn-ea"/>
          <a:ea typeface="+mn-ea"/>
          <a:cs typeface="+mn-cs"/>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ko-KR" altLang="en-US" sz="1000" b="1" i="0" u="none" strike="noStrike" kern="0" spc="0" baseline="0">
                <a:ln>
                  <a:solidFill>
                    <a:srgbClr val="FFFFFF">
                      <a:lumMod val="75000"/>
                      <a:alpha val="0"/>
                    </a:srgbClr>
                  </a:solidFill>
                </a:ln>
                <a:solidFill>
                  <a:srgbClr val="000000">
                    <a:lumMod val="85000"/>
                    <a:lumOff val="15000"/>
                  </a:srgbClr>
                </a:solidFill>
                <a:latin typeface="+mn-ea"/>
                <a:ea typeface="+mn-ea"/>
                <a:cs typeface="+mn-cs"/>
              </a:defRPr>
            </a:pPr>
            <a:r>
              <a:rPr lang="en-US" altLang="ko-KR" sz="1000" b="1" i="0" u="none" strike="noStrike" kern="0" spc="0" baseline="0" dirty="0">
                <a:ln>
                  <a:solidFill>
                    <a:srgbClr val="FFFFFF">
                      <a:lumMod val="75000"/>
                      <a:alpha val="0"/>
                    </a:srgbClr>
                  </a:solidFill>
                </a:ln>
                <a:solidFill>
                  <a:srgbClr val="000000">
                    <a:lumMod val="85000"/>
                    <a:lumOff val="15000"/>
                  </a:srgbClr>
                </a:solidFill>
                <a:latin typeface="+mn-ea"/>
                <a:ea typeface="+mn-ea"/>
                <a:cs typeface="+mn-cs"/>
              </a:rPr>
              <a:t>&lt; </a:t>
            </a:r>
            <a:r>
              <a:rPr lang="ko-KR" altLang="en-US" sz="1000" b="1" i="0" u="none" strike="noStrike" kern="0" spc="0" baseline="0" dirty="0">
                <a:ln>
                  <a:solidFill>
                    <a:srgbClr val="FFFFFF">
                      <a:lumMod val="75000"/>
                      <a:alpha val="0"/>
                    </a:srgbClr>
                  </a:solidFill>
                </a:ln>
                <a:solidFill>
                  <a:srgbClr val="000000">
                    <a:lumMod val="85000"/>
                    <a:lumOff val="15000"/>
                  </a:srgbClr>
                </a:solidFill>
                <a:latin typeface="+mn-ea"/>
                <a:ea typeface="+mn-ea"/>
                <a:cs typeface="+mn-cs"/>
              </a:rPr>
              <a:t>최근 </a:t>
            </a:r>
            <a:r>
              <a:rPr lang="en-US" altLang="ko-KR" sz="1000" b="1" i="0" u="none" strike="noStrike" kern="0" spc="0" baseline="0" dirty="0">
                <a:ln>
                  <a:solidFill>
                    <a:srgbClr val="FFFFFF">
                      <a:lumMod val="75000"/>
                      <a:alpha val="0"/>
                    </a:srgbClr>
                  </a:solidFill>
                </a:ln>
                <a:solidFill>
                  <a:srgbClr val="000000">
                    <a:lumMod val="85000"/>
                    <a:lumOff val="15000"/>
                  </a:srgbClr>
                </a:solidFill>
                <a:latin typeface="+mn-ea"/>
                <a:ea typeface="+mn-ea"/>
                <a:cs typeface="+mn-cs"/>
              </a:rPr>
              <a:t>5</a:t>
            </a:r>
            <a:r>
              <a:rPr lang="ko-KR" altLang="en-US" sz="1000" b="1" i="0" u="none" strike="noStrike" kern="0" spc="0" baseline="0" dirty="0">
                <a:ln>
                  <a:solidFill>
                    <a:srgbClr val="FFFFFF">
                      <a:lumMod val="75000"/>
                      <a:alpha val="0"/>
                    </a:srgbClr>
                  </a:solidFill>
                </a:ln>
                <a:solidFill>
                  <a:srgbClr val="000000">
                    <a:lumMod val="85000"/>
                    <a:lumOff val="15000"/>
                  </a:srgbClr>
                </a:solidFill>
                <a:latin typeface="+mn-ea"/>
                <a:ea typeface="+mn-ea"/>
                <a:cs typeface="+mn-cs"/>
              </a:rPr>
              <a:t>년간 세출예산 현황</a:t>
            </a:r>
            <a:r>
              <a:rPr lang="en-US" altLang="ko-KR" sz="1000" b="1" i="0" u="none" strike="noStrike" kern="0" spc="0" baseline="0" dirty="0">
                <a:ln>
                  <a:solidFill>
                    <a:srgbClr val="FFFFFF">
                      <a:lumMod val="75000"/>
                      <a:alpha val="0"/>
                    </a:srgbClr>
                  </a:solidFill>
                </a:ln>
                <a:solidFill>
                  <a:srgbClr val="000000">
                    <a:lumMod val="85000"/>
                    <a:lumOff val="15000"/>
                  </a:srgbClr>
                </a:solidFill>
                <a:latin typeface="+mn-ea"/>
                <a:ea typeface="+mn-ea"/>
                <a:cs typeface="+mn-cs"/>
              </a:rPr>
              <a:t> &gt;</a:t>
            </a:r>
          </a:p>
        </c:rich>
      </c:tx>
      <c:layout>
        <c:manualLayout>
          <c:xMode val="edge"/>
          <c:yMode val="edge"/>
          <c:x val="0.32289743139718774"/>
          <c:y val="9.3268441998412225E-3"/>
        </c:manualLayout>
      </c:layout>
      <c:overlay val="0"/>
      <c:spPr>
        <a:noFill/>
        <a:ln>
          <a:noFill/>
        </a:ln>
        <a:effectLst/>
      </c:spPr>
      <c:txPr>
        <a:bodyPr rot="0" spcFirstLastPara="1" vertOverflow="ellipsis" vert="horz" wrap="square" anchor="ctr" anchorCtr="1"/>
        <a:lstStyle/>
        <a:p>
          <a:pPr algn="ctr" rtl="0">
            <a:defRPr lang="ko-KR" altLang="en-US" sz="1000" b="1" i="0" u="none" strike="noStrike" kern="0" spc="0" baseline="0">
              <a:ln>
                <a:solidFill>
                  <a:srgbClr val="FFFFFF">
                    <a:lumMod val="75000"/>
                    <a:alpha val="0"/>
                  </a:srgbClr>
                </a:solidFill>
              </a:ln>
              <a:solidFill>
                <a:srgbClr val="000000">
                  <a:lumMod val="85000"/>
                  <a:lumOff val="15000"/>
                </a:srgbClr>
              </a:solidFill>
              <a:latin typeface="+mn-ea"/>
              <a:ea typeface="+mn-ea"/>
              <a:cs typeface="+mn-cs"/>
            </a:defRPr>
          </a:pPr>
          <a:endParaRPr lang="ko-KR"/>
        </a:p>
      </c:txPr>
    </c:title>
    <c:autoTitleDeleted val="0"/>
    <c:plotArea>
      <c:layout>
        <c:manualLayout>
          <c:layoutTarget val="inner"/>
          <c:xMode val="edge"/>
          <c:yMode val="edge"/>
          <c:x val="8.8793426975837544E-2"/>
          <c:y val="0.20411835251211577"/>
          <c:w val="0.87860191604289162"/>
          <c:h val="0.54915503932329701"/>
        </c:manualLayout>
      </c:layout>
      <c:barChart>
        <c:barDir val="col"/>
        <c:grouping val="clustered"/>
        <c:varyColors val="0"/>
        <c:ser>
          <c:idx val="0"/>
          <c:order val="0"/>
          <c:tx>
            <c:strRef>
              <c:f>Sheet1!$B$1</c:f>
              <c:strCache>
                <c:ptCount val="1"/>
                <c:pt idx="0">
                  <c:v>계열 1</c:v>
                </c:pt>
              </c:strCache>
            </c:strRef>
          </c:tx>
          <c:spPr>
            <a:solidFill>
              <a:schemeClr val="bg1">
                <a:lumMod val="85000"/>
              </a:schemeClr>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1000" b="0" i="0" u="none" strike="noStrike" kern="0" baseline="0">
                    <a:ln>
                      <a:solidFill>
                        <a:schemeClr val="bg1">
                          <a:lumMod val="75000"/>
                          <a:alpha val="0"/>
                        </a:schemeClr>
                      </a:solidFill>
                    </a:ln>
                    <a:solidFill>
                      <a:schemeClr val="tx1">
                        <a:lumMod val="85000"/>
                        <a:lumOff val="15000"/>
                      </a:schemeClr>
                    </a:solidFill>
                    <a:latin typeface="+mn-ea"/>
                    <a:ea typeface="+mn-ea"/>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c:v>
                </c:pt>
                <c:pt idx="1">
                  <c:v>21</c:v>
                </c:pt>
                <c:pt idx="2">
                  <c:v>22</c:v>
                </c:pt>
                <c:pt idx="3">
                  <c:v>23</c:v>
                </c:pt>
                <c:pt idx="4">
                  <c:v>24</c:v>
                </c:pt>
              </c:numCache>
            </c:numRef>
          </c:cat>
          <c:val>
            <c:numRef>
              <c:f>Sheet1!$B$2:$B$6</c:f>
              <c:numCache>
                <c:formatCode>General</c:formatCode>
                <c:ptCount val="5"/>
                <c:pt idx="0">
                  <c:v>5.6</c:v>
                </c:pt>
                <c:pt idx="1">
                  <c:v>3.9</c:v>
                </c:pt>
                <c:pt idx="2">
                  <c:v>4.2</c:v>
                </c:pt>
                <c:pt idx="3">
                  <c:v>3.7</c:v>
                </c:pt>
                <c:pt idx="4">
                  <c:v>4.5999999999999996</c:v>
                </c:pt>
              </c:numCache>
            </c:numRef>
          </c:val>
          <c:extLst>
            <c:ext xmlns:c16="http://schemas.microsoft.com/office/drawing/2014/chart" uri="{C3380CC4-5D6E-409C-BE32-E72D297353CC}">
              <c16:uniqueId val="{00000000-C9AB-467E-963D-00DE67F3348F}"/>
            </c:ext>
          </c:extLst>
        </c:ser>
        <c:dLbls>
          <c:showLegendKey val="0"/>
          <c:showVal val="0"/>
          <c:showCatName val="0"/>
          <c:showSerName val="0"/>
          <c:showPercent val="0"/>
          <c:showBubbleSize val="0"/>
        </c:dLbls>
        <c:gapWidth val="219"/>
        <c:overlap val="-27"/>
        <c:axId val="541056832"/>
        <c:axId val="541067648"/>
      </c:barChart>
      <c:catAx>
        <c:axId val="541056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000" b="0" i="0" u="none" strike="noStrike" kern="0" baseline="0">
                <a:ln>
                  <a:solidFill>
                    <a:schemeClr val="bg1">
                      <a:lumMod val="75000"/>
                      <a:alpha val="0"/>
                    </a:schemeClr>
                  </a:solidFill>
                </a:ln>
                <a:solidFill>
                  <a:schemeClr val="tx1">
                    <a:lumMod val="85000"/>
                    <a:lumOff val="15000"/>
                  </a:schemeClr>
                </a:solidFill>
                <a:latin typeface="+mn-ea"/>
                <a:ea typeface="+mn-ea"/>
                <a:cs typeface="+mn-cs"/>
              </a:defRPr>
            </a:pPr>
            <a:endParaRPr lang="ko-KR"/>
          </a:p>
        </c:txPr>
        <c:crossAx val="541067648"/>
        <c:crosses val="autoZero"/>
        <c:auto val="1"/>
        <c:lblAlgn val="ctr"/>
        <c:lblOffset val="100"/>
        <c:noMultiLvlLbl val="0"/>
      </c:catAx>
      <c:valAx>
        <c:axId val="541067648"/>
        <c:scaling>
          <c:orientation val="minMax"/>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lang="en-US" altLang="ko-KR" sz="1000" b="0" i="0" u="none" strike="noStrike" kern="0" baseline="0">
                <a:ln>
                  <a:solidFill>
                    <a:schemeClr val="bg1">
                      <a:lumMod val="75000"/>
                      <a:alpha val="0"/>
                    </a:schemeClr>
                  </a:solidFill>
                </a:ln>
                <a:solidFill>
                  <a:schemeClr val="tx1">
                    <a:lumMod val="85000"/>
                    <a:lumOff val="15000"/>
                  </a:schemeClr>
                </a:solidFill>
                <a:latin typeface="+mn-ea"/>
                <a:ea typeface="+mn-ea"/>
                <a:cs typeface="+mn-cs"/>
              </a:defRPr>
            </a:pPr>
            <a:endParaRPr lang="ko-KR"/>
          </a:p>
        </c:txPr>
        <c:crossAx val="5410568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altLang="ko-KR" sz="900" b="0" i="0" u="none" strike="noStrike" kern="0" spc="0" baseline="0">
                <a:ln>
                  <a:solidFill>
                    <a:schemeClr val="bg1">
                      <a:lumMod val="75000"/>
                      <a:alpha val="0"/>
                    </a:schemeClr>
                  </a:solidFill>
                </a:ln>
                <a:solidFill>
                  <a:schemeClr val="tx1">
                    <a:lumMod val="85000"/>
                    <a:lumOff val="15000"/>
                  </a:schemeClr>
                </a:solidFill>
                <a:latin typeface="+mn-ea"/>
                <a:ea typeface="+mn-ea"/>
                <a:cs typeface="+mn-cs"/>
              </a:defRPr>
            </a:pPr>
            <a:r>
              <a:rPr lang="en-US" altLang="ko-KR" sz="900" dirty="0"/>
              <a:t>&lt;</a:t>
            </a:r>
            <a:r>
              <a:rPr lang="ko-KR" altLang="en-US" sz="900" dirty="0"/>
              <a:t>국내 가상자산 이용자 수</a:t>
            </a:r>
            <a:r>
              <a:rPr lang="en-US" altLang="ko-KR" sz="900" dirty="0"/>
              <a:t>&gt;</a:t>
            </a:r>
            <a:endParaRPr lang="ko-KR" altLang="en-US" sz="900" dirty="0"/>
          </a:p>
        </c:rich>
      </c:tx>
      <c:overlay val="0"/>
      <c:spPr>
        <a:noFill/>
        <a:ln>
          <a:noFill/>
        </a:ln>
        <a:effectLst/>
      </c:spPr>
      <c:txPr>
        <a:bodyPr rot="0" spcFirstLastPara="1" vertOverflow="ellipsis" vert="horz" wrap="square" anchor="ctr" anchorCtr="1"/>
        <a:lstStyle/>
        <a:p>
          <a:pPr>
            <a:defRPr lang="en-US" altLang="ko-KR" sz="900" b="0" i="0" u="none" strike="noStrike" kern="0" spc="0" baseline="0">
              <a:ln>
                <a:solidFill>
                  <a:schemeClr val="bg1">
                    <a:lumMod val="75000"/>
                    <a:alpha val="0"/>
                  </a:schemeClr>
                </a:solidFill>
              </a:ln>
              <a:solidFill>
                <a:schemeClr val="tx1">
                  <a:lumMod val="85000"/>
                  <a:lumOff val="15000"/>
                </a:schemeClr>
              </a:solidFill>
              <a:latin typeface="+mn-ea"/>
              <a:ea typeface="+mn-ea"/>
              <a:cs typeface="+mn-cs"/>
            </a:defRPr>
          </a:pPr>
          <a:endParaRPr lang="ko-KR"/>
        </a:p>
      </c:txPr>
    </c:title>
    <c:autoTitleDeleted val="0"/>
    <c:plotArea>
      <c:layout>
        <c:manualLayout>
          <c:layoutTarget val="inner"/>
          <c:xMode val="edge"/>
          <c:yMode val="edge"/>
          <c:x val="0.15654601280297054"/>
          <c:y val="0.3301096096369181"/>
          <c:w val="0.80473717022747893"/>
          <c:h val="0.46297037266064056"/>
        </c:manualLayout>
      </c:layout>
      <c:barChart>
        <c:barDir val="col"/>
        <c:grouping val="clustered"/>
        <c:varyColors val="0"/>
        <c:ser>
          <c:idx val="0"/>
          <c:order val="0"/>
          <c:tx>
            <c:strRef>
              <c:f>Sheet1!$B$1</c:f>
              <c:strCache>
                <c:ptCount val="1"/>
                <c:pt idx="0">
                  <c:v>이용자 수 만명</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altLang="ko-KR" sz="900" b="0" i="0" u="none" strike="noStrike" kern="0" baseline="0">
                    <a:ln>
                      <a:solidFill>
                        <a:schemeClr val="bg1">
                          <a:lumMod val="75000"/>
                          <a:alpha val="0"/>
                        </a:schemeClr>
                      </a:solidFill>
                    </a:ln>
                    <a:solidFill>
                      <a:schemeClr val="accent1"/>
                    </a:solidFill>
                    <a:latin typeface="+mn-ea"/>
                    <a:ea typeface="+mn-ea"/>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'21.2H</c:v>
                </c:pt>
                <c:pt idx="1">
                  <c:v>'22.1H</c:v>
                </c:pt>
                <c:pt idx="2">
                  <c:v>22.2H</c:v>
                </c:pt>
              </c:strCache>
            </c:strRef>
          </c:cat>
          <c:val>
            <c:numRef>
              <c:f>Sheet1!$B$2:$B$4</c:f>
              <c:numCache>
                <c:formatCode>General</c:formatCode>
                <c:ptCount val="3"/>
                <c:pt idx="0">
                  <c:v>558</c:v>
                </c:pt>
                <c:pt idx="1">
                  <c:v>690</c:v>
                </c:pt>
                <c:pt idx="2">
                  <c:v>627</c:v>
                </c:pt>
              </c:numCache>
            </c:numRef>
          </c:val>
          <c:extLst>
            <c:ext xmlns:c16="http://schemas.microsoft.com/office/drawing/2014/chart" uri="{C3380CC4-5D6E-409C-BE32-E72D297353CC}">
              <c16:uniqueId val="{00000000-6C7C-4FF0-AED5-75FBE86610AC}"/>
            </c:ext>
          </c:extLst>
        </c:ser>
        <c:dLbls>
          <c:showLegendKey val="0"/>
          <c:showVal val="0"/>
          <c:showCatName val="0"/>
          <c:showSerName val="0"/>
          <c:showPercent val="0"/>
          <c:showBubbleSize val="0"/>
        </c:dLbls>
        <c:gapWidth val="219"/>
        <c:overlap val="-27"/>
        <c:axId val="1709790591"/>
        <c:axId val="1709791007"/>
      </c:barChart>
      <c:catAx>
        <c:axId val="17097905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altLang="ko-KR" sz="900" b="0" i="0" u="none" strike="noStrike" kern="0" baseline="0">
                <a:ln>
                  <a:solidFill>
                    <a:schemeClr val="bg1">
                      <a:lumMod val="75000"/>
                      <a:alpha val="0"/>
                    </a:schemeClr>
                  </a:solidFill>
                </a:ln>
                <a:solidFill>
                  <a:schemeClr val="tx1">
                    <a:lumMod val="85000"/>
                    <a:lumOff val="15000"/>
                  </a:schemeClr>
                </a:solidFill>
                <a:latin typeface="+mn-ea"/>
                <a:ea typeface="+mn-ea"/>
                <a:cs typeface="+mn-cs"/>
              </a:defRPr>
            </a:pPr>
            <a:endParaRPr lang="ko-KR"/>
          </a:p>
        </c:txPr>
        <c:crossAx val="1709791007"/>
        <c:crosses val="autoZero"/>
        <c:auto val="1"/>
        <c:lblAlgn val="ctr"/>
        <c:lblOffset val="100"/>
        <c:noMultiLvlLbl val="0"/>
      </c:catAx>
      <c:valAx>
        <c:axId val="1709791007"/>
        <c:scaling>
          <c:orientation val="minMax"/>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lang="en-US" altLang="ko-KR" sz="900" b="0" i="0" u="none" strike="noStrike" kern="0" baseline="0">
                <a:ln>
                  <a:solidFill>
                    <a:schemeClr val="bg1">
                      <a:lumMod val="75000"/>
                      <a:alpha val="0"/>
                    </a:schemeClr>
                  </a:solidFill>
                </a:ln>
                <a:solidFill>
                  <a:schemeClr val="tx1">
                    <a:lumMod val="85000"/>
                    <a:lumOff val="15000"/>
                  </a:schemeClr>
                </a:solidFill>
                <a:latin typeface="+mn-ea"/>
                <a:ea typeface="+mn-ea"/>
                <a:cs typeface="+mn-cs"/>
              </a:defRPr>
            </a:pPr>
            <a:endParaRPr lang="ko-KR"/>
          </a:p>
        </c:txPr>
        <c:crossAx val="17097905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900" kern="0">
          <a:ln>
            <a:solidFill>
              <a:schemeClr val="bg1">
                <a:lumMod val="75000"/>
                <a:alpha val="0"/>
              </a:schemeClr>
            </a:solidFill>
          </a:ln>
          <a:solidFill>
            <a:schemeClr val="tx1">
              <a:lumMod val="85000"/>
              <a:lumOff val="15000"/>
            </a:schemeClr>
          </a:solidFill>
          <a:latin typeface="+mn-ea"/>
          <a:ea typeface="+mn-ea"/>
          <a:cs typeface="+mn-cs"/>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2946189" cy="493949"/>
          </a:xfrm>
          <a:prstGeom prst="rect">
            <a:avLst/>
          </a:prstGeom>
        </p:spPr>
        <p:txBody>
          <a:bodyPr vert="horz" lIns="91129" tIns="45564" rIns="91129" bIns="45564" rtlCol="0"/>
          <a:lstStyle>
            <a:lvl1pPr algn="l">
              <a:defRPr sz="1200"/>
            </a:lvl1pPr>
          </a:lstStyle>
          <a:p>
            <a:endParaRPr lang="en-US" dirty="0"/>
          </a:p>
        </p:txBody>
      </p:sp>
      <p:sp>
        <p:nvSpPr>
          <p:cNvPr id="3" name="Date Placeholder 2"/>
          <p:cNvSpPr>
            <a:spLocks noGrp="1"/>
          </p:cNvSpPr>
          <p:nvPr>
            <p:ph type="dt" sz="quarter" idx="1"/>
          </p:nvPr>
        </p:nvSpPr>
        <p:spPr>
          <a:xfrm>
            <a:off x="3849900" y="2"/>
            <a:ext cx="2946189" cy="493949"/>
          </a:xfrm>
          <a:prstGeom prst="rect">
            <a:avLst/>
          </a:prstGeom>
        </p:spPr>
        <p:txBody>
          <a:bodyPr vert="horz" lIns="91129" tIns="45564" rIns="91129" bIns="45564" rtlCol="0"/>
          <a:lstStyle>
            <a:lvl1pPr algn="r">
              <a:defRPr sz="1200"/>
            </a:lvl1pPr>
          </a:lstStyle>
          <a:p>
            <a:fld id="{FD4ADFBC-B392-474D-BFD2-23D3BDA66A93}" type="datetimeFigureOut">
              <a:rPr lang="en-US" smtClean="0"/>
              <a:t>12/13/2023</a:t>
            </a:fld>
            <a:endParaRPr lang="en-US" dirty="0"/>
          </a:p>
        </p:txBody>
      </p:sp>
      <p:sp>
        <p:nvSpPr>
          <p:cNvPr id="4" name="Footer Placeholder 3"/>
          <p:cNvSpPr>
            <a:spLocks noGrp="1"/>
          </p:cNvSpPr>
          <p:nvPr>
            <p:ph type="ftr" sz="quarter" idx="2"/>
          </p:nvPr>
        </p:nvSpPr>
        <p:spPr>
          <a:xfrm>
            <a:off x="2" y="9377137"/>
            <a:ext cx="2946189" cy="493949"/>
          </a:xfrm>
          <a:prstGeom prst="rect">
            <a:avLst/>
          </a:prstGeom>
        </p:spPr>
        <p:txBody>
          <a:bodyPr vert="horz" lIns="91129" tIns="45564" rIns="91129" bIns="45564"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49900" y="9377137"/>
            <a:ext cx="2946189" cy="493949"/>
          </a:xfrm>
          <a:prstGeom prst="rect">
            <a:avLst/>
          </a:prstGeom>
        </p:spPr>
        <p:txBody>
          <a:bodyPr vert="horz" lIns="91129" tIns="45564" rIns="91129" bIns="45564" rtlCol="0" anchor="b"/>
          <a:lstStyle>
            <a:lvl1pPr algn="r">
              <a:defRPr sz="1200"/>
            </a:lvl1pPr>
          </a:lstStyle>
          <a:p>
            <a:fld id="{C0AC7954-39B3-A445-8EC5-862700B8B91C}" type="slidenum">
              <a:rPr lang="en-US" smtClean="0"/>
              <a:t>‹#›</a:t>
            </a:fld>
            <a:endParaRPr lang="en-US" dirty="0"/>
          </a:p>
        </p:txBody>
      </p:sp>
    </p:spTree>
    <p:extLst>
      <p:ext uri="{BB962C8B-B14F-4D97-AF65-F5344CB8AC3E}">
        <p14:creationId xmlns:p14="http://schemas.microsoft.com/office/powerpoint/2010/main" val="417644578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2945659" cy="495349"/>
          </a:xfrm>
          <a:prstGeom prst="rect">
            <a:avLst/>
          </a:prstGeom>
        </p:spPr>
        <p:txBody>
          <a:bodyPr vert="horz" lIns="91129" tIns="45564" rIns="91129" bIns="45564" rtlCol="0"/>
          <a:lstStyle>
            <a:lvl1pPr algn="l">
              <a:defRPr sz="1200"/>
            </a:lvl1pPr>
          </a:lstStyle>
          <a:p>
            <a:endParaRPr lang="en-AU" dirty="0"/>
          </a:p>
        </p:txBody>
      </p:sp>
      <p:sp>
        <p:nvSpPr>
          <p:cNvPr id="3" name="Date Placeholder 2"/>
          <p:cNvSpPr>
            <a:spLocks noGrp="1"/>
          </p:cNvSpPr>
          <p:nvPr>
            <p:ph type="dt" idx="1"/>
          </p:nvPr>
        </p:nvSpPr>
        <p:spPr>
          <a:xfrm>
            <a:off x="3850446" y="1"/>
            <a:ext cx="2945659" cy="495349"/>
          </a:xfrm>
          <a:prstGeom prst="rect">
            <a:avLst/>
          </a:prstGeom>
        </p:spPr>
        <p:txBody>
          <a:bodyPr vert="horz" lIns="91129" tIns="45564" rIns="91129" bIns="45564" rtlCol="0"/>
          <a:lstStyle>
            <a:lvl1pPr algn="r">
              <a:defRPr sz="1200"/>
            </a:lvl1pPr>
          </a:lstStyle>
          <a:p>
            <a:fld id="{635DF4FA-E8DD-496D-9743-7EF5FC8FAEAE}" type="datetimeFigureOut">
              <a:rPr lang="en-AU" smtClean="0"/>
              <a:pPr/>
              <a:t>13/12/2023</a:t>
            </a:fld>
            <a:endParaRPr lang="en-AU" dirty="0"/>
          </a:p>
        </p:txBody>
      </p:sp>
      <p:sp>
        <p:nvSpPr>
          <p:cNvPr id="4" name="Slide Image Placeholder 3"/>
          <p:cNvSpPr>
            <a:spLocks noGrp="1" noRot="1" noChangeAspect="1"/>
          </p:cNvSpPr>
          <p:nvPr>
            <p:ph type="sldImg" idx="2"/>
          </p:nvPr>
        </p:nvSpPr>
        <p:spPr>
          <a:xfrm>
            <a:off x="993775" y="1235075"/>
            <a:ext cx="4810125" cy="3330575"/>
          </a:xfrm>
          <a:prstGeom prst="rect">
            <a:avLst/>
          </a:prstGeom>
          <a:noFill/>
          <a:ln w="12700">
            <a:solidFill>
              <a:prstClr val="black"/>
            </a:solidFill>
          </a:ln>
        </p:spPr>
        <p:txBody>
          <a:bodyPr vert="horz" lIns="91129" tIns="45564" rIns="91129" bIns="45564" rtlCol="0" anchor="ctr"/>
          <a:lstStyle/>
          <a:p>
            <a:endParaRPr lang="en-AU" dirty="0"/>
          </a:p>
        </p:txBody>
      </p:sp>
      <p:sp>
        <p:nvSpPr>
          <p:cNvPr id="5" name="Notes Placeholder 4"/>
          <p:cNvSpPr>
            <a:spLocks noGrp="1"/>
          </p:cNvSpPr>
          <p:nvPr>
            <p:ph type="body" sz="quarter" idx="3"/>
          </p:nvPr>
        </p:nvSpPr>
        <p:spPr>
          <a:xfrm>
            <a:off x="679768" y="4751221"/>
            <a:ext cx="5438140" cy="3887362"/>
          </a:xfrm>
          <a:prstGeom prst="rect">
            <a:avLst/>
          </a:prstGeom>
        </p:spPr>
        <p:txBody>
          <a:bodyPr vert="horz" lIns="91129" tIns="45564" rIns="91129" bIns="4556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2" y="9377318"/>
            <a:ext cx="2945659" cy="495348"/>
          </a:xfrm>
          <a:prstGeom prst="rect">
            <a:avLst/>
          </a:prstGeom>
        </p:spPr>
        <p:txBody>
          <a:bodyPr vert="horz" lIns="91129" tIns="45564" rIns="91129" bIns="45564"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50446" y="9377318"/>
            <a:ext cx="2945659" cy="495348"/>
          </a:xfrm>
          <a:prstGeom prst="rect">
            <a:avLst/>
          </a:prstGeom>
        </p:spPr>
        <p:txBody>
          <a:bodyPr vert="horz" lIns="91129" tIns="45564" rIns="91129" bIns="45564" rtlCol="0" anchor="b"/>
          <a:lstStyle>
            <a:lvl1pPr algn="r">
              <a:defRPr sz="1200"/>
            </a:lvl1pPr>
          </a:lstStyle>
          <a:p>
            <a:fld id="{ABD96654-91BB-436D-BB65-0EA7A9B36C61}" type="slidenum">
              <a:rPr lang="en-AU" smtClean="0"/>
              <a:pPr/>
              <a:t>‹#›</a:t>
            </a:fld>
            <a:endParaRPr lang="en-AU" dirty="0"/>
          </a:p>
        </p:txBody>
      </p:sp>
    </p:spTree>
    <p:extLst>
      <p:ext uri="{BB962C8B-B14F-4D97-AF65-F5344CB8AC3E}">
        <p14:creationId xmlns:p14="http://schemas.microsoft.com/office/powerpoint/2010/main" val="64310781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home.kpmg/kr/ko/home.html"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home.kpmg/kr/ko/home.html"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표지">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739897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표지_BF2">
    <p:bg>
      <p:bgPr>
        <a:solidFill>
          <a:schemeClr val="tx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6014001" y="1268413"/>
            <a:ext cx="3077611" cy="4428972"/>
          </a:xfrm>
          <a:prstGeom prst="rect">
            <a:avLst/>
          </a:prstGeom>
          <a:solidFill>
            <a:schemeClr val="accent1"/>
          </a:solidFill>
        </p:spPr>
        <p:txBody>
          <a:bodyPr vert="horz" lIns="0" tIns="0" rIns="0" bIns="0" rtlCol="0" anchor="ctr" anchorCtr="0">
            <a:noAutofit/>
          </a:bodyPr>
          <a:lstStyle>
            <a:lvl1pPr>
              <a:defRPr lang="en-US" sz="1100" b="0">
                <a:solidFill>
                  <a:schemeClr val="bg1"/>
                </a:solidFill>
                <a:latin typeface="+mn-ea"/>
                <a:ea typeface="+mn-ea"/>
              </a:defRPr>
            </a:lvl1pPr>
          </a:lstStyle>
          <a:p>
            <a:pPr lvl="0" algn="ctr"/>
            <a:r>
              <a:rPr lang="ko-KR" altLang="en-US"/>
              <a:t>그림을 추가하려면 아이콘을 클릭하십시오</a:t>
            </a:r>
            <a:endParaRPr lang="en-US"/>
          </a:p>
        </p:txBody>
      </p:sp>
    </p:spTree>
    <p:extLst>
      <p:ext uri="{BB962C8B-B14F-4D97-AF65-F5344CB8AC3E}">
        <p14:creationId xmlns:p14="http://schemas.microsoft.com/office/powerpoint/2010/main" val="365486951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본문">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38FC7B1E-F1B7-4C72-8C3D-DA325EFBE212}"/>
              </a:ext>
            </a:extLst>
          </p:cNvPr>
          <p:cNvSpPr>
            <a:spLocks noGrp="1"/>
          </p:cNvSpPr>
          <p:nvPr>
            <p:ph type="body" sz="quarter" idx="10" hasCustomPrompt="1"/>
          </p:nvPr>
        </p:nvSpPr>
        <p:spPr>
          <a:xfrm>
            <a:off x="488949" y="333149"/>
            <a:ext cx="8928101" cy="184666"/>
          </a:xfrm>
          <a:prstGeom prst="rect">
            <a:avLst/>
          </a:prstGeom>
        </p:spPr>
        <p:txBody>
          <a:bodyPr wrap="square" lIns="0" tIns="0" rIns="0" bIns="0" anchor="b" anchorCtr="0">
            <a:spAutoFit/>
          </a:bodyPr>
          <a:lstStyle>
            <a:lvl1pPr>
              <a:defRPr kumimoji="0" lang="ko-KR" altLang="en-US" sz="1200" b="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stStyle>
          <a:p>
            <a:pPr marL="0" marR="0" lvl="0" indent="0" algn="l" defTabSz="914400" rtl="0" fontAlgn="auto" latinLnBrk="0">
              <a:lnSpc>
                <a:spcPct val="100000"/>
              </a:lnSpc>
              <a:spcBef>
                <a:spcPts val="0"/>
              </a:spcBef>
              <a:buClrTx/>
              <a:buSzTx/>
              <a:buFontTx/>
              <a:buNone/>
              <a:tabLst/>
            </a:pPr>
            <a:r>
              <a:rPr lang="ko-KR" altLang="en-US" dirty="0"/>
              <a:t>제목을 입력하세요</a:t>
            </a:r>
          </a:p>
        </p:txBody>
      </p:sp>
      <p:sp>
        <p:nvSpPr>
          <p:cNvPr id="39" name="텍스트 개체 틀 38">
            <a:extLst>
              <a:ext uri="{FF2B5EF4-FFF2-40B4-BE49-F238E27FC236}">
                <a16:creationId xmlns:a16="http://schemas.microsoft.com/office/drawing/2014/main" id="{C67D7BE6-E882-41C8-856A-70093BA37756}"/>
              </a:ext>
            </a:extLst>
          </p:cNvPr>
          <p:cNvSpPr>
            <a:spLocks noGrp="1"/>
          </p:cNvSpPr>
          <p:nvPr>
            <p:ph type="body" sz="quarter" idx="11" hasCustomPrompt="1"/>
          </p:nvPr>
        </p:nvSpPr>
        <p:spPr>
          <a:xfrm>
            <a:off x="488950" y="617249"/>
            <a:ext cx="8928100" cy="322262"/>
          </a:xfrm>
          <a:prstGeom prst="rect">
            <a:avLst/>
          </a:prstGeom>
        </p:spPr>
        <p:txBody>
          <a:bodyPr wrap="none" lIns="0" tIns="0" rIns="0" bIns="0" anchor="b" anchorCtr="0">
            <a:noAutofit/>
          </a:bodyPr>
          <a:lstStyle>
            <a:lvl1pPr>
              <a:defRPr kumimoji="0" lang="ko-KR" altLang="en-US" sz="2400" b="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L="0" marR="0" lvl="0" indent="0" algn="l" defTabSz="914400" rtl="0" fontAlgn="auto" latinLnBrk="0">
              <a:lnSpc>
                <a:spcPct val="70000"/>
              </a:lnSpc>
              <a:spcBef>
                <a:spcPts val="0"/>
              </a:spcBef>
              <a:spcAft>
                <a:spcPts val="0"/>
              </a:spcAft>
              <a:buClrTx/>
              <a:buSzTx/>
              <a:buFontTx/>
              <a:buNone/>
              <a:tabLst/>
            </a:pPr>
            <a:r>
              <a:rPr lang="ko-KR" altLang="en-US" dirty="0"/>
              <a:t>제목을 입력하세요</a:t>
            </a:r>
          </a:p>
        </p:txBody>
      </p:sp>
      <p:sp>
        <p:nvSpPr>
          <p:cNvPr id="43" name="텍스트 개체 틀 42">
            <a:extLst>
              <a:ext uri="{FF2B5EF4-FFF2-40B4-BE49-F238E27FC236}">
                <a16:creationId xmlns:a16="http://schemas.microsoft.com/office/drawing/2014/main" id="{25BF7782-5D79-4DB7-ADAA-95E02B217AE5}"/>
              </a:ext>
            </a:extLst>
          </p:cNvPr>
          <p:cNvSpPr>
            <a:spLocks noGrp="1"/>
          </p:cNvSpPr>
          <p:nvPr>
            <p:ph type="body" sz="quarter" idx="13" hasCustomPrompt="1"/>
          </p:nvPr>
        </p:nvSpPr>
        <p:spPr>
          <a:xfrm>
            <a:off x="488950" y="1162471"/>
            <a:ext cx="8928100" cy="864737"/>
          </a:xfrm>
          <a:prstGeom prst="rect">
            <a:avLst/>
          </a:prstGeom>
        </p:spPr>
        <p:txBody>
          <a:bodyPr lIns="0" tIns="0" rIns="0" bIns="0"/>
          <a:lstStyle>
            <a:lvl1pPr marL="171450" indent="-171450" algn="l" latinLnBrk="0">
              <a:lnSpc>
                <a:spcPct val="110000"/>
              </a:lnSpc>
              <a:buFont typeface="Arial" panose="020B0604020202020204" pitchFamily="34" charset="0"/>
              <a:buChar char="•"/>
              <a:defRPr lang="ko-KR" altLang="en-US" sz="1200" b="1" i="0" kern="0" dirty="0">
                <a:ln>
                  <a:solidFill>
                    <a:schemeClr val="accent4">
                      <a:alpha val="0"/>
                    </a:schemeClr>
                  </a:solidFill>
                </a:ln>
                <a:solidFill>
                  <a:schemeClr val="accent1"/>
                </a:solidFill>
                <a:latin typeface="+mn-ea"/>
                <a:cs typeface="Univers for KPMG" panose="020B0603020202020204" pitchFamily="34" charset="0"/>
              </a:defRPr>
            </a:lvl1pPr>
          </a:lstStyle>
          <a:p>
            <a:pPr marL="171450" marR="0" lvl="0" indent="-171450" algn="just" defTabSz="914400" rtl="0" fontAlgn="auto" latinLnBrk="0">
              <a:lnSpc>
                <a:spcPct val="110000"/>
              </a:lnSpc>
              <a:spcBef>
                <a:spcPts val="0"/>
              </a:spcBef>
              <a:buClrTx/>
              <a:buSzTx/>
              <a:tabLst/>
            </a:pPr>
            <a:r>
              <a:rPr lang="ko-KR" altLang="en-US" dirty="0"/>
              <a:t>메시지를 입력하세요</a:t>
            </a:r>
          </a:p>
        </p:txBody>
      </p:sp>
      <p:cxnSp>
        <p:nvCxnSpPr>
          <p:cNvPr id="4" name="직선 연결선 3">
            <a:extLst>
              <a:ext uri="{FF2B5EF4-FFF2-40B4-BE49-F238E27FC236}">
                <a16:creationId xmlns:a16="http://schemas.microsoft.com/office/drawing/2014/main" id="{942B131C-3CE5-ECBA-626B-773EDF249C36}"/>
              </a:ext>
            </a:extLst>
          </p:cNvPr>
          <p:cNvCxnSpPr/>
          <p:nvPr userDrawn="1"/>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직선 연결선 4">
            <a:extLst>
              <a:ext uri="{FF2B5EF4-FFF2-40B4-BE49-F238E27FC236}">
                <a16:creationId xmlns:a16="http://schemas.microsoft.com/office/drawing/2014/main" id="{577BEFA1-F1AC-7B41-D0A0-F240C7914B6E}"/>
              </a:ext>
            </a:extLst>
          </p:cNvPr>
          <p:cNvCxnSpPr/>
          <p:nvPr userDrawn="1"/>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0267412"/>
      </p:ext>
    </p:extLst>
  </p:cSld>
  <p:clrMapOvr>
    <a:masterClrMapping/>
  </p:clrMapOvr>
  <p:extLst>
    <p:ext uri="{DCECCB84-F9BA-43D5-87BE-67443E8EF086}">
      <p15:sldGuideLst xmlns:p15="http://schemas.microsoft.com/office/powerpoint/2012/main">
        <p15:guide id="1" orient="horz" pos="3702" userDrawn="1">
          <p15:clr>
            <a:srgbClr val="FBAE40"/>
          </p15:clr>
        </p15:guide>
        <p15:guide id="2" pos="3007" userDrawn="1">
          <p15:clr>
            <a:srgbClr val="FBAE40"/>
          </p15:clr>
        </p15:guide>
        <p15:guide id="3" pos="3233" userDrawn="1">
          <p15:clr>
            <a:srgbClr val="FBAE40"/>
          </p15:clr>
        </p15:guide>
        <p15:guide id="5" orient="horz" pos="1366" userDrawn="1">
          <p15:clr>
            <a:srgbClr val="FBAE40"/>
          </p15:clr>
        </p15:guide>
        <p15:guide id="6" orient="horz" pos="1616" userDrawn="1">
          <p15:clr>
            <a:srgbClr val="FBAE40"/>
          </p15:clr>
        </p15:guide>
        <p15:guide id="7" orient="horz" pos="3906" userDrawn="1">
          <p15:clr>
            <a:srgbClr val="FBAE40"/>
          </p15:clr>
        </p15:guide>
        <p15:guide id="8" orient="horz" pos="754" userDrawn="1">
          <p15:clr>
            <a:srgbClr val="FBAE40"/>
          </p15:clr>
        </p15:guide>
        <p15:guide id="9" pos="308" userDrawn="1">
          <p15:clr>
            <a:srgbClr val="FBAE40"/>
          </p15:clr>
        </p15:guide>
        <p15:guide id="10" pos="593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본문(거버닝X)">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38FC7B1E-F1B7-4C72-8C3D-DA325EFBE212}"/>
              </a:ext>
            </a:extLst>
          </p:cNvPr>
          <p:cNvSpPr>
            <a:spLocks noGrp="1"/>
          </p:cNvSpPr>
          <p:nvPr>
            <p:ph type="body" sz="quarter" idx="10" hasCustomPrompt="1"/>
          </p:nvPr>
        </p:nvSpPr>
        <p:spPr>
          <a:xfrm>
            <a:off x="488949" y="333149"/>
            <a:ext cx="8928101" cy="184666"/>
          </a:xfrm>
          <a:prstGeom prst="rect">
            <a:avLst/>
          </a:prstGeom>
        </p:spPr>
        <p:txBody>
          <a:bodyPr wrap="square" lIns="0" tIns="0" rIns="0" bIns="0" anchor="b" anchorCtr="0">
            <a:spAutoFit/>
          </a:bodyPr>
          <a:lstStyle>
            <a:lvl1pPr>
              <a:defRPr kumimoji="0" lang="ko-KR" altLang="en-US" sz="1200" b="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stStyle>
          <a:p>
            <a:pPr marL="0" marR="0" lvl="0" indent="0" algn="l" defTabSz="914400" rtl="0" fontAlgn="auto" latinLnBrk="0">
              <a:lnSpc>
                <a:spcPct val="100000"/>
              </a:lnSpc>
              <a:spcBef>
                <a:spcPts val="0"/>
              </a:spcBef>
              <a:buClrTx/>
              <a:buSzTx/>
              <a:buFontTx/>
              <a:buNone/>
              <a:tabLst/>
            </a:pPr>
            <a:r>
              <a:rPr lang="ko-KR" altLang="en-US" dirty="0"/>
              <a:t>제목을 입력하세요</a:t>
            </a:r>
          </a:p>
        </p:txBody>
      </p:sp>
      <p:sp>
        <p:nvSpPr>
          <p:cNvPr id="39" name="텍스트 개체 틀 38">
            <a:extLst>
              <a:ext uri="{FF2B5EF4-FFF2-40B4-BE49-F238E27FC236}">
                <a16:creationId xmlns:a16="http://schemas.microsoft.com/office/drawing/2014/main" id="{C67D7BE6-E882-41C8-856A-70093BA37756}"/>
              </a:ext>
            </a:extLst>
          </p:cNvPr>
          <p:cNvSpPr>
            <a:spLocks noGrp="1"/>
          </p:cNvSpPr>
          <p:nvPr>
            <p:ph type="body" sz="quarter" idx="11" hasCustomPrompt="1"/>
          </p:nvPr>
        </p:nvSpPr>
        <p:spPr>
          <a:xfrm>
            <a:off x="488950" y="617249"/>
            <a:ext cx="8928100" cy="322262"/>
          </a:xfrm>
          <a:prstGeom prst="rect">
            <a:avLst/>
          </a:prstGeom>
        </p:spPr>
        <p:txBody>
          <a:bodyPr wrap="none" lIns="0" tIns="0" rIns="0" bIns="0" anchor="b" anchorCtr="0">
            <a:noAutofit/>
          </a:bodyPr>
          <a:lstStyle>
            <a:lvl1pPr>
              <a:defRPr kumimoji="0" lang="ko-KR" altLang="en-US" sz="2400" b="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L="0" marR="0" lvl="0" indent="0" algn="l" defTabSz="914400" rtl="0" fontAlgn="auto" latinLnBrk="0">
              <a:lnSpc>
                <a:spcPct val="70000"/>
              </a:lnSpc>
              <a:spcBef>
                <a:spcPts val="0"/>
              </a:spcBef>
              <a:spcAft>
                <a:spcPts val="0"/>
              </a:spcAft>
              <a:buClrTx/>
              <a:buSzTx/>
              <a:buFontTx/>
              <a:buNone/>
              <a:tabLst/>
            </a:pPr>
            <a:r>
              <a:rPr lang="ko-KR" altLang="en-US" dirty="0"/>
              <a:t>제목을 입력하세요</a:t>
            </a:r>
          </a:p>
        </p:txBody>
      </p:sp>
    </p:spTree>
    <p:extLst>
      <p:ext uri="{BB962C8B-B14F-4D97-AF65-F5344CB8AC3E}">
        <p14:creationId xmlns:p14="http://schemas.microsoft.com/office/powerpoint/2010/main" val="2685763351"/>
      </p:ext>
    </p:extLst>
  </p:cSld>
  <p:clrMapOvr>
    <a:masterClrMapping/>
  </p:clrMapOvr>
  <p:extLst>
    <p:ext uri="{DCECCB84-F9BA-43D5-87BE-67443E8EF086}">
      <p15:sldGuideLst xmlns:p15="http://schemas.microsoft.com/office/powerpoint/2012/main">
        <p15:guide id="1" orient="horz" pos="3702">
          <p15:clr>
            <a:srgbClr val="FBAE40"/>
          </p15:clr>
        </p15:guide>
        <p15:guide id="2" pos="3007">
          <p15:clr>
            <a:srgbClr val="FBAE40"/>
          </p15:clr>
        </p15:guide>
        <p15:guide id="3" pos="3233">
          <p15:clr>
            <a:srgbClr val="FBAE40"/>
          </p15:clr>
        </p15:guide>
        <p15:guide id="7" orient="horz" pos="3906">
          <p15:clr>
            <a:srgbClr val="FBAE40"/>
          </p15:clr>
        </p15:guide>
        <p15:guide id="8" orient="horz" pos="754">
          <p15:clr>
            <a:srgbClr val="FBAE40"/>
          </p15:clr>
        </p15:guide>
        <p15:guide id="9" pos="308">
          <p15:clr>
            <a:srgbClr val="FBAE40"/>
          </p15:clr>
        </p15:guide>
        <p15:guide id="10" pos="593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ntacts">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53114"/>
      </p:ext>
    </p:extLst>
  </p:cSld>
  <p:clrMapOvr>
    <a:masterClrMapping/>
  </p:clrMapOvr>
  <p:extLst>
    <p:ext uri="{DCECCB84-F9BA-43D5-87BE-67443E8EF086}">
      <p15:sldGuideLst xmlns:p15="http://schemas.microsoft.com/office/powerpoint/2012/main">
        <p15:guide id="1" pos="512" userDrawn="1">
          <p15:clr>
            <a:srgbClr val="FBAE40"/>
          </p15:clr>
        </p15:guide>
        <p15:guide id="2" pos="572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목차">
    <p:bg>
      <p:bgPr>
        <a:solidFill>
          <a:srgbClr val="ACEAFF"/>
        </a:solidFill>
        <a:effectLst/>
      </p:bgPr>
    </p:bg>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BE2C3F35-BD73-4886-9BB3-2045506A2C30}"/>
              </a:ext>
            </a:extLst>
          </p:cNvPr>
          <p:cNvSpPr>
            <a:spLocks/>
          </p:cNvSpPr>
          <p:nvPr userDrawn="1"/>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8" name="Text Placeholder 3">
            <a:extLst>
              <a:ext uri="{FF2B5EF4-FFF2-40B4-BE49-F238E27FC236}">
                <a16:creationId xmlns:a16="http://schemas.microsoft.com/office/drawing/2014/main" id="{DE92F4B7-1F62-4BA8-9AA9-38811AF1E6A5}"/>
              </a:ext>
            </a:extLst>
          </p:cNvPr>
          <p:cNvSpPr txBox="1">
            <a:spLocks/>
          </p:cNvSpPr>
          <p:nvPr userDrawn="1"/>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spTree>
    <p:extLst>
      <p:ext uri="{BB962C8B-B14F-4D97-AF65-F5344CB8AC3E}">
        <p14:creationId xmlns:p14="http://schemas.microsoft.com/office/powerpoint/2010/main" val="1260466865"/>
      </p:ext>
    </p:extLst>
  </p:cSld>
  <p:clrMapOvr>
    <a:masterClrMapping/>
  </p:clrMapOvr>
  <p:extLst>
    <p:ext uri="{DCECCB84-F9BA-43D5-87BE-67443E8EF086}">
      <p15:sldGuideLst xmlns:p15="http://schemas.microsoft.com/office/powerpoint/2012/main">
        <p15:guide id="1" orient="horz" pos="3407">
          <p15:clr>
            <a:srgbClr val="FBAE40"/>
          </p15:clr>
        </p15:guide>
        <p15:guide id="2" orient="horz" pos="152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4380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12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usiness Contacts1">
    <p:spTree>
      <p:nvGrpSpPr>
        <p:cNvPr id="1" name=""/>
        <p:cNvGrpSpPr/>
        <p:nvPr/>
      </p:nvGrpSpPr>
      <p:grpSpPr>
        <a:xfrm>
          <a:off x="0" y="0"/>
          <a:ext cx="0" cy="0"/>
          <a:chOff x="0" y="0"/>
          <a:chExt cx="0" cy="0"/>
        </a:xfrm>
      </p:grpSpPr>
      <p:pic>
        <p:nvPicPr>
          <p:cNvPr id="94" name="그림 93">
            <a:extLst>
              <a:ext uri="{FF2B5EF4-FFF2-40B4-BE49-F238E27FC236}">
                <a16:creationId xmlns:a16="http://schemas.microsoft.com/office/drawing/2014/main" id="{F51EF37C-8B29-4D27-8069-0E4F8226DCEA}"/>
              </a:ext>
            </a:extLst>
          </p:cNvPr>
          <p:cNvPicPr>
            <a:picLocks noChangeAspect="1"/>
          </p:cNvPicPr>
          <p:nvPr userDrawn="1"/>
        </p:nvPicPr>
        <p:blipFill>
          <a:blip r:embed="rId2"/>
          <a:stretch>
            <a:fillRect/>
          </a:stretch>
        </p:blipFill>
        <p:spPr>
          <a:xfrm>
            <a:off x="814388" y="5178354"/>
            <a:ext cx="1816669" cy="331604"/>
          </a:xfrm>
          <a:prstGeom prst="rect">
            <a:avLst/>
          </a:prstGeom>
        </p:spPr>
      </p:pic>
      <p:sp>
        <p:nvSpPr>
          <p:cNvPr id="8" name="Rectangle 11">
            <a:hlinkClick r:id="rId3"/>
            <a:extLst>
              <a:ext uri="{FF2B5EF4-FFF2-40B4-BE49-F238E27FC236}">
                <a16:creationId xmlns:a16="http://schemas.microsoft.com/office/drawing/2014/main" id="{625DE757-6836-46D9-8EB6-0611BF6E9EB6}"/>
              </a:ext>
            </a:extLst>
          </p:cNvPr>
          <p:cNvSpPr>
            <a:spLocks noChangeArrowheads="1"/>
          </p:cNvSpPr>
          <p:nvPr/>
        </p:nvSpPr>
        <p:spPr bwMode="auto">
          <a:xfrm>
            <a:off x="814388" y="4738046"/>
            <a:ext cx="1898317" cy="338554"/>
          </a:xfrm>
          <a:prstGeom prst="rect">
            <a:avLst/>
          </a:prstGeom>
          <a:noFill/>
          <a:ln w="9525">
            <a:noFill/>
            <a:miter lim="800000"/>
            <a:headEnd/>
            <a:tailEnd/>
          </a:ln>
          <a:effectLst/>
        </p:spPr>
        <p:txBody>
          <a:bodyPr wrap="square" lIns="0" tIns="0" rIns="0" bIns="0" anchor="ctr">
            <a:spAutoFit/>
          </a:bodyPr>
          <a:lstStyle/>
          <a:p>
            <a:pPr marL="0" marR="0" lvl="0" indent="0" algn="l" defTabSz="839602" rtl="0" eaLnBrk="1" fontAlgn="auto" latinLnBrk="1" hangingPunct="1">
              <a:lnSpc>
                <a:spcPct val="100000"/>
              </a:lnSpc>
              <a:spcBef>
                <a:spcPts val="0"/>
              </a:spcBef>
              <a:spcAft>
                <a:spcPts val="0"/>
              </a:spcAft>
              <a:buClrTx/>
              <a:buSzTx/>
              <a:buFontTx/>
              <a:buNone/>
              <a:tabLst/>
              <a:defRPr/>
            </a:pPr>
            <a:r>
              <a:rPr kumimoji="0" lang="en-US" sz="1100" b="1" i="0" u="none" strike="noStrike" kern="0" cap="none" spc="0" normalizeH="0" baseline="0" noProof="0" dirty="0" err="1">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home.kpmg</a:t>
            </a:r>
            <a:r>
              <a:rPr kumimoji="0" lang="en-US" sz="1100" b="1" i="0" u="none" strike="noStrike" kern="0" cap="none" spc="0" normalizeH="0" baseline="0" noProof="0" dirty="0">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a:t>
            </a:r>
            <a:r>
              <a:rPr kumimoji="0" lang="en-US" sz="1100" b="1" i="0" u="none" strike="noStrike" kern="0" cap="none" spc="0" normalizeH="0" baseline="0" noProof="0" dirty="0" err="1">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kr</a:t>
            </a:r>
            <a:endParaRPr kumimoji="0" lang="en-US" sz="1100" b="1" i="0" u="none" strike="noStrike" kern="0" cap="none" spc="0" normalizeH="0" baseline="0" noProof="0" dirty="0">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endParaRPr>
          </a:p>
          <a:p>
            <a:pPr marL="0" marR="0" lvl="0" indent="0" algn="l" defTabSz="839602" rtl="0" eaLnBrk="1" fontAlgn="auto" latinLnBrk="1" hangingPunct="1">
              <a:lnSpc>
                <a:spcPct val="100000"/>
              </a:lnSpc>
              <a:spcBef>
                <a:spcPts val="0"/>
              </a:spcBef>
              <a:spcAft>
                <a:spcPts val="0"/>
              </a:spcAft>
              <a:buClrTx/>
              <a:buSzTx/>
              <a:buFontTx/>
              <a:buNone/>
              <a:tabLst/>
              <a:defRPr/>
            </a:pPr>
            <a:r>
              <a:rPr kumimoji="0" lang="en-US" altLang="ko-KR" sz="1100" b="1" i="0" u="none" strike="noStrike" kern="0" cap="none" spc="0" normalizeH="0" baseline="0" noProof="0" dirty="0" err="1">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home.kpmg</a:t>
            </a:r>
            <a:r>
              <a:rPr kumimoji="0" lang="en-US" altLang="ko-KR" sz="1100" b="1" i="0" u="none" strike="noStrike" kern="0" cap="none" spc="0" normalizeH="0" baseline="0" noProof="0" dirty="0">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a:t>
            </a:r>
            <a:r>
              <a:rPr kumimoji="0" lang="en-US" altLang="ko-KR" sz="1100" b="1" i="0" u="none" strike="noStrike" kern="0" cap="none" spc="0" normalizeH="0" baseline="0" noProof="0" dirty="0" err="1">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socialmedia</a:t>
            </a:r>
            <a:endParaRPr kumimoji="0" lang="en-GB" altLang="ko-KR" sz="1100" b="1" i="0" u="none" strike="noStrike" kern="0" cap="none" spc="0" normalizeH="0" baseline="0" noProof="0" dirty="0">
              <a:ln>
                <a:solidFill>
                  <a:srgbClr val="0091DA">
                    <a:alpha val="0"/>
                  </a:srgbClr>
                </a:solidFill>
              </a:ln>
              <a:solidFill>
                <a:schemeClr val="tx2"/>
              </a:solidFill>
              <a:effectLst/>
              <a:uLnTx/>
              <a:uFillTx/>
              <a:latin typeface="Arial" panose="020B0604020202020204" pitchFamily="34" charset="0"/>
              <a:cs typeface="Arial" panose="020B0604020202020204" pitchFamily="34" charset="0"/>
            </a:endParaRPr>
          </a:p>
        </p:txBody>
      </p:sp>
      <p:pic>
        <p:nvPicPr>
          <p:cNvPr id="12" name="그림 11">
            <a:extLst>
              <a:ext uri="{FF2B5EF4-FFF2-40B4-BE49-F238E27FC236}">
                <a16:creationId xmlns:a16="http://schemas.microsoft.com/office/drawing/2014/main" id="{E352E2A6-2EAD-4189-AF7A-7464BA820B27}"/>
              </a:ext>
            </a:extLst>
          </p:cNvPr>
          <p:cNvPicPr>
            <a:picLocks noChangeAspect="1"/>
          </p:cNvPicPr>
          <p:nvPr userDrawn="1"/>
        </p:nvPicPr>
        <p:blipFill>
          <a:blip r:embed="rId4"/>
          <a:stretch>
            <a:fillRect/>
          </a:stretch>
        </p:blipFill>
        <p:spPr>
          <a:xfrm>
            <a:off x="812846" y="442914"/>
            <a:ext cx="1437787" cy="324000"/>
          </a:xfrm>
          <a:prstGeom prst="rect">
            <a:avLst/>
          </a:prstGeom>
        </p:spPr>
      </p:pic>
      <p:sp>
        <p:nvSpPr>
          <p:cNvPr id="6" name="Content Placeholder 1">
            <a:extLst>
              <a:ext uri="{FF2B5EF4-FFF2-40B4-BE49-F238E27FC236}">
                <a16:creationId xmlns:a16="http://schemas.microsoft.com/office/drawing/2014/main" id="{74C6D137-E95D-4C6B-8164-B136109A45B1}"/>
              </a:ext>
            </a:extLst>
          </p:cNvPr>
          <p:cNvSpPr txBox="1">
            <a:spLocks/>
          </p:cNvSpPr>
          <p:nvPr userDrawn="1"/>
        </p:nvSpPr>
        <p:spPr>
          <a:xfrm>
            <a:off x="814388" y="5651383"/>
            <a:ext cx="6439852" cy="774571"/>
          </a:xfrm>
          <a:prstGeom prst="rect">
            <a:avLst/>
          </a:prstGeom>
          <a:ln w="12700">
            <a:miter lim="400000"/>
          </a:ln>
        </p:spPr>
        <p:txBody>
          <a:bodyPr wrap="square" lIns="0" tIns="0" rIns="0" bIns="0">
            <a:spAutoFit/>
          </a:bodyPr>
          <a:lstStyle>
            <a:defPPr>
              <a:defRPr lang="en-US"/>
            </a:defPPr>
            <a:lvl1pPr>
              <a:defRPr sz="800">
                <a:solidFill>
                  <a:srgbClr val="004C97"/>
                </a:solidFill>
                <a:latin typeface="Univers for KPMG"/>
                <a:ea typeface="Univers for KPMG"/>
                <a:cs typeface="Univers for KPMG"/>
              </a:defRPr>
            </a:lvl1pPr>
            <a:lvl2pPr marL="0" lvl="1" indent="0" defTabSz="990570">
              <a:defRPr sz="700" kern="0">
                <a:ln>
                  <a:solidFill>
                    <a:schemeClr val="bg1">
                      <a:lumMod val="75000"/>
                      <a:alpha val="0"/>
                    </a:schemeClr>
                  </a:solidFill>
                </a:ln>
                <a:solidFill>
                  <a:schemeClr val="bg1">
                    <a:lumMod val="65000"/>
                  </a:schemeClr>
                </a:solidFill>
                <a:latin typeface="Arial" panose="020B0604020202020204" pitchFamily="34" charset="0"/>
                <a:ea typeface="KoPub돋움체 Light" panose="02020603020101020101" pitchFamily="18" charset="-127"/>
                <a:cs typeface="Arial" panose="020B0604020202020204" pitchFamily="34" charset="0"/>
              </a:defRPr>
            </a:lvl2pPr>
            <a:lvl3pPr marL="285750" indent="-285750" eaLnBrk="1" hangingPunct="1">
              <a:spcAft>
                <a:spcPts val="600"/>
              </a:spcAft>
              <a:buClrTx/>
              <a:buFont typeface="Univers for KPMG"/>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28600" eaLnBrk="1" hangingPunct="1">
              <a:spcAft>
                <a:spcPts val="600"/>
              </a:spcAft>
              <a:buFont typeface="Univers for KPMG"/>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eaLnBrk="1" hangingPunct="1">
              <a:spcAft>
                <a:spcPts val="600"/>
              </a:spcAft>
              <a:defRPr sz="1500" b="0" i="0">
                <a:solidFill>
                  <a:schemeClr val="accent5"/>
                </a:solidFill>
                <a:latin typeface="Univers for KPMG Light" panose="020B0403020202020204" pitchFamily="34" charset="0"/>
                <a:cs typeface="Univers for KPMG Light" panose="020B0403020202020204" pitchFamily="34" charset="0"/>
              </a:defRPr>
            </a:lvl5pPr>
          </a:lstStyle>
          <a:p>
            <a:pPr lvl="1">
              <a:spcAft>
                <a:spcPts val="500"/>
              </a:spcAft>
            </a:pPr>
            <a:r>
              <a:rPr lang="en-US" altLang="ko-KR" dirty="0">
                <a:solidFill>
                  <a:schemeClr val="tx2"/>
                </a:solidFill>
              </a:rPr>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a:p>
            <a:pPr lvl="1">
              <a:spcAft>
                <a:spcPts val="500"/>
              </a:spcAft>
            </a:pPr>
            <a:r>
              <a:rPr lang="en-US" altLang="ko-KR" dirty="0">
                <a:solidFill>
                  <a:schemeClr val="tx2"/>
                </a:solidFill>
              </a:rPr>
              <a:t>© 2023 KPMG </a:t>
            </a:r>
            <a:r>
              <a:rPr lang="en-US" altLang="ko-KR" dirty="0" err="1">
                <a:solidFill>
                  <a:schemeClr val="tx2"/>
                </a:solidFill>
              </a:rPr>
              <a:t>Samjong</a:t>
            </a:r>
            <a:r>
              <a:rPr lang="en-US" altLang="ko-KR" dirty="0">
                <a:solidFill>
                  <a:schemeClr val="tx2"/>
                </a:solidFill>
              </a:rPr>
              <a:t> Accounting Corp., a Korea Limited Liability Company and a member firm of the KPMG global organization of independent member firms affiliated with KPMG International Limited, a private English company limited by guarantee. All rights reserved.</a:t>
            </a:r>
          </a:p>
          <a:p>
            <a:pPr lvl="1">
              <a:spcAft>
                <a:spcPts val="500"/>
              </a:spcAft>
            </a:pPr>
            <a:r>
              <a:rPr lang="en-US" altLang="en-US" dirty="0">
                <a:solidFill>
                  <a:schemeClr val="tx2"/>
                </a:solidFill>
              </a:rPr>
              <a:t>The KPMG name and logo are trademarks used under license by the independent member firms of the KPMG global organization.</a:t>
            </a:r>
          </a:p>
        </p:txBody>
      </p:sp>
    </p:spTree>
    <p:extLst>
      <p:ext uri="{BB962C8B-B14F-4D97-AF65-F5344CB8AC3E}">
        <p14:creationId xmlns:p14="http://schemas.microsoft.com/office/powerpoint/2010/main" val="1042139701"/>
      </p:ext>
    </p:extLst>
  </p:cSld>
  <p:clrMapOvr>
    <a:masterClrMapping/>
  </p:clrMapOvr>
  <p:extLst>
    <p:ext uri="{DCECCB84-F9BA-43D5-87BE-67443E8EF086}">
      <p15:sldGuideLst xmlns:p15="http://schemas.microsoft.com/office/powerpoint/2012/main">
        <p15:guide id="1" pos="512">
          <p15:clr>
            <a:srgbClr val="FBAE40"/>
          </p15:clr>
        </p15:guide>
        <p15:guide id="2" pos="572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Business Contacts2">
    <p:spTree>
      <p:nvGrpSpPr>
        <p:cNvPr id="1" name=""/>
        <p:cNvGrpSpPr/>
        <p:nvPr/>
      </p:nvGrpSpPr>
      <p:grpSpPr>
        <a:xfrm>
          <a:off x="0" y="0"/>
          <a:ext cx="0" cy="0"/>
          <a:chOff x="0" y="0"/>
          <a:chExt cx="0" cy="0"/>
        </a:xfrm>
      </p:grpSpPr>
      <p:sp>
        <p:nvSpPr>
          <p:cNvPr id="8" name="Rectangle 11">
            <a:hlinkClick r:id="rId2"/>
            <a:extLst>
              <a:ext uri="{FF2B5EF4-FFF2-40B4-BE49-F238E27FC236}">
                <a16:creationId xmlns:a16="http://schemas.microsoft.com/office/drawing/2014/main" id="{625DE757-6836-46D9-8EB6-0611BF6E9EB6}"/>
              </a:ext>
            </a:extLst>
          </p:cNvPr>
          <p:cNvSpPr>
            <a:spLocks noChangeArrowheads="1"/>
          </p:cNvSpPr>
          <p:nvPr/>
        </p:nvSpPr>
        <p:spPr bwMode="auto">
          <a:xfrm>
            <a:off x="814388" y="5359796"/>
            <a:ext cx="1898317" cy="184666"/>
          </a:xfrm>
          <a:prstGeom prst="rect">
            <a:avLst/>
          </a:prstGeom>
          <a:noFill/>
          <a:ln w="9525">
            <a:noFill/>
            <a:miter lim="800000"/>
            <a:headEnd/>
            <a:tailEnd/>
          </a:ln>
          <a:effectLst/>
        </p:spPr>
        <p:txBody>
          <a:bodyPr wrap="square" lIns="0" tIns="0" rIns="0" bIns="0" anchor="ctr">
            <a:spAutoFit/>
          </a:bodyPr>
          <a:lstStyle/>
          <a:p>
            <a:pPr marL="0" marR="0" lvl="0" indent="0" algn="l" defTabSz="839602" rtl="0" eaLnBrk="1" fontAlgn="auto" latinLnBrk="1"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home.kpmg</a:t>
            </a:r>
            <a:r>
              <a:rPr kumimoji="0" lang="en-US" sz="1200" b="1" i="0" u="none" strike="noStrike" kern="0" cap="none" spc="0" normalizeH="0" baseline="0" noProof="0" dirty="0">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a:t>
            </a:r>
            <a:r>
              <a:rPr kumimoji="0" lang="en-US" sz="1200" b="1" i="0" u="none" strike="noStrike" kern="0" cap="none" spc="0" normalizeH="0" baseline="0" noProof="0" dirty="0" err="1">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kr</a:t>
            </a:r>
            <a:endParaRPr kumimoji="0" lang="en-GB" sz="1200" b="1" i="0" u="none" strike="noStrike" kern="0" cap="none" spc="0" normalizeH="0" baseline="0" noProof="0" dirty="0">
              <a:ln>
                <a:solidFill>
                  <a:srgbClr val="0091DA">
                    <a:alpha val="0"/>
                  </a:srgbClr>
                </a:solidFill>
              </a:ln>
              <a:solidFill>
                <a:schemeClr val="tx2"/>
              </a:solidFill>
              <a:effectLst/>
              <a:uLnTx/>
              <a:uFillTx/>
              <a:latin typeface="Arial" panose="020B0604020202020204" pitchFamily="34" charset="0"/>
              <a:cs typeface="Arial" panose="020B0604020202020204" pitchFamily="34" charset="0"/>
            </a:endParaRPr>
          </a:p>
        </p:txBody>
      </p:sp>
      <p:pic>
        <p:nvPicPr>
          <p:cNvPr id="12" name="그림 11">
            <a:extLst>
              <a:ext uri="{FF2B5EF4-FFF2-40B4-BE49-F238E27FC236}">
                <a16:creationId xmlns:a16="http://schemas.microsoft.com/office/drawing/2014/main" id="{E352E2A6-2EAD-4189-AF7A-7464BA820B27}"/>
              </a:ext>
            </a:extLst>
          </p:cNvPr>
          <p:cNvPicPr>
            <a:picLocks noChangeAspect="1"/>
          </p:cNvPicPr>
          <p:nvPr userDrawn="1"/>
        </p:nvPicPr>
        <p:blipFill>
          <a:blip r:embed="rId3"/>
          <a:stretch>
            <a:fillRect/>
          </a:stretch>
        </p:blipFill>
        <p:spPr>
          <a:xfrm>
            <a:off x="812846" y="442914"/>
            <a:ext cx="1437787" cy="324000"/>
          </a:xfrm>
          <a:prstGeom prst="rect">
            <a:avLst/>
          </a:prstGeom>
        </p:spPr>
      </p:pic>
      <p:sp>
        <p:nvSpPr>
          <p:cNvPr id="6" name="Content Placeholder 1">
            <a:extLst>
              <a:ext uri="{FF2B5EF4-FFF2-40B4-BE49-F238E27FC236}">
                <a16:creationId xmlns:a16="http://schemas.microsoft.com/office/drawing/2014/main" id="{E5F5E40A-828B-4618-ABBF-0C7822D49303}"/>
              </a:ext>
            </a:extLst>
          </p:cNvPr>
          <p:cNvSpPr txBox="1">
            <a:spLocks/>
          </p:cNvSpPr>
          <p:nvPr userDrawn="1"/>
        </p:nvSpPr>
        <p:spPr>
          <a:xfrm>
            <a:off x="814388" y="5651383"/>
            <a:ext cx="6439852" cy="774571"/>
          </a:xfrm>
          <a:prstGeom prst="rect">
            <a:avLst/>
          </a:prstGeom>
          <a:ln w="12700">
            <a:miter lim="400000"/>
          </a:ln>
        </p:spPr>
        <p:txBody>
          <a:bodyPr wrap="square" lIns="0" tIns="0" rIns="0" bIns="0">
            <a:spAutoFit/>
          </a:bodyPr>
          <a:lstStyle>
            <a:defPPr>
              <a:defRPr lang="en-US"/>
            </a:defPPr>
            <a:lvl1pPr>
              <a:defRPr sz="800">
                <a:solidFill>
                  <a:srgbClr val="004C97"/>
                </a:solidFill>
                <a:latin typeface="Univers for KPMG"/>
                <a:ea typeface="Univers for KPMG"/>
                <a:cs typeface="Univers for KPMG"/>
              </a:defRPr>
            </a:lvl1pPr>
            <a:lvl2pPr marL="0" lvl="1" indent="0" defTabSz="990570">
              <a:defRPr sz="700" kern="0">
                <a:ln>
                  <a:solidFill>
                    <a:schemeClr val="bg1">
                      <a:lumMod val="75000"/>
                      <a:alpha val="0"/>
                    </a:schemeClr>
                  </a:solidFill>
                </a:ln>
                <a:solidFill>
                  <a:schemeClr val="bg1">
                    <a:lumMod val="65000"/>
                  </a:schemeClr>
                </a:solidFill>
                <a:latin typeface="Arial" panose="020B0604020202020204" pitchFamily="34" charset="0"/>
                <a:ea typeface="KoPub돋움체 Light" panose="02020603020101020101" pitchFamily="18" charset="-127"/>
                <a:cs typeface="Arial" panose="020B0604020202020204" pitchFamily="34" charset="0"/>
              </a:defRPr>
            </a:lvl2pPr>
            <a:lvl3pPr marL="285750" indent="-285750" eaLnBrk="1" hangingPunct="1">
              <a:spcAft>
                <a:spcPts val="600"/>
              </a:spcAft>
              <a:buClrTx/>
              <a:buFont typeface="Univers for KPMG"/>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28600" eaLnBrk="1" hangingPunct="1">
              <a:spcAft>
                <a:spcPts val="600"/>
              </a:spcAft>
              <a:buFont typeface="Univers for KPMG"/>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eaLnBrk="1" hangingPunct="1">
              <a:spcAft>
                <a:spcPts val="600"/>
              </a:spcAft>
              <a:defRPr sz="1500" b="0" i="0">
                <a:solidFill>
                  <a:schemeClr val="accent5"/>
                </a:solidFill>
                <a:latin typeface="Univers for KPMG Light" panose="020B0403020202020204" pitchFamily="34" charset="0"/>
                <a:cs typeface="Univers for KPMG Light" panose="020B0403020202020204" pitchFamily="34" charset="0"/>
              </a:defRPr>
            </a:lvl5pPr>
          </a:lstStyle>
          <a:p>
            <a:pPr lvl="1">
              <a:spcAft>
                <a:spcPts val="500"/>
              </a:spcAft>
            </a:pPr>
            <a:r>
              <a:rPr lang="en-US" altLang="ko-KR" dirty="0">
                <a:solidFill>
                  <a:schemeClr val="tx2"/>
                </a:solidFill>
              </a:rPr>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a:p>
            <a:pPr lvl="1">
              <a:spcAft>
                <a:spcPts val="500"/>
              </a:spcAft>
            </a:pPr>
            <a:r>
              <a:rPr lang="en-US" altLang="ko-KR" dirty="0">
                <a:solidFill>
                  <a:schemeClr val="tx2"/>
                </a:solidFill>
              </a:rPr>
              <a:t>© 2023 KPMG </a:t>
            </a:r>
            <a:r>
              <a:rPr lang="en-US" altLang="ko-KR" dirty="0" err="1">
                <a:solidFill>
                  <a:schemeClr val="tx2"/>
                </a:solidFill>
              </a:rPr>
              <a:t>Samjong</a:t>
            </a:r>
            <a:r>
              <a:rPr lang="en-US" altLang="ko-KR" dirty="0">
                <a:solidFill>
                  <a:schemeClr val="tx2"/>
                </a:solidFill>
              </a:rPr>
              <a:t> Accounting Corp., a Korea Limited Liability Company and a member firm of the KPMG global organization of independent member firms affiliated with KPMG International Limited, a private English company limited by guarantee. All rights reserved.</a:t>
            </a:r>
          </a:p>
          <a:p>
            <a:pPr lvl="1">
              <a:spcAft>
                <a:spcPts val="500"/>
              </a:spcAft>
            </a:pPr>
            <a:r>
              <a:rPr lang="en-US" altLang="en-US" dirty="0">
                <a:solidFill>
                  <a:schemeClr val="tx2"/>
                </a:solidFill>
              </a:rPr>
              <a:t>The KPMG name and logo are trademarks used under license by the independent member firms of the KPMG global organization.</a:t>
            </a:r>
          </a:p>
        </p:txBody>
      </p:sp>
    </p:spTree>
    <p:extLst>
      <p:ext uri="{BB962C8B-B14F-4D97-AF65-F5344CB8AC3E}">
        <p14:creationId xmlns:p14="http://schemas.microsoft.com/office/powerpoint/2010/main" val="3273564463"/>
      </p:ext>
    </p:extLst>
  </p:cSld>
  <p:clrMapOvr>
    <a:masterClrMapping/>
  </p:clrMapOvr>
  <p:extLst>
    <p:ext uri="{DCECCB84-F9BA-43D5-87BE-67443E8EF086}">
      <p15:sldGuideLst xmlns:p15="http://schemas.microsoft.com/office/powerpoint/2012/main">
        <p15:guide id="1" pos="512">
          <p15:clr>
            <a:srgbClr val="FBAE40"/>
          </p15:clr>
        </p15:guide>
        <p15:guide id="2" pos="572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1 - Right light vertical image">
    <p:bg>
      <p:bgPr>
        <a:solidFill>
          <a:schemeClr val="accent1"/>
        </a:solidFill>
        <a:effectLst/>
      </p:bgPr>
    </p:bg>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2A4D15CD-7909-48B2-BAFF-5B9A965A88A5}"/>
              </a:ext>
            </a:extLst>
          </p:cNvPr>
          <p:cNvSpPr/>
          <p:nvPr userDrawn="1"/>
        </p:nvSpPr>
        <p:spPr>
          <a:xfrm>
            <a:off x="0" y="0"/>
            <a:ext cx="9906000"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Tree>
    <p:extLst>
      <p:ext uri="{BB962C8B-B14F-4D97-AF65-F5344CB8AC3E}">
        <p14:creationId xmlns:p14="http://schemas.microsoft.com/office/powerpoint/2010/main" val="2227049864"/>
      </p:ext>
    </p:extLst>
  </p:cSld>
  <p:clrMapOvr>
    <a:masterClrMapping/>
  </p:clrMapOvr>
  <p:extLst>
    <p:ext uri="{DCECCB84-F9BA-43D5-87BE-67443E8EF086}">
      <p15:sldGuideLst xmlns:p15="http://schemas.microsoft.com/office/powerpoint/2012/main">
        <p15:guide id="1" pos="312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7" name="그림 146">
            <a:extLst>
              <a:ext uri="{FF2B5EF4-FFF2-40B4-BE49-F238E27FC236}">
                <a16:creationId xmlns:a16="http://schemas.microsoft.com/office/drawing/2014/main" id="{E24B28A3-9853-486C-BD38-0A3D17979EF1}"/>
              </a:ext>
            </a:extLst>
          </p:cNvPr>
          <p:cNvPicPr>
            <a:picLocks noChangeAspect="1"/>
          </p:cNvPicPr>
          <p:nvPr userDrawn="1"/>
        </p:nvPicPr>
        <p:blipFill>
          <a:blip r:embed="rId12"/>
          <a:stretch>
            <a:fillRect/>
          </a:stretch>
        </p:blipFill>
        <p:spPr>
          <a:xfrm>
            <a:off x="488950" y="6426758"/>
            <a:ext cx="766820" cy="172800"/>
          </a:xfrm>
          <a:prstGeom prst="rect">
            <a:avLst/>
          </a:prstGeom>
        </p:spPr>
      </p:pic>
      <p:sp>
        <p:nvSpPr>
          <p:cNvPr id="152" name="Shape 8">
            <a:extLst>
              <a:ext uri="{FF2B5EF4-FFF2-40B4-BE49-F238E27FC236}">
                <a16:creationId xmlns:a16="http://schemas.microsoft.com/office/drawing/2014/main" id="{9001C592-1262-4C6C-835F-4CA046B66D70}"/>
              </a:ext>
            </a:extLst>
          </p:cNvPr>
          <p:cNvSpPr txBox="1">
            <a:spLocks/>
          </p:cNvSpPr>
          <p:nvPr userDrawn="1"/>
        </p:nvSpPr>
        <p:spPr>
          <a:xfrm>
            <a:off x="9174564" y="643683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mtClean="0">
                <a:ln>
                  <a:solidFill>
                    <a:schemeClr val="accent1">
                      <a:alpha val="0"/>
                    </a:schemeClr>
                  </a:solidFill>
                </a:ln>
                <a:solidFill>
                  <a:schemeClr val="tx2"/>
                </a:solidFill>
                <a:cs typeface="Arial" panose="020B0604020202020204" pitchFamily="34" charset="0"/>
              </a:rPr>
              <a:pPr algn="r"/>
              <a:t>‹#›</a:t>
            </a:fld>
            <a:endParaRPr lang="en-GB" dirty="0">
              <a:ln>
                <a:solidFill>
                  <a:schemeClr val="accent1">
                    <a:alpha val="0"/>
                  </a:schemeClr>
                </a:solidFill>
              </a:ln>
              <a:solidFill>
                <a:schemeClr val="tx2"/>
              </a:solidFill>
              <a:cs typeface="Arial" panose="020B0604020202020204" pitchFamily="34" charset="0"/>
            </a:endParaRPr>
          </a:p>
        </p:txBody>
      </p:sp>
      <p:sp>
        <p:nvSpPr>
          <p:cNvPr id="85" name="TextBox 84">
            <a:extLst>
              <a:ext uri="{FF2B5EF4-FFF2-40B4-BE49-F238E27FC236}">
                <a16:creationId xmlns:a16="http://schemas.microsoft.com/office/drawing/2014/main" id="{09BFFD94-CC18-4AA5-BB9B-9D69D1A6F736}"/>
              </a:ext>
              <a:ext uri="{C183D7F6-B498-43B3-948B-1728B52AA6E4}">
                <adec:decorative xmlns:adec="http://schemas.microsoft.com/office/drawing/2017/decorative" val="1"/>
              </a:ext>
            </a:extLst>
          </p:cNvPr>
          <p:cNvSpPr txBox="1"/>
          <p:nvPr userDrawn="1"/>
        </p:nvSpPr>
        <p:spPr>
          <a:xfrm>
            <a:off x="1550341" y="6419210"/>
            <a:ext cx="5112311"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dirty="0">
                <a:ln>
                  <a:solidFill>
                    <a:schemeClr val="accent1">
                      <a:alpha val="0"/>
                    </a:schemeClr>
                  </a:solidFill>
                </a:ln>
                <a:solidFill>
                  <a:prstClr val="white">
                    <a:lumMod val="65000"/>
                  </a:prstClr>
                </a:solidFill>
                <a:latin typeface="Arial"/>
              </a:rPr>
              <a:t>© 2023 KPMG </a:t>
            </a:r>
            <a:r>
              <a:rPr lang="en-US" dirty="0" err="1">
                <a:ln>
                  <a:solidFill>
                    <a:schemeClr val="accent1">
                      <a:alpha val="0"/>
                    </a:schemeClr>
                  </a:solidFill>
                </a:ln>
                <a:solidFill>
                  <a:prstClr val="white">
                    <a:lumMod val="65000"/>
                  </a:prstClr>
                </a:solidFill>
                <a:latin typeface="Arial"/>
              </a:rPr>
              <a:t>Samjong</a:t>
            </a:r>
            <a:r>
              <a:rPr lang="en-US" dirty="0">
                <a:ln>
                  <a:solidFill>
                    <a:schemeClr val="accent1">
                      <a:alpha val="0"/>
                    </a:schemeClr>
                  </a:solidFill>
                </a:ln>
                <a:solidFill>
                  <a:prstClr val="white">
                    <a:lumMod val="65000"/>
                  </a:prstClr>
                </a:solidFill>
                <a:latin typeface="Arial"/>
              </a:rPr>
              <a:t> Accounting Corp., a Korea Limited Liability Company and a member firm of the KPMG global organization of independent member firms affiliated with KPMG International Limited, a private English company limited by guarantee. All rights reserved.</a:t>
            </a:r>
          </a:p>
        </p:txBody>
      </p:sp>
    </p:spTree>
    <p:extLst>
      <p:ext uri="{BB962C8B-B14F-4D97-AF65-F5344CB8AC3E}">
        <p14:creationId xmlns:p14="http://schemas.microsoft.com/office/powerpoint/2010/main" val="2183363523"/>
      </p:ext>
    </p:extLst>
  </p:cSld>
  <p:clrMap bg1="lt1" tx1="dk1" bg2="lt2" tx2="dk2" accent1="accent1" accent2="accent2" accent3="accent3" accent4="accent4" accent5="accent5" accent6="accent6" hlink="hlink" folHlink="folHlink"/>
  <p:sldLayoutIdLst>
    <p:sldLayoutId id="2147484307" r:id="rId1"/>
    <p:sldLayoutId id="2147484288" r:id="rId2"/>
    <p:sldLayoutId id="2147484370" r:id="rId3"/>
    <p:sldLayoutId id="2147484325" r:id="rId4"/>
    <p:sldLayoutId id="2147484326" r:id="rId5"/>
    <p:sldLayoutId id="2147484361" r:id="rId6"/>
    <p:sldLayoutId id="2147484365" r:id="rId7"/>
    <p:sldLayoutId id="2147484369" r:id="rId8"/>
    <p:sldLayoutId id="2147484372" r:id="rId9"/>
    <p:sldLayoutId id="2147484374" r:id="rId10"/>
  </p:sldLayoutIdLst>
  <p:txStyles>
    <p:titleStyle>
      <a:lvl1pPr eaLnBrk="1" latinLnBrk="1" hangingPunct="1">
        <a:lnSpc>
          <a:spcPct val="70000"/>
        </a:lnSpc>
        <a:defRPr sz="5400" b="0" i="0">
          <a:solidFill>
            <a:schemeClr val="tx2"/>
          </a:solidFill>
          <a:latin typeface="KPMG Extralight"/>
          <a:cs typeface="KPMG Extralight"/>
        </a:defRPr>
      </a:lvl1pPr>
    </p:titleStyle>
    <p:bodyStyle>
      <a:lvl1pPr eaLnBrk="1" latinLnBrk="1" hangingPunct="1">
        <a:spcAft>
          <a:spcPts val="600"/>
        </a:spcAft>
        <a:defRPr sz="1500" b="1" i="0">
          <a:solidFill>
            <a:schemeClr val="tx2"/>
          </a:solidFill>
          <a:latin typeface="Univers for KPMG" panose="020B0603020202020204" pitchFamily="34" charset="0"/>
          <a:cs typeface="Univers for KPMG" panose="020B0603020202020204" pitchFamily="34" charset="0"/>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p:bodyStyle>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16EC61-BD57-4FA4-A30D-30CAF37D7FA5}"/>
              </a:ext>
            </a:extLst>
          </p:cNvPr>
          <p:cNvSpPr txBox="1"/>
          <p:nvPr/>
        </p:nvSpPr>
        <p:spPr>
          <a:xfrm>
            <a:off x="779552" y="1882572"/>
            <a:ext cx="4813764"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3600" b="0" i="0" u="none" strike="noStrike" kern="1200" cap="none" spc="-200" normalizeH="0" baseline="0" noProof="0" dirty="0">
                <a:ln>
                  <a:solidFill>
                    <a:srgbClr val="1E49E2">
                      <a:alpha val="0"/>
                    </a:srgbClr>
                  </a:solidFill>
                </a:ln>
                <a:solidFill>
                  <a:prstClr val="white"/>
                </a:solidFill>
                <a:effectLst/>
                <a:uLnTx/>
                <a:uFillTx/>
                <a:latin typeface="KoPub돋움체 Medium"/>
                <a:ea typeface="KoPub돋움체 Medium"/>
                <a:cs typeface="+mn-cs"/>
              </a:rPr>
              <a:t>금융산업 </a:t>
            </a:r>
            <a:r>
              <a:rPr kumimoji="0" lang="en-US" altLang="ko-KR" sz="3600" b="0" i="0" u="none" strike="noStrike" kern="1200" cap="none" spc="-200" normalizeH="0" baseline="0" noProof="0" dirty="0">
                <a:ln>
                  <a:solidFill>
                    <a:srgbClr val="1E49E2">
                      <a:alpha val="0"/>
                    </a:srgbClr>
                  </a:solidFill>
                </a:ln>
                <a:solidFill>
                  <a:prstClr val="white"/>
                </a:solidFill>
                <a:effectLst/>
                <a:uLnTx/>
                <a:uFillTx/>
                <a:latin typeface="KoPub돋움체 Medium"/>
                <a:ea typeface="KoPub돋움체 Medium"/>
                <a:cs typeface="+mn-cs"/>
              </a:rPr>
              <a:t>FACTBOOK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200" normalizeH="0" baseline="0" noProof="0" dirty="0">
                <a:ln>
                  <a:solidFill>
                    <a:srgbClr val="1E49E2">
                      <a:alpha val="0"/>
                    </a:srgbClr>
                  </a:solidFill>
                </a:ln>
                <a:solidFill>
                  <a:prstClr val="white"/>
                </a:solidFill>
                <a:effectLst/>
                <a:uLnTx/>
                <a:uFillTx/>
                <a:latin typeface="KoPub돋움체 Medium"/>
                <a:ea typeface="KoPub돋움체 Medium"/>
                <a:cs typeface="+mn-cs"/>
              </a:rPr>
              <a:t>&lt;2023</a:t>
            </a:r>
            <a:r>
              <a:rPr kumimoji="0" lang="ko-KR" altLang="en-US" sz="3600" b="0" i="0" u="none" strike="noStrike" kern="1200" cap="none" spc="-200" normalizeH="0" baseline="0" noProof="0" dirty="0">
                <a:ln>
                  <a:solidFill>
                    <a:srgbClr val="1E49E2">
                      <a:alpha val="0"/>
                    </a:srgbClr>
                  </a:solidFill>
                </a:ln>
                <a:solidFill>
                  <a:prstClr val="white"/>
                </a:solidFill>
                <a:effectLst/>
                <a:uLnTx/>
                <a:uFillTx/>
                <a:latin typeface="KoPub돋움체 Medium"/>
                <a:ea typeface="KoPub돋움체 Medium"/>
                <a:cs typeface="+mn-cs"/>
              </a:rPr>
              <a:t>년 규제</a:t>
            </a:r>
            <a:r>
              <a:rPr kumimoji="0" lang="en-US" altLang="ko-KR" sz="3600" b="0" i="0" u="none" strike="noStrike" kern="1200" cap="none" spc="-200" normalizeH="0" baseline="0" noProof="0" dirty="0">
                <a:ln>
                  <a:solidFill>
                    <a:srgbClr val="1E49E2">
                      <a:alpha val="0"/>
                    </a:srgbClr>
                  </a:solidFill>
                </a:ln>
                <a:solidFill>
                  <a:prstClr val="white"/>
                </a:solidFill>
                <a:effectLst/>
                <a:uLnTx/>
                <a:uFillTx/>
                <a:latin typeface="KoPub돋움체 Medium"/>
                <a:ea typeface="KoPub돋움체 Medium"/>
                <a:cs typeface="+mn-cs"/>
              </a:rPr>
              <a:t>&gt;</a:t>
            </a:r>
          </a:p>
        </p:txBody>
      </p:sp>
      <p:sp>
        <p:nvSpPr>
          <p:cNvPr id="9" name="TextBox 8">
            <a:extLst>
              <a:ext uri="{FF2B5EF4-FFF2-40B4-BE49-F238E27FC236}">
                <a16:creationId xmlns:a16="http://schemas.microsoft.com/office/drawing/2014/main" id="{E2E95523-11B6-4D6E-B8A5-E21029990802}"/>
              </a:ext>
            </a:extLst>
          </p:cNvPr>
          <p:cNvSpPr txBox="1"/>
          <p:nvPr/>
        </p:nvSpPr>
        <p:spPr>
          <a:xfrm>
            <a:off x="814388" y="1064398"/>
            <a:ext cx="2414122" cy="6463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altLang="ko-KR" sz="4200" dirty="0">
                <a:ln>
                  <a:solidFill>
                    <a:srgbClr val="1E49E2">
                      <a:alpha val="0"/>
                    </a:srgbClr>
                  </a:solidFill>
                </a:ln>
                <a:solidFill>
                  <a:prstClr val="white"/>
                </a:solidFill>
                <a:latin typeface="KPMG Bold" panose="020B0803030202040204" pitchFamily="34" charset="0"/>
                <a:ea typeface="KoPub돋움체 Medium"/>
              </a:rPr>
              <a:t>Market</a:t>
            </a:r>
            <a:r>
              <a:rPr lang="ko-KR" altLang="en-US" sz="4200" dirty="0">
                <a:ln>
                  <a:solidFill>
                    <a:srgbClr val="1E49E2">
                      <a:alpha val="0"/>
                    </a:srgbClr>
                  </a:solidFill>
                </a:ln>
                <a:solidFill>
                  <a:prstClr val="white"/>
                </a:solidFill>
                <a:latin typeface="KPMG Bold" panose="020B0803030202040204" pitchFamily="34" charset="0"/>
                <a:ea typeface="KoPub돋움체 Medium"/>
              </a:rPr>
              <a:t> </a:t>
            </a:r>
            <a:r>
              <a:rPr lang="en-US" altLang="ko-KR" sz="4200" dirty="0">
                <a:ln>
                  <a:solidFill>
                    <a:srgbClr val="1E49E2">
                      <a:alpha val="0"/>
                    </a:srgbClr>
                  </a:solidFill>
                </a:ln>
                <a:solidFill>
                  <a:prstClr val="white"/>
                </a:solidFill>
                <a:latin typeface="KPMG Bold" panose="020B0803030202040204" pitchFamily="34" charset="0"/>
                <a:ea typeface="KoPub돋움체 Medium"/>
              </a:rPr>
              <a:t>Frontier</a:t>
            </a:r>
            <a:endParaRPr kumimoji="0" lang="ko-KR" altLang="en-US" sz="4200" b="0" i="0" u="none" strike="noStrike" kern="1200" cap="none" spc="0" normalizeH="0" baseline="0" noProof="0" dirty="0" err="1">
              <a:ln>
                <a:solidFill>
                  <a:srgbClr val="1E49E2">
                    <a:alpha val="0"/>
                  </a:srgbClr>
                </a:solidFill>
              </a:ln>
              <a:solidFill>
                <a:prstClr val="white"/>
              </a:solidFill>
              <a:effectLst/>
              <a:uLnTx/>
              <a:uFillTx/>
              <a:latin typeface="KPMG Bold" panose="020B0803030202040204" pitchFamily="34" charset="0"/>
              <a:ea typeface="KoPub돋움체 Medium"/>
              <a:cs typeface="+mn-cs"/>
            </a:endParaRPr>
          </a:p>
        </p:txBody>
      </p:sp>
      <p:sp>
        <p:nvSpPr>
          <p:cNvPr id="11" name="TextBox 10">
            <a:extLst>
              <a:ext uri="{FF2B5EF4-FFF2-40B4-BE49-F238E27FC236}">
                <a16:creationId xmlns:a16="http://schemas.microsoft.com/office/drawing/2014/main" id="{11DAFA37-00F2-4FDB-85F6-7CC847A15CB8}"/>
              </a:ext>
            </a:extLst>
          </p:cNvPr>
          <p:cNvSpPr txBox="1"/>
          <p:nvPr/>
        </p:nvSpPr>
        <p:spPr>
          <a:xfrm>
            <a:off x="779552" y="5114698"/>
            <a:ext cx="2893201" cy="65146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altLang="ko-KR" sz="1100" b="0"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t>December 2023</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altLang="ko-KR" sz="1100" b="1"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t>—</a:t>
            </a:r>
            <a:br>
              <a:rPr kumimoji="0" lang="en-US" altLang="ko-KR" sz="1100" b="1"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br>
            <a:r>
              <a:rPr kumimoji="0" lang="ko-KR" altLang="en-US" sz="1100" b="0"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t>삼정</a:t>
            </a:r>
            <a:r>
              <a:rPr kumimoji="0" lang="en-US" altLang="ko-KR" sz="1100" b="0"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t>KPMG </a:t>
            </a:r>
            <a:r>
              <a:rPr kumimoji="0" lang="ko-KR" altLang="en-US" sz="1100" b="0"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t>경제연구원</a:t>
            </a:r>
          </a:p>
        </p:txBody>
      </p:sp>
      <p:pic>
        <p:nvPicPr>
          <p:cNvPr id="12" name="그림 11" descr="텍스트, 클립아트이(가) 표시된 사진&#10;&#10;자동 생성된 설명">
            <a:extLst>
              <a:ext uri="{FF2B5EF4-FFF2-40B4-BE49-F238E27FC236}">
                <a16:creationId xmlns:a16="http://schemas.microsoft.com/office/drawing/2014/main" id="{206A1DE6-2F99-4A99-93CA-43BD1DE6DD54}"/>
              </a:ext>
            </a:extLst>
          </p:cNvPr>
          <p:cNvPicPr>
            <a:picLocks noChangeAspect="1"/>
          </p:cNvPicPr>
          <p:nvPr/>
        </p:nvPicPr>
        <p:blipFill>
          <a:blip r:embed="rId2"/>
          <a:stretch>
            <a:fillRect/>
          </a:stretch>
        </p:blipFill>
        <p:spPr>
          <a:xfrm>
            <a:off x="822701" y="442914"/>
            <a:ext cx="1437787" cy="324000"/>
          </a:xfrm>
          <a:prstGeom prst="rect">
            <a:avLst/>
          </a:prstGeom>
        </p:spPr>
      </p:pic>
      <p:pic>
        <p:nvPicPr>
          <p:cNvPr id="15" name="그림 개체 틀 14" descr="계단, 건물, 나선, 핸드레일이(가) 표시된 사진&#10;&#10;자동 생성된 설명">
            <a:extLst>
              <a:ext uri="{FF2B5EF4-FFF2-40B4-BE49-F238E27FC236}">
                <a16:creationId xmlns:a16="http://schemas.microsoft.com/office/drawing/2014/main" id="{2AB4A7DA-B7C3-0559-64AE-BE99AC9F08E3}"/>
              </a:ext>
            </a:extLst>
          </p:cNvPr>
          <p:cNvPicPr>
            <a:picLocks noGrp="1" noChangeAspect="1"/>
          </p:cNvPicPr>
          <p:nvPr>
            <p:ph type="pic" sz="quarter" idx="12"/>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796387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「자금세탁방지 업무 책임성</a:t>
            </a:r>
            <a:r>
              <a:rPr lang="en-US" altLang="ko-KR" dirty="0"/>
              <a:t>·</a:t>
            </a:r>
            <a:r>
              <a:rPr lang="ko-KR" altLang="en-US" dirty="0"/>
              <a:t>전문성 강화 방안」 발표</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a:t>이사회</a:t>
            </a:r>
            <a:r>
              <a:rPr lang="en-US" altLang="ko-KR" dirty="0"/>
              <a:t>·</a:t>
            </a:r>
            <a:r>
              <a:rPr lang="ko-KR" altLang="en-US" dirty="0"/>
              <a:t>대표이사</a:t>
            </a:r>
            <a:r>
              <a:rPr lang="en-US" altLang="ko-KR" dirty="0"/>
              <a:t>·</a:t>
            </a:r>
            <a:r>
              <a:rPr lang="ko-KR" altLang="en-US" dirty="0"/>
              <a:t>준법감시인</a:t>
            </a:r>
            <a:r>
              <a:rPr lang="en-US" altLang="ko-KR" dirty="0"/>
              <a:t>·</a:t>
            </a:r>
            <a:r>
              <a:rPr lang="ko-KR" altLang="en-US" dirty="0"/>
              <a:t>보고책임자의 역할과 책임 정비</a:t>
            </a:r>
            <a:r>
              <a:rPr lang="en-US" altLang="ko-KR" dirty="0"/>
              <a:t>,</a:t>
            </a:r>
            <a:r>
              <a:rPr lang="ko-KR" altLang="en-US" dirty="0"/>
              <a:t> 보고책임자 전문성</a:t>
            </a:r>
            <a:r>
              <a:rPr lang="en-US" altLang="ko-KR" dirty="0"/>
              <a:t>·</a:t>
            </a:r>
            <a:r>
              <a:rPr lang="ko-KR" altLang="en-US" dirty="0"/>
              <a:t>독립성 강화를 위한 자격요건 및 최소 직위 도입</a:t>
            </a:r>
            <a:endParaRPr lang="en-US" altLang="ko-KR" dirty="0"/>
          </a:p>
          <a:p>
            <a:pPr marL="171450" indent="-171450">
              <a:lnSpc>
                <a:spcPct val="120000"/>
              </a:lnSpc>
              <a:buFont typeface="Arial" panose="020B0604020202020204" pitchFamily="34" charset="0"/>
              <a:buChar char="•"/>
              <a:defRPr/>
            </a:pPr>
            <a:r>
              <a:rPr lang="ko-KR" altLang="en-US" dirty="0"/>
              <a:t>금융정보분석원은 금융회사 등의 의견을 반영해 </a:t>
            </a:r>
            <a:r>
              <a:rPr lang="en-US" altLang="ko-KR" dirty="0"/>
              <a:t>2023</a:t>
            </a:r>
            <a:r>
              <a:rPr lang="ko-KR" altLang="en-US" dirty="0"/>
              <a:t>년 하반기 중 「자금세탁방지 및 </a:t>
            </a:r>
            <a:r>
              <a:rPr lang="ko-KR" altLang="en-US" dirty="0" err="1"/>
              <a:t>공중협박자금조달금지에</a:t>
            </a:r>
            <a:r>
              <a:rPr lang="ko-KR" altLang="en-US" dirty="0"/>
              <a:t> 관한 </a:t>
            </a:r>
            <a:r>
              <a:rPr lang="ko-KR" altLang="en-US" dirty="0" err="1"/>
              <a:t>업무규정」을</a:t>
            </a:r>
            <a:r>
              <a:rPr lang="ko-KR" altLang="en-US" dirty="0"/>
              <a:t> 개정해 고시하고</a:t>
            </a:r>
            <a:r>
              <a:rPr lang="en-US" altLang="ko-KR" dirty="0"/>
              <a:t>, </a:t>
            </a:r>
            <a:r>
              <a:rPr lang="ko-KR" altLang="en-US" dirty="0"/>
              <a:t>금융회사 등의 내규 개정</a:t>
            </a:r>
            <a:r>
              <a:rPr lang="en-US" altLang="ko-KR" dirty="0"/>
              <a:t>·</a:t>
            </a:r>
            <a:r>
              <a:rPr lang="ko-KR" altLang="en-US" dirty="0"/>
              <a:t>관련 조직 정비 등 준비기간을 고려하여 고시 </a:t>
            </a:r>
            <a:r>
              <a:rPr lang="en-US" altLang="ko-KR" dirty="0"/>
              <a:t>6</a:t>
            </a:r>
            <a:r>
              <a:rPr lang="ko-KR" altLang="en-US" dirty="0"/>
              <a:t>개월 후인 </a:t>
            </a:r>
            <a:r>
              <a:rPr lang="en-US" altLang="ko-KR" dirty="0"/>
              <a:t>’24.</a:t>
            </a:r>
            <a:r>
              <a:rPr lang="ko-KR" altLang="en-US" dirty="0"/>
              <a:t>상반기 중 시행 예정</a:t>
            </a:r>
            <a:endParaRPr lang="en-US" altLang="ko-KR"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2023.7.20</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(2023.7.20), “</a:t>
            </a:r>
            <a:r>
              <a:rPr lang="ko-KR" altLang="en-US" dirty="0">
                <a:solidFill>
                  <a:schemeClr val="bg1">
                    <a:lumMod val="50000"/>
                  </a:schemeClr>
                </a:solidFill>
              </a:rPr>
              <a:t>금융회사의 자금세탁방지 업무 보다 책임감 있고</a:t>
            </a:r>
            <a:r>
              <a:rPr lang="en-US" altLang="ko-KR" dirty="0">
                <a:solidFill>
                  <a:schemeClr val="bg1">
                    <a:lumMod val="50000"/>
                  </a:schemeClr>
                </a:solidFill>
              </a:rPr>
              <a:t>, </a:t>
            </a:r>
            <a:r>
              <a:rPr lang="ko-KR" altLang="en-US" dirty="0">
                <a:solidFill>
                  <a:schemeClr val="bg1">
                    <a:lumMod val="50000"/>
                  </a:schemeClr>
                </a:solidFill>
              </a:rPr>
              <a:t>전문성 있게 수행된다 </a:t>
            </a:r>
            <a:r>
              <a:rPr lang="en-US" altLang="ko-KR" dirty="0">
                <a:solidFill>
                  <a:schemeClr val="bg1">
                    <a:lumMod val="50000"/>
                  </a:schemeClr>
                </a:solidFill>
              </a:rPr>
              <a:t>- </a:t>
            </a:r>
            <a:r>
              <a:rPr lang="ko-KR" altLang="en-US" dirty="0">
                <a:solidFill>
                  <a:schemeClr val="bg1">
                    <a:lumMod val="50000"/>
                  </a:schemeClr>
                </a:solidFill>
              </a:rPr>
              <a:t>자금세탁방지 업무 </a:t>
            </a:r>
            <a:r>
              <a:rPr lang="ko-KR" altLang="en-US" dirty="0" err="1">
                <a:solidFill>
                  <a:schemeClr val="bg1">
                    <a:lumMod val="50000"/>
                  </a:schemeClr>
                </a:solidFill>
              </a:rPr>
              <a:t>책임성ㆍ전문성</a:t>
            </a:r>
            <a:r>
              <a:rPr lang="ko-KR" altLang="en-US" dirty="0">
                <a:solidFill>
                  <a:schemeClr val="bg1">
                    <a:lumMod val="50000"/>
                  </a:schemeClr>
                </a:solidFill>
              </a:rPr>
              <a:t> 강화 방안 발표 </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03157EDE-3C3F-4154-EC9F-CCEF3FEE6583}"/>
              </a:ext>
            </a:extLst>
          </p:cNvPr>
          <p:cNvSpPr/>
          <p:nvPr/>
        </p:nvSpPr>
        <p:spPr>
          <a:xfrm>
            <a:off x="488950" y="2168526"/>
            <a:ext cx="8928100" cy="3079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kern="0" dirty="0">
                <a:ln>
                  <a:solidFill>
                    <a:schemeClr val="bg1">
                      <a:lumMod val="75000"/>
                      <a:alpha val="0"/>
                    </a:schemeClr>
                  </a:solidFill>
                </a:ln>
                <a:solidFill>
                  <a:schemeClr val="tx1">
                    <a:lumMod val="85000"/>
                    <a:lumOff val="15000"/>
                  </a:schemeClr>
                </a:solidFill>
                <a:latin typeface="+mn-ea"/>
              </a:rPr>
              <a:t>자금세탁방지 업무 관련 개선 방안</a:t>
            </a:r>
          </a:p>
        </p:txBody>
      </p:sp>
      <p:sp>
        <p:nvSpPr>
          <p:cNvPr id="18" name="직사각형 17">
            <a:extLst>
              <a:ext uri="{FF2B5EF4-FFF2-40B4-BE49-F238E27FC236}">
                <a16:creationId xmlns:a16="http://schemas.microsoft.com/office/drawing/2014/main" id="{4CF2FA26-3A24-3122-F633-6047C71FC8F7}"/>
              </a:ext>
            </a:extLst>
          </p:cNvPr>
          <p:cNvSpPr/>
          <p:nvPr/>
        </p:nvSpPr>
        <p:spPr>
          <a:xfrm>
            <a:off x="488950" y="2565401"/>
            <a:ext cx="8928099" cy="404782"/>
          </a:xfrm>
          <a:prstGeom prst="rect">
            <a:avLst/>
          </a:prstGeom>
          <a:solidFill>
            <a:srgbClr val="E8EDFC"/>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t"/>
          <a:lstStyle/>
          <a:p>
            <a:pPr algn="l"/>
            <a:r>
              <a:rPr lang="en-US" altLang="ko-KR" sz="10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&lt;</a:t>
            </a:r>
            <a:r>
              <a:rPr lang="ko-KR" altLang="en-US" sz="10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개선 방향</a:t>
            </a:r>
            <a:r>
              <a:rPr lang="en-US" altLang="ko-KR" sz="10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&gt;</a:t>
            </a:r>
          </a:p>
          <a:p>
            <a:pPr marL="171450" indent="-171450" algn="l">
              <a:buFont typeface="Arial" panose="020B0604020202020204" pitchFamily="34" charset="0"/>
              <a:buChar char="•"/>
            </a:pPr>
            <a:r>
              <a:rPr lang="ko-KR" altLang="en-US" sz="10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효과적 </a:t>
            </a:r>
            <a:r>
              <a:rPr lang="en-US" altLang="ko-KR" sz="10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AML(Anti-Money Laundering, </a:t>
            </a:r>
            <a:r>
              <a:rPr lang="ko-KR" altLang="en-US" sz="10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자금세탁방지</a:t>
            </a:r>
            <a:r>
              <a:rPr lang="en-US" altLang="ko-KR" sz="10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업무수행을 위해 ❶이사회</a:t>
            </a:r>
            <a:r>
              <a:rPr lang="en-US" altLang="ko-KR" sz="10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10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대표이사</a:t>
            </a:r>
            <a:r>
              <a:rPr lang="en-US" altLang="ko-KR" sz="10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10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준법감시인</a:t>
            </a:r>
            <a:r>
              <a:rPr lang="en-US" altLang="ko-KR" sz="10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10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보고책임자 역할</a:t>
            </a:r>
            <a:r>
              <a:rPr lang="en-US" altLang="ko-KR" sz="10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10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책임 정비</a:t>
            </a:r>
            <a:r>
              <a:rPr lang="en-US" altLang="ko-KR" sz="10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❷보고책임자 전문성</a:t>
            </a:r>
            <a:r>
              <a:rPr lang="en-US" altLang="ko-KR" sz="10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10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독립성 강화</a:t>
            </a:r>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aphicFrame>
        <p:nvGraphicFramePr>
          <p:cNvPr id="4" name="표 7">
            <a:extLst>
              <a:ext uri="{FF2B5EF4-FFF2-40B4-BE49-F238E27FC236}">
                <a16:creationId xmlns:a16="http://schemas.microsoft.com/office/drawing/2014/main" id="{C0D8B637-F154-51E1-F880-A028608A1A8B}"/>
              </a:ext>
            </a:extLst>
          </p:cNvPr>
          <p:cNvGraphicFramePr>
            <a:graphicFrameLocks noGrp="1"/>
          </p:cNvGraphicFramePr>
          <p:nvPr>
            <p:extLst>
              <p:ext uri="{D42A27DB-BD31-4B8C-83A1-F6EECF244321}">
                <p14:modId xmlns:p14="http://schemas.microsoft.com/office/powerpoint/2010/main" val="256150350"/>
              </p:ext>
            </p:extLst>
          </p:nvPr>
        </p:nvGraphicFramePr>
        <p:xfrm>
          <a:off x="488949" y="3059083"/>
          <a:ext cx="8928000" cy="2817841"/>
        </p:xfrm>
        <a:graphic>
          <a:graphicData uri="http://schemas.openxmlformats.org/drawingml/2006/table">
            <a:tbl>
              <a:tblPr firstRow="1" bandRow="1">
                <a:tableStyleId>{5C22544A-7EE6-4342-B048-85BDC9FD1C3A}</a:tableStyleId>
              </a:tblPr>
              <a:tblGrid>
                <a:gridCol w="965382">
                  <a:extLst>
                    <a:ext uri="{9D8B030D-6E8A-4147-A177-3AD203B41FA5}">
                      <a16:colId xmlns:a16="http://schemas.microsoft.com/office/drawing/2014/main" val="2296956922"/>
                    </a:ext>
                  </a:extLst>
                </a:gridCol>
                <a:gridCol w="879566">
                  <a:extLst>
                    <a:ext uri="{9D8B030D-6E8A-4147-A177-3AD203B41FA5}">
                      <a16:colId xmlns:a16="http://schemas.microsoft.com/office/drawing/2014/main" val="1105644703"/>
                    </a:ext>
                  </a:extLst>
                </a:gridCol>
                <a:gridCol w="3541526">
                  <a:extLst>
                    <a:ext uri="{9D8B030D-6E8A-4147-A177-3AD203B41FA5}">
                      <a16:colId xmlns:a16="http://schemas.microsoft.com/office/drawing/2014/main" val="1467127829"/>
                    </a:ext>
                  </a:extLst>
                </a:gridCol>
                <a:gridCol w="3541526">
                  <a:extLst>
                    <a:ext uri="{9D8B030D-6E8A-4147-A177-3AD203B41FA5}">
                      <a16:colId xmlns:a16="http://schemas.microsoft.com/office/drawing/2014/main" val="1894132160"/>
                    </a:ext>
                  </a:extLst>
                </a:gridCol>
              </a:tblGrid>
              <a:tr h="250475">
                <a:tc gridSpan="2">
                  <a:txBody>
                    <a:bodyPr/>
                    <a:lstStyle/>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구분</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pPr algn="ctr" latinLnBrk="1"/>
                      <a:endPar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현행</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개선</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33216597"/>
                  </a:ext>
                </a:extLst>
              </a:tr>
              <a:tr h="375712">
                <a:tc rowSpan="4">
                  <a:txBody>
                    <a:bodyPr/>
                    <a:lstStyle/>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역할 책임 정비</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이사회</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latinLnBrk="0">
                        <a:buFont typeface="Arial" panose="020B0604020202020204" pitchFamily="34" charset="0"/>
                        <a:buChar cha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감독대상 불분명</a:t>
                      </a:r>
                      <a:endPar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171450" indent="-171450" latinLnBrk="0">
                        <a:buFont typeface="Arial" panose="020B0604020202020204" pitchFamily="34" charset="0"/>
                        <a:buChar cha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감독업무 내용 불분명</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3">
                        <a:lumMod val="10000"/>
                        <a:lumOff val="90000"/>
                        <a:alpha val="55000"/>
                      </a:schemeClr>
                    </a:solidFill>
                  </a:tcPr>
                </a:tc>
                <a:tc>
                  <a:txBody>
                    <a:bodyPr/>
                    <a:lstStyle/>
                    <a:p>
                      <a:pPr marL="171450" indent="-171450" latinLnBrk="0">
                        <a:buFont typeface="Arial" panose="020B0604020202020204" pitchFamily="34" charset="0"/>
                        <a:buChar cha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감독대상 명확화</a:t>
                      </a:r>
                      <a:endPar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171450" indent="-171450" latinLnBrk="0">
                        <a:buFont typeface="Arial" panose="020B0604020202020204" pitchFamily="34" charset="0"/>
                        <a:buChar cha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감독업무 내용 구체화</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EFBFF"/>
                    </a:solidFill>
                  </a:tcPr>
                </a:tc>
                <a:extLst>
                  <a:ext uri="{0D108BD9-81ED-4DB2-BD59-A6C34878D82A}">
                    <a16:rowId xmlns:a16="http://schemas.microsoft.com/office/drawing/2014/main" val="2474117124"/>
                  </a:ext>
                </a:extLst>
              </a:tr>
              <a:tr h="657496">
                <a:tc vMerge="1">
                  <a:txBody>
                    <a:bodyPr/>
                    <a:lstStyle/>
                    <a:p>
                      <a:pPr algn="ctr" latinLnBrk="1"/>
                      <a:endPar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대표이사</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latinLnBrk="0">
                        <a:buFont typeface="Arial" panose="020B0604020202020204" pitchFamily="34" charset="0"/>
                        <a:buChar cha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보고체계 구축</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운영 관련 업무범위 불분명</a:t>
                      </a:r>
                      <a:endPar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171450" indent="-171450" latinLnBrk="0">
                        <a:buFont typeface="Arial" panose="020B0604020202020204" pitchFamily="34" charset="0"/>
                        <a:buChar cha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내부통제정책 준수책임의 내용</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범위 불분명</a:t>
                      </a:r>
                      <a:endPar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171450" indent="-171450" latinLnBrk="0">
                        <a:buFont typeface="Arial" panose="020B0604020202020204" pitchFamily="34" charset="0"/>
                        <a:buChar cha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감독책임 범위 </a:t>
                      </a:r>
                      <a:r>
                        <a:rPr lang="ko-KR" altLang="en-US" sz="900" b="0" kern="12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미규정</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3">
                        <a:lumMod val="10000"/>
                        <a:lumOff val="90000"/>
                        <a:alpha val="55000"/>
                      </a:schemeClr>
                    </a:solidFill>
                  </a:tcPr>
                </a:tc>
                <a:tc>
                  <a:txBody>
                    <a:bodyPr/>
                    <a:lstStyle/>
                    <a:p>
                      <a:pPr marL="171450" indent="-171450" latinLnBrk="0">
                        <a:buFont typeface="Arial" panose="020B0604020202020204" pitchFamily="34" charset="0"/>
                        <a:buChar char="•"/>
                      </a:pP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구축</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업무지침</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안</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이사회 상정</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업무조직 구성</a:t>
                      </a:r>
                      <a:endPar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171450" indent="-171450" latinLnBrk="0">
                        <a:buFont typeface="Arial" panose="020B0604020202020204" pitchFamily="34" charset="0"/>
                        <a:buChar char="•"/>
                      </a:pP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운영</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취약점 개선</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보고</a:t>
                      </a:r>
                      <a:endPar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171450" indent="-171450" latinLnBrk="0">
                        <a:buFont typeface="Arial" panose="020B0604020202020204" pitchFamily="34" charset="0"/>
                        <a:buChar char="•"/>
                      </a:pP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준수</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준법감시인이 업무 지침 준수여부 감독</a:t>
                      </a:r>
                      <a:endPar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171450" indent="-171450" latinLnBrk="0">
                        <a:buFont typeface="Arial" panose="020B0604020202020204" pitchFamily="34" charset="0"/>
                        <a:buChar char="•"/>
                      </a:pP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감독</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준법감시인을 감독</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EFBFF"/>
                    </a:solidFill>
                  </a:tcPr>
                </a:tc>
                <a:extLst>
                  <a:ext uri="{0D108BD9-81ED-4DB2-BD59-A6C34878D82A}">
                    <a16:rowId xmlns:a16="http://schemas.microsoft.com/office/drawing/2014/main" val="2007716022"/>
                  </a:ext>
                </a:extLst>
              </a:tr>
              <a:tr h="375712">
                <a:tc vMerge="1">
                  <a:txBody>
                    <a:bodyPr/>
                    <a:lstStyle/>
                    <a:p>
                      <a:pPr algn="ctr" latinLnBrk="1"/>
                      <a:endPar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준법감시인</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latinLnBrk="0">
                        <a:buFont typeface="Arial" panose="020B0604020202020204" pitchFamily="34" charset="0"/>
                        <a:buChar cha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별도 규정 부재</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3">
                        <a:lumMod val="10000"/>
                        <a:lumOff val="90000"/>
                        <a:alpha val="55000"/>
                      </a:schemeClr>
                    </a:solidFill>
                  </a:tcPr>
                </a:tc>
                <a:tc>
                  <a:txBody>
                    <a:bodyPr/>
                    <a:lstStyle/>
                    <a:p>
                      <a:pPr marL="171450" indent="-171450" latinLnBrk="0">
                        <a:buFont typeface="Arial" panose="020B0604020202020204" pitchFamily="34" charset="0"/>
                        <a:buChar cha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업무지침 준수여부 감독</a:t>
                      </a:r>
                      <a:endPar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171450" indent="-171450" latinLnBrk="0">
                        <a:buFont typeface="Arial" panose="020B0604020202020204" pitchFamily="34" charset="0"/>
                        <a:buChar cha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보고책임자를 감독</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EFBFF"/>
                    </a:solidFill>
                  </a:tcPr>
                </a:tc>
                <a:extLst>
                  <a:ext uri="{0D108BD9-81ED-4DB2-BD59-A6C34878D82A}">
                    <a16:rowId xmlns:a16="http://schemas.microsoft.com/office/drawing/2014/main" val="3680123006"/>
                  </a:ext>
                </a:extLst>
              </a:tr>
              <a:tr h="657496">
                <a:tc vMerge="1">
                  <a:txBody>
                    <a:bodyPr/>
                    <a:lstStyle/>
                    <a:p>
                      <a:pPr algn="ctr" latinLnBrk="1"/>
                      <a:endPar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보고책임자</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latinLnBrk="0">
                        <a:buFont typeface="Arial" panose="020B0604020202020204" pitchFamily="34" charset="0"/>
                        <a:buChar char="•"/>
                      </a:pP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STR(Suspicious Transaction Report,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의심거래보고</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)·CTR(Currency Transaction Report,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고액현금거래보고</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책임범위 불분명</a:t>
                      </a:r>
                      <a:endPar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171450" indent="-171450" latinLnBrk="0">
                        <a:buFont typeface="Arial" panose="020B0604020202020204" pitchFamily="34" charset="0"/>
                        <a:buChar char="•"/>
                      </a:pP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CDD(Customer Due Diligence,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고객확인의무</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책임범위 불분명</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3">
                        <a:lumMod val="10000"/>
                        <a:lumOff val="90000"/>
                        <a:alpha val="55000"/>
                      </a:schemeClr>
                    </a:solidFill>
                  </a:tcPr>
                </a:tc>
                <a:tc>
                  <a:txBody>
                    <a:bodyPr/>
                    <a:lstStyle/>
                    <a:p>
                      <a:pPr marL="171450" indent="-171450" latinLnBrk="0">
                        <a:buFont typeface="Arial" panose="020B0604020202020204" pitchFamily="34" charset="0"/>
                        <a:buChar cha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본점차원</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(STR·CTR)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위반 행위책임</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지점차원 위반에 대한 감독책임</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p>
                    <a:p>
                      <a:pPr marL="171450" indent="-171450" latinLnBrk="0">
                        <a:buFont typeface="Arial" panose="020B0604020202020204" pitchFamily="34" charset="0"/>
                        <a:buChar cha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본점차원 </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CDD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감독</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지점 제외</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EFBFF"/>
                    </a:solidFill>
                  </a:tcPr>
                </a:tc>
                <a:extLst>
                  <a:ext uri="{0D108BD9-81ED-4DB2-BD59-A6C34878D82A}">
                    <a16:rowId xmlns:a16="http://schemas.microsoft.com/office/drawing/2014/main" val="3413022410"/>
                  </a:ext>
                </a:extLst>
              </a:tr>
              <a:tr h="250475">
                <a:tc rowSpan="2">
                  <a:txBody>
                    <a:bodyPr/>
                    <a:lstStyle/>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보고 책임자 </a:t>
                      </a:r>
                      <a:endParaRPr lang="en-US" altLang="ko-KR"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취약점 보완</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전문성</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171450" indent="-171450" latinLnBrk="0">
                        <a:buFont typeface="Arial" panose="020B0604020202020204" pitchFamily="34" charset="0"/>
                        <a:buChar cha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전문성</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독립성 관련 선언적 규정만 존재</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3">
                        <a:lumMod val="10000"/>
                        <a:lumOff val="90000"/>
                        <a:alpha val="55000"/>
                      </a:schemeClr>
                    </a:solidFill>
                  </a:tcPr>
                </a:tc>
                <a:tc>
                  <a:txBody>
                    <a:bodyPr/>
                    <a:lstStyle/>
                    <a:p>
                      <a:pPr marL="171450" indent="-171450" latinLnBrk="0">
                        <a:buFont typeface="Arial" panose="020B0604020202020204" pitchFamily="34" charset="0"/>
                        <a:buChar char="•"/>
                      </a:pP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AML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업무경력 </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2</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년 이상</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EFBFF"/>
                    </a:solidFill>
                  </a:tcPr>
                </a:tc>
                <a:extLst>
                  <a:ext uri="{0D108BD9-81ED-4DB2-BD59-A6C34878D82A}">
                    <a16:rowId xmlns:a16="http://schemas.microsoft.com/office/drawing/2014/main" val="2068980399"/>
                  </a:ext>
                </a:extLst>
              </a:tr>
              <a:tr h="250475">
                <a:tc vMerge="1">
                  <a:txBody>
                    <a:bodyPr/>
                    <a:lstStyle/>
                    <a:p>
                      <a:pPr algn="ctr" latinLnBrk="1"/>
                      <a:endPar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독립성</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vMerge="1">
                  <a:txBody>
                    <a:bodyPr/>
                    <a:lstStyle/>
                    <a:p>
                      <a:pPr marL="171450" indent="-171450" latinLnBrk="1">
                        <a:buFont typeface="Arial" panose="020B0604020202020204" pitchFamily="34" charset="0"/>
                        <a:buChar char="•"/>
                      </a:pPr>
                      <a:endPar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latinLnBrk="0">
                        <a:buFont typeface="Arial" panose="020B0604020202020204" pitchFamily="34" charset="0"/>
                        <a:buChar cha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보고 책임자 직위 명문화</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EFBFF"/>
                    </a:solidFill>
                  </a:tcPr>
                </a:tc>
                <a:extLst>
                  <a:ext uri="{0D108BD9-81ED-4DB2-BD59-A6C34878D82A}">
                    <a16:rowId xmlns:a16="http://schemas.microsoft.com/office/drawing/2014/main" val="1015987491"/>
                  </a:ext>
                </a:extLst>
              </a:tr>
            </a:tbl>
          </a:graphicData>
        </a:graphic>
      </p:graphicFrame>
    </p:spTree>
    <p:extLst>
      <p:ext uri="{BB962C8B-B14F-4D97-AF65-F5344CB8AC3E}">
        <p14:creationId xmlns:p14="http://schemas.microsoft.com/office/powerpoint/2010/main" val="3267219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VI. </a:t>
            </a:r>
            <a:r>
              <a:rPr lang="ko-KR" altLang="en-US" dirty="0"/>
              <a:t>가상자산</a:t>
            </a:r>
            <a:r>
              <a:rPr lang="en-US" altLang="ko-KR" dirty="0"/>
              <a:t>/</a:t>
            </a:r>
            <a:r>
              <a:rPr lang="ko-KR" altLang="en-US" dirty="0" err="1"/>
              <a:t>핀테크</a:t>
            </a:r>
            <a:r>
              <a:rPr lang="ko-KR" altLang="en-US" dirty="0"/>
              <a:t> 등 신금융업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혁신금융서비스 심사 결과</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신규 혁신금융서비스 지정 </a:t>
            </a:r>
            <a:r>
              <a:rPr lang="en-US" altLang="ko-KR" dirty="0"/>
              <a:t>15</a:t>
            </a:r>
            <a:r>
              <a:rPr lang="ko-KR" altLang="en-US" sz="1200" b="1" kern="0" dirty="0">
                <a:ln>
                  <a:solidFill>
                    <a:schemeClr val="accent4">
                      <a:alpha val="0"/>
                    </a:schemeClr>
                  </a:solidFill>
                </a:ln>
                <a:solidFill>
                  <a:schemeClr val="accent1"/>
                </a:solidFill>
                <a:latin typeface="+mn-ea"/>
              </a:rPr>
              <a:t>건</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기존 혁신금융서비스 지정내용 변경 </a:t>
            </a:r>
            <a:r>
              <a:rPr lang="en-US" altLang="ko-KR" sz="1200" b="1" kern="0" dirty="0">
                <a:ln>
                  <a:solidFill>
                    <a:schemeClr val="accent4">
                      <a:alpha val="0"/>
                    </a:schemeClr>
                  </a:solidFill>
                </a:ln>
                <a:solidFill>
                  <a:schemeClr val="accent1"/>
                </a:solidFill>
                <a:latin typeface="+mn-ea"/>
              </a:rPr>
              <a:t>1</a:t>
            </a:r>
            <a:r>
              <a:rPr lang="ko-KR" altLang="en-US" sz="1200" b="1" kern="0" dirty="0">
                <a:ln>
                  <a:solidFill>
                    <a:schemeClr val="accent4">
                      <a:alpha val="0"/>
                    </a:schemeClr>
                  </a:solidFill>
                </a:ln>
                <a:solidFill>
                  <a:schemeClr val="accent1"/>
                </a:solidFill>
                <a:latin typeface="+mn-ea"/>
              </a:rPr>
              <a:t>건</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규제개선 요청 수용 </a:t>
            </a:r>
            <a:r>
              <a:rPr lang="en-US" altLang="ko-KR" sz="1200" b="1" kern="0" dirty="0">
                <a:ln>
                  <a:solidFill>
                    <a:schemeClr val="accent4">
                      <a:alpha val="0"/>
                    </a:schemeClr>
                  </a:solidFill>
                </a:ln>
                <a:solidFill>
                  <a:schemeClr val="accent1"/>
                </a:solidFill>
                <a:latin typeface="+mn-ea"/>
              </a:rPr>
              <a:t>1</a:t>
            </a:r>
            <a:r>
              <a:rPr lang="ko-KR" altLang="en-US" sz="1200" b="1" kern="0" dirty="0">
                <a:ln>
                  <a:solidFill>
                    <a:schemeClr val="accent4">
                      <a:alpha val="0"/>
                    </a:schemeClr>
                  </a:solidFill>
                </a:ln>
                <a:solidFill>
                  <a:schemeClr val="accent1"/>
                </a:solidFill>
                <a:latin typeface="+mn-ea"/>
              </a:rPr>
              <a:t>건 의결</a:t>
            </a:r>
            <a:endParaRPr lang="ko-KR" altLang="en-US" sz="1200" dirty="0">
              <a:solidFill>
                <a:schemeClr val="accent1"/>
              </a:solidFill>
            </a:endParaRP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2023.7.19</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(2023.7.19), “</a:t>
            </a:r>
            <a:r>
              <a:rPr lang="ko-KR" altLang="en-US" dirty="0">
                <a:solidFill>
                  <a:schemeClr val="bg1">
                    <a:lumMod val="50000"/>
                  </a:schemeClr>
                </a:solidFill>
              </a:rPr>
              <a:t>혁신금융서비스 심사 결과 </a:t>
            </a:r>
            <a:r>
              <a:rPr lang="en-US" altLang="ko-KR" dirty="0">
                <a:solidFill>
                  <a:schemeClr val="bg1">
                    <a:lumMod val="50000"/>
                  </a:schemeClr>
                </a:solidFill>
              </a:rPr>
              <a:t>- </a:t>
            </a:r>
            <a:r>
              <a:rPr lang="ko-KR" altLang="en-US" dirty="0">
                <a:solidFill>
                  <a:schemeClr val="bg1">
                    <a:lumMod val="50000"/>
                  </a:schemeClr>
                </a:solidFill>
              </a:rPr>
              <a:t>혁신금융서비스 </a:t>
            </a:r>
            <a:r>
              <a:rPr lang="en-US" altLang="ko-KR" dirty="0">
                <a:solidFill>
                  <a:schemeClr val="bg1">
                    <a:lumMod val="50000"/>
                  </a:schemeClr>
                </a:solidFill>
              </a:rPr>
              <a:t>15</a:t>
            </a:r>
            <a:r>
              <a:rPr lang="ko-KR" altLang="en-US" dirty="0">
                <a:solidFill>
                  <a:schemeClr val="bg1">
                    <a:lumMod val="50000"/>
                  </a:schemeClr>
                </a:solidFill>
              </a:rPr>
              <a:t>건 신규 지정</a:t>
            </a:r>
            <a:r>
              <a:rPr lang="en-US" altLang="ko-KR" dirty="0">
                <a:solidFill>
                  <a:schemeClr val="bg1">
                    <a:lumMod val="50000"/>
                  </a:schemeClr>
                </a:solidFill>
              </a:rPr>
              <a:t>, </a:t>
            </a:r>
            <a:r>
              <a:rPr lang="ko-KR" altLang="en-US" dirty="0">
                <a:solidFill>
                  <a:schemeClr val="bg1">
                    <a:lumMod val="50000"/>
                  </a:schemeClr>
                </a:solidFill>
              </a:rPr>
              <a:t>기존에 지정된 혁신금융서비스 </a:t>
            </a:r>
            <a:r>
              <a:rPr lang="en-US" altLang="ko-KR" dirty="0">
                <a:solidFill>
                  <a:schemeClr val="bg1">
                    <a:lumMod val="50000"/>
                  </a:schemeClr>
                </a:solidFill>
              </a:rPr>
              <a:t>1</a:t>
            </a:r>
            <a:r>
              <a:rPr lang="ko-KR" altLang="en-US" dirty="0">
                <a:solidFill>
                  <a:schemeClr val="bg1">
                    <a:lumMod val="50000"/>
                  </a:schemeClr>
                </a:solidFill>
              </a:rPr>
              <a:t>건 지정내용 변경 등 의결</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17049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B246C0B7-6B06-4FEB-9BCF-B69114C0BEFF}"/>
              </a:ext>
            </a:extLst>
          </p:cNvPr>
          <p:cNvSpPr/>
          <p:nvPr/>
        </p:nvSpPr>
        <p:spPr>
          <a:xfrm>
            <a:off x="1" y="1838325"/>
            <a:ext cx="9906000" cy="32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aphicFrame>
        <p:nvGraphicFramePr>
          <p:cNvPr id="15" name="표 14">
            <a:extLst>
              <a:ext uri="{FF2B5EF4-FFF2-40B4-BE49-F238E27FC236}">
                <a16:creationId xmlns:a16="http://schemas.microsoft.com/office/drawing/2014/main" id="{30ABC48B-6218-48B1-BA1E-219667B0F0B4}"/>
              </a:ext>
            </a:extLst>
          </p:cNvPr>
          <p:cNvGraphicFramePr>
            <a:graphicFrameLocks noGrp="1"/>
          </p:cNvGraphicFramePr>
          <p:nvPr>
            <p:extLst>
              <p:ext uri="{D42A27DB-BD31-4B8C-83A1-F6EECF244321}">
                <p14:modId xmlns:p14="http://schemas.microsoft.com/office/powerpoint/2010/main" val="2302945565"/>
              </p:ext>
            </p:extLst>
          </p:nvPr>
        </p:nvGraphicFramePr>
        <p:xfrm>
          <a:off x="488951" y="1852139"/>
          <a:ext cx="8928001" cy="4024786"/>
        </p:xfrm>
        <a:graphic>
          <a:graphicData uri="http://schemas.openxmlformats.org/drawingml/2006/table">
            <a:tbl>
              <a:tblPr/>
              <a:tblGrid>
                <a:gridCol w="1564865">
                  <a:extLst>
                    <a:ext uri="{9D8B030D-6E8A-4147-A177-3AD203B41FA5}">
                      <a16:colId xmlns:a16="http://schemas.microsoft.com/office/drawing/2014/main" val="3291401615"/>
                    </a:ext>
                  </a:extLst>
                </a:gridCol>
                <a:gridCol w="2370571">
                  <a:extLst>
                    <a:ext uri="{9D8B030D-6E8A-4147-A177-3AD203B41FA5}">
                      <a16:colId xmlns:a16="http://schemas.microsoft.com/office/drawing/2014/main" val="3655866858"/>
                    </a:ext>
                  </a:extLst>
                </a:gridCol>
                <a:gridCol w="4992565">
                  <a:extLst>
                    <a:ext uri="{9D8B030D-6E8A-4147-A177-3AD203B41FA5}">
                      <a16:colId xmlns:a16="http://schemas.microsoft.com/office/drawing/2014/main" val="3376857649"/>
                    </a:ext>
                  </a:extLst>
                </a:gridCol>
              </a:tblGrid>
              <a:tr h="485294">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업체명</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서비스명</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1178413">
                <a:tc rowSpan="3">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신규지정</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(15</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건</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0" kern="0" dirty="0" err="1">
                          <a:ln>
                            <a:solidFill>
                              <a:schemeClr val="bg1">
                                <a:lumMod val="75000"/>
                                <a:alpha val="0"/>
                              </a:schemeClr>
                            </a:solidFill>
                          </a:ln>
                          <a:solidFill>
                            <a:schemeClr val="tx1">
                              <a:lumMod val="85000"/>
                              <a:lumOff val="15000"/>
                            </a:schemeClr>
                          </a:solidFill>
                          <a:latin typeface="+mn-ea"/>
                          <a:ea typeface="+mn-ea"/>
                          <a:cs typeface="+mn-cs"/>
                        </a:rPr>
                        <a:t>네이버파이낸셜</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뱅크샐러드</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0" kern="0" dirty="0" err="1">
                          <a:ln>
                            <a:solidFill>
                              <a:schemeClr val="bg1">
                                <a:lumMod val="75000"/>
                                <a:alpha val="0"/>
                              </a:schemeClr>
                            </a:solidFill>
                          </a:ln>
                          <a:solidFill>
                            <a:schemeClr val="tx1">
                              <a:lumMod val="85000"/>
                              <a:lumOff val="15000"/>
                            </a:schemeClr>
                          </a:solidFill>
                          <a:latin typeface="+mn-ea"/>
                          <a:ea typeface="+mn-ea"/>
                          <a:cs typeface="+mn-cs"/>
                        </a:rPr>
                        <a:t>비바리퍼블리카</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0" kern="0" dirty="0" err="1">
                          <a:ln>
                            <a:solidFill>
                              <a:schemeClr val="bg1">
                                <a:lumMod val="75000"/>
                                <a:alpha val="0"/>
                              </a:schemeClr>
                            </a:solidFill>
                          </a:ln>
                          <a:solidFill>
                            <a:schemeClr val="tx1">
                              <a:lumMod val="85000"/>
                              <a:lumOff val="15000"/>
                            </a:schemeClr>
                          </a:solidFill>
                          <a:latin typeface="+mn-ea"/>
                          <a:ea typeface="+mn-ea"/>
                          <a:cs typeface="+mn-cs"/>
                        </a:rPr>
                        <a:t>에스케이플래닛</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0" kern="0" dirty="0" err="1">
                          <a:ln>
                            <a:solidFill>
                              <a:schemeClr val="bg1">
                                <a:lumMod val="75000"/>
                                <a:alpha val="0"/>
                              </a:schemeClr>
                            </a:solidFill>
                          </a:ln>
                          <a:solidFill>
                            <a:schemeClr val="tx1">
                              <a:lumMod val="85000"/>
                              <a:lumOff val="15000"/>
                            </a:schemeClr>
                          </a:solidFill>
                          <a:latin typeface="+mn-ea"/>
                          <a:ea typeface="+mn-ea"/>
                          <a:cs typeface="+mn-cs"/>
                        </a:rPr>
                        <a:t>엔에이치엔페이코</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카카오페이</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0" kern="0" dirty="0" err="1">
                          <a:ln>
                            <a:solidFill>
                              <a:schemeClr val="bg1">
                                <a:lumMod val="75000"/>
                                <a:alpha val="0"/>
                              </a:schemeClr>
                            </a:solidFill>
                          </a:ln>
                          <a:solidFill>
                            <a:schemeClr val="tx1">
                              <a:lumMod val="85000"/>
                              <a:lumOff val="15000"/>
                            </a:schemeClr>
                          </a:solidFill>
                          <a:latin typeface="+mn-ea"/>
                          <a:ea typeface="+mn-ea"/>
                          <a:cs typeface="+mn-cs"/>
                        </a:rPr>
                        <a:t>쿠콘</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핀다</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0" kern="0" dirty="0" err="1">
                          <a:ln>
                            <a:solidFill>
                              <a:schemeClr val="bg1">
                                <a:lumMod val="75000"/>
                                <a:alpha val="0"/>
                              </a:schemeClr>
                            </a:solidFill>
                          </a:ln>
                          <a:solidFill>
                            <a:schemeClr val="tx1">
                              <a:lumMod val="85000"/>
                              <a:lumOff val="15000"/>
                            </a:schemeClr>
                          </a:solidFill>
                          <a:latin typeface="+mn-ea"/>
                          <a:ea typeface="+mn-ea"/>
                          <a:cs typeface="+mn-cs"/>
                        </a:rPr>
                        <a:t>핀크</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0" kern="0" dirty="0" err="1">
                          <a:ln>
                            <a:solidFill>
                              <a:schemeClr val="bg1">
                                <a:lumMod val="75000"/>
                                <a:alpha val="0"/>
                              </a:schemeClr>
                            </a:solidFill>
                          </a:ln>
                          <a:solidFill>
                            <a:schemeClr val="tx1">
                              <a:lumMod val="85000"/>
                              <a:lumOff val="15000"/>
                            </a:schemeClr>
                          </a:solidFill>
                          <a:latin typeface="+mn-ea"/>
                          <a:ea typeface="+mn-ea"/>
                          <a:cs typeface="+mn-cs"/>
                        </a:rPr>
                        <a:t>해빗팩토리</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0" kern="0" dirty="0" err="1">
                          <a:ln>
                            <a:solidFill>
                              <a:schemeClr val="bg1">
                                <a:lumMod val="75000"/>
                                <a:alpha val="0"/>
                              </a:schemeClr>
                            </a:solidFill>
                          </a:ln>
                          <a:solidFill>
                            <a:schemeClr val="tx1">
                              <a:lumMod val="85000"/>
                              <a:lumOff val="15000"/>
                            </a:schemeClr>
                          </a:solidFill>
                          <a:latin typeface="+mn-ea"/>
                          <a:ea typeface="+mn-ea"/>
                          <a:cs typeface="+mn-cs"/>
                        </a:rPr>
                        <a:t>헥토데이터</a:t>
                      </a:r>
                      <a:endParaRPr lang="ko-KR" altLang="en-US" sz="1000" b="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보험상품 비교</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추천 서비스</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r h="435880">
                <a:tc vMerge="1">
                  <a:txBody>
                    <a:bodyPr/>
                    <a:lstStyle/>
                    <a:p>
                      <a:pPr latinLnBrk="1"/>
                      <a:endParaRPr lang="ko-KR" altLang="en-US"/>
                    </a:p>
                  </a:txBody>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0" kern="0">
                          <a:ln>
                            <a:solidFill>
                              <a:schemeClr val="bg1">
                                <a:lumMod val="75000"/>
                                <a:alpha val="0"/>
                              </a:schemeClr>
                            </a:solidFill>
                          </a:ln>
                          <a:solidFill>
                            <a:schemeClr val="tx1">
                              <a:lumMod val="85000"/>
                              <a:lumOff val="15000"/>
                            </a:schemeClr>
                          </a:solidFill>
                          <a:latin typeface="+mn-ea"/>
                          <a:ea typeface="+mn-ea"/>
                          <a:cs typeface="+mn-cs"/>
                        </a:rPr>
                        <a:t>뱅크몰</a:t>
                      </a:r>
                      <a:r>
                        <a:rPr lang="en-US" altLang="ko-KR" sz="1000" b="0" kern="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0" kern="0">
                          <a:ln>
                            <a:solidFill>
                              <a:schemeClr val="bg1">
                                <a:lumMod val="75000"/>
                                <a:alpha val="0"/>
                              </a:schemeClr>
                            </a:solidFill>
                          </a:ln>
                          <a:solidFill>
                            <a:schemeClr val="tx1">
                              <a:lumMod val="85000"/>
                              <a:lumOff val="15000"/>
                            </a:schemeClr>
                          </a:solidFill>
                          <a:latin typeface="+mn-ea"/>
                          <a:ea typeface="+mn-ea"/>
                          <a:cs typeface="+mn-cs"/>
                        </a:rPr>
                        <a:t>베스트핀</a:t>
                      </a:r>
                      <a:r>
                        <a:rPr lang="en-US" altLang="ko-KR" sz="1000" b="0" kern="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0" kern="0">
                          <a:ln>
                            <a:solidFill>
                              <a:schemeClr val="bg1">
                                <a:lumMod val="75000"/>
                                <a:alpha val="0"/>
                              </a:schemeClr>
                            </a:solidFill>
                          </a:ln>
                          <a:solidFill>
                            <a:schemeClr val="tx1">
                              <a:lumMod val="85000"/>
                              <a:lumOff val="15000"/>
                            </a:schemeClr>
                          </a:solidFill>
                          <a:latin typeface="+mn-ea"/>
                          <a:ea typeface="+mn-ea"/>
                          <a:cs typeface="+mn-cs"/>
                        </a:rPr>
                        <a:t>비바리퍼블리카</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대출모집인을 통한 주택담보대출 비교 플랫폼</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780155901"/>
                  </a:ext>
                </a:extLst>
              </a:tr>
              <a:tr h="413132">
                <a:tc vMerge="1">
                  <a:txBody>
                    <a:bodyPr/>
                    <a:lstStyle/>
                    <a:p>
                      <a:pPr latinLnBrk="1"/>
                      <a:endParaRPr lang="ko-KR" altLang="en-US"/>
                    </a:p>
                  </a:txBody>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0" kern="0">
                          <a:ln>
                            <a:solidFill>
                              <a:schemeClr val="bg1">
                                <a:lumMod val="75000"/>
                                <a:alpha val="0"/>
                              </a:schemeClr>
                            </a:solidFill>
                          </a:ln>
                          <a:solidFill>
                            <a:schemeClr val="tx1">
                              <a:lumMod val="85000"/>
                              <a:lumOff val="15000"/>
                            </a:schemeClr>
                          </a:solidFill>
                          <a:latin typeface="+mn-ea"/>
                          <a:ea typeface="+mn-ea"/>
                          <a:cs typeface="+mn-cs"/>
                        </a:rPr>
                        <a:t>중소기업은행</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안면인식 기술을 활용한 </a:t>
                      </a:r>
                      <a:r>
                        <a:rPr lang="ko-KR" altLang="en-US" sz="1000" b="0" kern="0" dirty="0" err="1">
                          <a:ln>
                            <a:solidFill>
                              <a:schemeClr val="bg1">
                                <a:lumMod val="75000"/>
                                <a:alpha val="0"/>
                              </a:schemeClr>
                            </a:solidFill>
                          </a:ln>
                          <a:solidFill>
                            <a:schemeClr val="tx1">
                              <a:lumMod val="85000"/>
                              <a:lumOff val="15000"/>
                            </a:schemeClr>
                          </a:solidFill>
                          <a:latin typeface="+mn-ea"/>
                          <a:ea typeface="+mn-ea"/>
                          <a:cs typeface="+mn-cs"/>
                        </a:rPr>
                        <a:t>비대면</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 실명확인 서비스</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270939824"/>
                  </a:ext>
                </a:extLst>
              </a:tr>
              <a:tr h="723465">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지정내용 변경</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건</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0" kern="0">
                          <a:ln>
                            <a:solidFill>
                              <a:schemeClr val="bg1">
                                <a:lumMod val="75000"/>
                                <a:alpha val="0"/>
                              </a:schemeClr>
                            </a:solidFill>
                          </a:ln>
                          <a:solidFill>
                            <a:schemeClr val="tx1">
                              <a:lumMod val="85000"/>
                              <a:lumOff val="15000"/>
                            </a:schemeClr>
                          </a:solidFill>
                          <a:latin typeface="+mn-ea"/>
                          <a:ea typeface="+mn-ea"/>
                          <a:cs typeface="+mn-cs"/>
                        </a:rPr>
                        <a:t>네이버파이낸셜</a:t>
                      </a:r>
                      <a:r>
                        <a:rPr lang="en-US" altLang="ko-KR" sz="1000" b="0" kern="0">
                          <a:ln>
                            <a:solidFill>
                              <a:schemeClr val="bg1">
                                <a:lumMod val="75000"/>
                                <a:alpha val="0"/>
                              </a:schemeClr>
                            </a:solidFill>
                          </a:ln>
                          <a:solidFill>
                            <a:schemeClr val="tx1">
                              <a:lumMod val="85000"/>
                              <a:lumOff val="15000"/>
                            </a:schemeClr>
                          </a:solidFill>
                          <a:latin typeface="+mn-ea"/>
                          <a:ea typeface="+mn-ea"/>
                          <a:cs typeface="+mn-cs"/>
                        </a:rPr>
                        <a:t>-</a:t>
                      </a:r>
                      <a:r>
                        <a:rPr lang="ko-KR" altLang="en-US" sz="1000" b="0" kern="0">
                          <a:ln>
                            <a:solidFill>
                              <a:schemeClr val="bg1">
                                <a:lumMod val="75000"/>
                                <a:alpha val="0"/>
                              </a:schemeClr>
                            </a:solidFill>
                          </a:ln>
                          <a:solidFill>
                            <a:schemeClr val="tx1">
                              <a:lumMod val="85000"/>
                              <a:lumOff val="15000"/>
                            </a:schemeClr>
                          </a:solidFill>
                          <a:latin typeface="+mn-ea"/>
                          <a:ea typeface="+mn-ea"/>
                          <a:cs typeface="+mn-cs"/>
                        </a:rPr>
                        <a:t>하나은행</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1000" b="0" kern="0" dirty="0" err="1">
                          <a:ln>
                            <a:solidFill>
                              <a:schemeClr val="bg1">
                                <a:lumMod val="75000"/>
                                <a:alpha val="0"/>
                              </a:schemeClr>
                            </a:solidFill>
                          </a:ln>
                          <a:solidFill>
                            <a:schemeClr val="tx1">
                              <a:lumMod val="85000"/>
                              <a:lumOff val="15000"/>
                            </a:schemeClr>
                          </a:solidFill>
                          <a:latin typeface="+mn-ea"/>
                          <a:ea typeface="+mn-ea"/>
                          <a:cs typeface="+mn-cs"/>
                        </a:rPr>
                        <a:t>페이머니</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 통장 서비스</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85443546"/>
                  </a:ext>
                </a:extLst>
              </a:tr>
              <a:tr h="788602">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규제개선 요청</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건</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0" kern="0">
                          <a:ln>
                            <a:solidFill>
                              <a:schemeClr val="bg1">
                                <a:lumMod val="75000"/>
                                <a:alpha val="0"/>
                              </a:schemeClr>
                            </a:solidFill>
                          </a:ln>
                          <a:solidFill>
                            <a:schemeClr val="tx1">
                              <a:lumMod val="85000"/>
                              <a:lumOff val="15000"/>
                            </a:schemeClr>
                          </a:solidFill>
                          <a:latin typeface="+mn-ea"/>
                          <a:ea typeface="+mn-ea"/>
                          <a:cs typeface="+mn-cs"/>
                        </a:rPr>
                        <a:t>하나카드</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은행 계좌가 필요 없는 포인트 기반의 체크카드</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89940074"/>
                  </a:ext>
                </a:extLst>
              </a:tr>
            </a:tbl>
          </a:graphicData>
        </a:graphic>
      </p:graphicFrame>
    </p:spTree>
    <p:extLst>
      <p:ext uri="{BB962C8B-B14F-4D97-AF65-F5344CB8AC3E}">
        <p14:creationId xmlns:p14="http://schemas.microsoft.com/office/powerpoint/2010/main" val="1568321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VI. </a:t>
            </a:r>
            <a:r>
              <a:rPr lang="ko-KR" altLang="en-US" dirty="0"/>
              <a:t>가상자산</a:t>
            </a:r>
            <a:r>
              <a:rPr lang="en-US" altLang="ko-KR" dirty="0"/>
              <a:t>/</a:t>
            </a:r>
            <a:r>
              <a:rPr lang="ko-KR" altLang="en-US" dirty="0" err="1"/>
              <a:t>핀테크</a:t>
            </a:r>
            <a:r>
              <a:rPr lang="ko-KR" altLang="en-US" dirty="0"/>
              <a:t> 등 신금융업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혁신금융서비스 심사 결과</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신규 혁신금융서비스 지정 </a:t>
            </a:r>
            <a:r>
              <a:rPr lang="en-US" altLang="ko-KR" dirty="0"/>
              <a:t>20</a:t>
            </a:r>
            <a:r>
              <a:rPr lang="ko-KR" altLang="en-US" sz="1200" b="1" kern="0" dirty="0">
                <a:ln>
                  <a:solidFill>
                    <a:schemeClr val="accent4">
                      <a:alpha val="0"/>
                    </a:schemeClr>
                  </a:solidFill>
                </a:ln>
                <a:solidFill>
                  <a:schemeClr val="accent1"/>
                </a:solidFill>
                <a:latin typeface="+mn-ea"/>
              </a:rPr>
              <a:t>건</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기존 혁신금융서비스 지정기간 연장 </a:t>
            </a:r>
            <a:r>
              <a:rPr lang="en-US" altLang="ko-KR" sz="1200" b="1" kern="0" dirty="0">
                <a:ln>
                  <a:solidFill>
                    <a:schemeClr val="accent4">
                      <a:alpha val="0"/>
                    </a:schemeClr>
                  </a:solidFill>
                </a:ln>
                <a:solidFill>
                  <a:schemeClr val="accent1"/>
                </a:solidFill>
                <a:latin typeface="+mn-ea"/>
              </a:rPr>
              <a:t>3</a:t>
            </a:r>
            <a:r>
              <a:rPr lang="ko-KR" altLang="en-US" sz="1200" b="1" kern="0" dirty="0">
                <a:ln>
                  <a:solidFill>
                    <a:schemeClr val="accent4">
                      <a:alpha val="0"/>
                    </a:schemeClr>
                  </a:solidFill>
                </a:ln>
                <a:solidFill>
                  <a:schemeClr val="accent1"/>
                </a:solidFill>
                <a:latin typeface="+mn-ea"/>
              </a:rPr>
              <a:t>건</a:t>
            </a:r>
            <a:r>
              <a:rPr lang="en-US" altLang="ko-KR" dirty="0"/>
              <a:t> </a:t>
            </a:r>
            <a:r>
              <a:rPr lang="ko-KR" altLang="en-US" dirty="0"/>
              <a:t>및 지정내용 변경 </a:t>
            </a:r>
            <a:r>
              <a:rPr lang="en-US" altLang="ko-KR" dirty="0"/>
              <a:t>3</a:t>
            </a:r>
            <a:r>
              <a:rPr lang="ko-KR" altLang="en-US" dirty="0"/>
              <a:t>건 등 의결 </a:t>
            </a:r>
            <a:endParaRPr lang="ko-KR" altLang="en-US" sz="1200" dirty="0">
              <a:solidFill>
                <a:schemeClr val="accent1"/>
              </a:solidFill>
            </a:endParaRP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2023.6.21</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(2023.6.21), “</a:t>
            </a:r>
            <a:r>
              <a:rPr lang="ko-KR" altLang="en-US" dirty="0">
                <a:solidFill>
                  <a:schemeClr val="bg1">
                    <a:lumMod val="50000"/>
                  </a:schemeClr>
                </a:solidFill>
              </a:rPr>
              <a:t>혁신금융서비스 심사 결과 </a:t>
            </a:r>
            <a:r>
              <a:rPr lang="en-US" altLang="ko-KR" dirty="0">
                <a:solidFill>
                  <a:schemeClr val="bg1">
                    <a:lumMod val="50000"/>
                  </a:schemeClr>
                </a:solidFill>
              </a:rPr>
              <a:t>- </a:t>
            </a:r>
            <a:r>
              <a:rPr lang="ko-KR" altLang="en-US" dirty="0">
                <a:solidFill>
                  <a:schemeClr val="bg1">
                    <a:lumMod val="50000"/>
                  </a:schemeClr>
                </a:solidFill>
              </a:rPr>
              <a:t>혁신금융서비스 </a:t>
            </a:r>
            <a:r>
              <a:rPr lang="en-US" altLang="ko-KR" dirty="0">
                <a:solidFill>
                  <a:schemeClr val="bg1">
                    <a:lumMod val="50000"/>
                  </a:schemeClr>
                </a:solidFill>
              </a:rPr>
              <a:t>20</a:t>
            </a:r>
            <a:r>
              <a:rPr lang="ko-KR" altLang="en-US" dirty="0">
                <a:solidFill>
                  <a:schemeClr val="bg1">
                    <a:lumMod val="50000"/>
                  </a:schemeClr>
                </a:solidFill>
              </a:rPr>
              <a:t>건 신규 지정</a:t>
            </a:r>
            <a:r>
              <a:rPr lang="en-US" altLang="ko-KR" dirty="0">
                <a:solidFill>
                  <a:schemeClr val="bg1">
                    <a:lumMod val="50000"/>
                  </a:schemeClr>
                </a:solidFill>
              </a:rPr>
              <a:t>, </a:t>
            </a:r>
            <a:r>
              <a:rPr lang="ko-KR" altLang="en-US" dirty="0">
                <a:solidFill>
                  <a:schemeClr val="bg1">
                    <a:lumMod val="50000"/>
                  </a:schemeClr>
                </a:solidFill>
              </a:rPr>
              <a:t>기존에 지정된 혁신금융서비스 </a:t>
            </a:r>
            <a:r>
              <a:rPr lang="en-US" altLang="ko-KR" dirty="0">
                <a:solidFill>
                  <a:schemeClr val="bg1">
                    <a:lumMod val="50000"/>
                  </a:schemeClr>
                </a:solidFill>
              </a:rPr>
              <a:t>3</a:t>
            </a:r>
            <a:r>
              <a:rPr lang="ko-KR" altLang="en-US" dirty="0">
                <a:solidFill>
                  <a:schemeClr val="bg1">
                    <a:lumMod val="50000"/>
                  </a:schemeClr>
                </a:solidFill>
              </a:rPr>
              <a:t>건 지정기간 연장 등 의결</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17049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B246C0B7-6B06-4FEB-9BCF-B69114C0BEFF}"/>
              </a:ext>
            </a:extLst>
          </p:cNvPr>
          <p:cNvSpPr/>
          <p:nvPr/>
        </p:nvSpPr>
        <p:spPr>
          <a:xfrm>
            <a:off x="1" y="1838325"/>
            <a:ext cx="9906000" cy="32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aphicFrame>
        <p:nvGraphicFramePr>
          <p:cNvPr id="15" name="표 14">
            <a:extLst>
              <a:ext uri="{FF2B5EF4-FFF2-40B4-BE49-F238E27FC236}">
                <a16:creationId xmlns:a16="http://schemas.microsoft.com/office/drawing/2014/main" id="{30ABC48B-6218-48B1-BA1E-219667B0F0B4}"/>
              </a:ext>
            </a:extLst>
          </p:cNvPr>
          <p:cNvGraphicFramePr>
            <a:graphicFrameLocks noGrp="1"/>
          </p:cNvGraphicFramePr>
          <p:nvPr>
            <p:extLst>
              <p:ext uri="{D42A27DB-BD31-4B8C-83A1-F6EECF244321}">
                <p14:modId xmlns:p14="http://schemas.microsoft.com/office/powerpoint/2010/main" val="1973818865"/>
              </p:ext>
            </p:extLst>
          </p:nvPr>
        </p:nvGraphicFramePr>
        <p:xfrm>
          <a:off x="488951" y="1852139"/>
          <a:ext cx="8928001" cy="4024787"/>
        </p:xfrm>
        <a:graphic>
          <a:graphicData uri="http://schemas.openxmlformats.org/drawingml/2006/table">
            <a:tbl>
              <a:tblPr/>
              <a:tblGrid>
                <a:gridCol w="1564865">
                  <a:extLst>
                    <a:ext uri="{9D8B030D-6E8A-4147-A177-3AD203B41FA5}">
                      <a16:colId xmlns:a16="http://schemas.microsoft.com/office/drawing/2014/main" val="3291401615"/>
                    </a:ext>
                  </a:extLst>
                </a:gridCol>
                <a:gridCol w="2370571">
                  <a:extLst>
                    <a:ext uri="{9D8B030D-6E8A-4147-A177-3AD203B41FA5}">
                      <a16:colId xmlns:a16="http://schemas.microsoft.com/office/drawing/2014/main" val="3655866858"/>
                    </a:ext>
                  </a:extLst>
                </a:gridCol>
                <a:gridCol w="4992565">
                  <a:extLst>
                    <a:ext uri="{9D8B030D-6E8A-4147-A177-3AD203B41FA5}">
                      <a16:colId xmlns:a16="http://schemas.microsoft.com/office/drawing/2014/main" val="3376857649"/>
                    </a:ext>
                  </a:extLst>
                </a:gridCol>
              </a:tblGrid>
              <a:tr h="485294">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업체명</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서비스명</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1178413">
                <a:tc rowSpan="4">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신규지정</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(20</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건</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삼성카드</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신한카드</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KB</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국민카드</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비씨카드</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현대카드</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롯데카드</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우리카드</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하나카드</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카카오페이</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핀다</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베스트핀</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쿠콘</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패스트포워드</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팀윙크</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뱅크몰</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부엔까미노</a:t>
                      </a: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indent="-171450" algn="l" fontAlgn="base" latinLnBrk="0">
                        <a:lnSpc>
                          <a:spcPct val="100000"/>
                        </a:lnSpc>
                        <a:spcBef>
                          <a:spcPts val="0"/>
                        </a:spcBef>
                        <a:spcAft>
                          <a:spcPts val="0"/>
                        </a:spcAft>
                        <a:buFont typeface="Arial" panose="020B0604020202020204" pitchFamily="34" charset="0"/>
                        <a:buChar char="•"/>
                      </a:pP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온라인 플랫폼을 통한 예금상품 비교</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추천 서비스</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r h="295135">
                <a:tc vMerge="1">
                  <a:txBody>
                    <a:bodyPr/>
                    <a:lstStyle/>
                    <a:p>
                      <a:pPr latinLnBrk="1"/>
                      <a:endParaRPr lang="ko-KR" altLang="en-US"/>
                    </a:p>
                  </a:txBody>
                  <a:tcPr/>
                </a:tc>
                <a:tc>
                  <a:txBody>
                    <a:bodyPr/>
                    <a:lstStyle/>
                    <a:p>
                      <a:pPr marL="0" marR="0" indent="0" algn="ctr" fontAlgn="base" latinLnBrk="0">
                        <a:lnSpc>
                          <a:spcPct val="100000"/>
                        </a:lnSpc>
                        <a:spcBef>
                          <a:spcPts val="0"/>
                        </a:spcBef>
                        <a:spcAft>
                          <a:spcPts val="0"/>
                        </a:spcAft>
                      </a:pP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우리카드</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현대카드</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indent="-171450" algn="l" fontAlgn="base" latinLnBrk="0">
                        <a:lnSpc>
                          <a:spcPct val="100000"/>
                        </a:lnSpc>
                        <a:spcBef>
                          <a:spcPts val="0"/>
                        </a:spcBef>
                        <a:spcAft>
                          <a:spcPts val="0"/>
                        </a:spcAft>
                        <a:buFont typeface="Arial" panose="020B0604020202020204" pitchFamily="34" charset="0"/>
                        <a:buChar char="•"/>
                      </a:pP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미성년 자녀를 위한 가족카드 서비스</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780155901"/>
                  </a:ext>
                </a:extLst>
              </a:tr>
              <a:tr h="295135">
                <a:tc vMerge="1">
                  <a:txBody>
                    <a:bodyPr/>
                    <a:lstStyle/>
                    <a:p>
                      <a:pPr latinLnBrk="1"/>
                      <a:endParaRPr lang="ko-KR" altLang="en-US"/>
                    </a:p>
                  </a:txBody>
                  <a:tcPr/>
                </a:tc>
                <a:tc>
                  <a:txBody>
                    <a:bodyPr/>
                    <a:lstStyle/>
                    <a:p>
                      <a:pPr marL="0" marR="0" indent="0" algn="ctr" fontAlgn="base" latinLnBrk="0">
                        <a:lnSpc>
                          <a:spcPct val="100000"/>
                        </a:lnSpc>
                        <a:spcBef>
                          <a:spcPts val="0"/>
                        </a:spcBef>
                        <a:spcAft>
                          <a:spcPts val="0"/>
                        </a:spcAft>
                      </a:pPr>
                      <a:r>
                        <a:rPr lang="ko-KR" altLang="en-US" sz="1000" b="1" kern="0">
                          <a:ln>
                            <a:solidFill>
                              <a:schemeClr val="bg1">
                                <a:lumMod val="75000"/>
                                <a:alpha val="0"/>
                              </a:schemeClr>
                            </a:solidFill>
                          </a:ln>
                          <a:solidFill>
                            <a:schemeClr val="tx1">
                              <a:lumMod val="85000"/>
                              <a:lumOff val="15000"/>
                            </a:schemeClr>
                          </a:solidFill>
                          <a:latin typeface="+mn-ea"/>
                          <a:ea typeface="+mn-ea"/>
                          <a:cs typeface="+mn-cs"/>
                        </a:rPr>
                        <a:t>한국신용정보원 및 금융보안원</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indent="-171450" algn="l" fontAlgn="base" latinLnBrk="0">
                        <a:lnSpc>
                          <a:spcPct val="100000"/>
                        </a:lnSpc>
                        <a:spcBef>
                          <a:spcPts val="0"/>
                        </a:spcBef>
                        <a:spcAft>
                          <a:spcPts val="0"/>
                        </a:spcAft>
                        <a:buFont typeface="Arial" panose="020B0604020202020204" pitchFamily="34" charset="0"/>
                        <a:buChar char="•"/>
                      </a:pP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금융 </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AI </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데이터 라이브러리</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270939824"/>
                  </a:ext>
                </a:extLst>
              </a:tr>
              <a:tr h="295135">
                <a:tc vMerge="1">
                  <a:txBody>
                    <a:bodyPr/>
                    <a:lstStyle/>
                    <a:p>
                      <a:pPr latinLnBrk="1"/>
                      <a:endParaRPr lang="ko-KR" altLang="en-US"/>
                    </a:p>
                  </a:txBody>
                  <a:tcPr/>
                </a:tc>
                <a:tc>
                  <a:txBody>
                    <a:bodyPr/>
                    <a:lstStyle/>
                    <a:p>
                      <a:pPr marL="0" marR="0" indent="0" algn="ctr" fontAlgn="base" latinLnBrk="0">
                        <a:lnSpc>
                          <a:spcPct val="100000"/>
                        </a:lnSpc>
                        <a:spcBef>
                          <a:spcPts val="0"/>
                        </a:spcBef>
                        <a:spcAft>
                          <a:spcPts val="0"/>
                        </a:spcAft>
                      </a:pPr>
                      <a:r>
                        <a:rPr lang="ko-KR" altLang="en-US" sz="1000" b="1" kern="0">
                          <a:ln>
                            <a:solidFill>
                              <a:schemeClr val="bg1">
                                <a:lumMod val="75000"/>
                                <a:alpha val="0"/>
                              </a:schemeClr>
                            </a:solidFill>
                          </a:ln>
                          <a:solidFill>
                            <a:schemeClr val="tx1">
                              <a:lumMod val="85000"/>
                              <a:lumOff val="15000"/>
                            </a:schemeClr>
                          </a:solidFill>
                          <a:latin typeface="+mn-ea"/>
                          <a:ea typeface="+mn-ea"/>
                          <a:cs typeface="+mn-cs"/>
                        </a:rPr>
                        <a:t>파운트파이낸스</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indent="-171450" algn="l" fontAlgn="base" latinLnBrk="0">
                        <a:lnSpc>
                          <a:spcPct val="100000"/>
                        </a:lnSpc>
                        <a:spcBef>
                          <a:spcPts val="0"/>
                        </a:spcBef>
                        <a:spcAft>
                          <a:spcPts val="0"/>
                        </a:spcAft>
                        <a:buFont typeface="Arial" panose="020B0604020202020204" pitchFamily="34" charset="0"/>
                        <a:buChar char="•"/>
                      </a:pPr>
                      <a:r>
                        <a:rPr lang="ko-KR" altLang="en-US" sz="1000" b="0" kern="0">
                          <a:ln>
                            <a:solidFill>
                              <a:schemeClr val="bg1">
                                <a:lumMod val="75000"/>
                                <a:alpha val="0"/>
                              </a:schemeClr>
                            </a:solidFill>
                          </a:ln>
                          <a:solidFill>
                            <a:schemeClr val="tx1">
                              <a:lumMod val="85000"/>
                              <a:lumOff val="15000"/>
                            </a:schemeClr>
                          </a:solidFill>
                          <a:latin typeface="+mn-ea"/>
                          <a:ea typeface="+mn-ea"/>
                          <a:cs typeface="+mn-cs"/>
                        </a:rPr>
                        <a:t>대출모집인을 활용한 주택담보대출 비교 플랫폼</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756061934"/>
                  </a:ext>
                </a:extLst>
              </a:tr>
              <a:tr h="295135">
                <a:tc rowSpan="3">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지정내용 연장</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건</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a:ln>
                            <a:solidFill>
                              <a:schemeClr val="bg1">
                                <a:lumMod val="75000"/>
                                <a:alpha val="0"/>
                              </a:schemeClr>
                            </a:solidFill>
                          </a:ln>
                          <a:solidFill>
                            <a:schemeClr val="tx1">
                              <a:lumMod val="85000"/>
                              <a:lumOff val="15000"/>
                            </a:schemeClr>
                          </a:solidFill>
                          <a:latin typeface="+mn-ea"/>
                          <a:ea typeface="+mn-ea"/>
                          <a:cs typeface="+mn-cs"/>
                        </a:rPr>
                        <a:t>대구은행</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indent="-171450" algn="l" fontAlgn="base" latinLnBrk="0">
                        <a:lnSpc>
                          <a:spcPct val="100000"/>
                        </a:lnSpc>
                        <a:spcBef>
                          <a:spcPts val="0"/>
                        </a:spcBef>
                        <a:spcAft>
                          <a:spcPts val="0"/>
                        </a:spcAft>
                        <a:buFont typeface="Arial" panose="020B0604020202020204" pitchFamily="34" charset="0"/>
                        <a:buChar char="•"/>
                      </a:pP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안면인식 기술을 활용한 대면 실명확인 서비스</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85443546"/>
                  </a:ext>
                </a:extLst>
              </a:tr>
              <a:tr h="295135">
                <a:tc vMerge="1">
                  <a:txBody>
                    <a:bodyPr/>
                    <a:lstStyle/>
                    <a:p>
                      <a:pPr latinLnBrk="1"/>
                      <a:endParaRPr lang="ko-KR" altLang="en-US"/>
                    </a:p>
                  </a:txBody>
                  <a:tcPr/>
                </a:tc>
                <a:tc>
                  <a:txBody>
                    <a:bodyPr/>
                    <a:lstStyle/>
                    <a:p>
                      <a:pPr marL="0" marR="0" indent="0" algn="ctr" fontAlgn="base" latinLnBrk="0">
                        <a:lnSpc>
                          <a:spcPct val="100000"/>
                        </a:lnSpc>
                        <a:spcBef>
                          <a:spcPts val="0"/>
                        </a:spcBef>
                        <a:spcAft>
                          <a:spcPts val="0"/>
                        </a:spcAft>
                      </a:pPr>
                      <a:r>
                        <a:rPr lang="ko-KR" altLang="en-US" sz="1000" b="1" kern="0">
                          <a:ln>
                            <a:solidFill>
                              <a:schemeClr val="bg1">
                                <a:lumMod val="75000"/>
                                <a:alpha val="0"/>
                              </a:schemeClr>
                            </a:solidFill>
                          </a:ln>
                          <a:solidFill>
                            <a:schemeClr val="tx1">
                              <a:lumMod val="85000"/>
                              <a:lumOff val="15000"/>
                            </a:schemeClr>
                          </a:solidFill>
                          <a:latin typeface="+mn-ea"/>
                          <a:ea typeface="+mn-ea"/>
                          <a:cs typeface="+mn-cs"/>
                        </a:rPr>
                        <a:t>부산은행</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indent="-171450" algn="l" fontAlgn="base" latinLnBrk="0">
                        <a:lnSpc>
                          <a:spcPct val="100000"/>
                        </a:lnSpc>
                        <a:spcBef>
                          <a:spcPts val="0"/>
                        </a:spcBef>
                        <a:spcAft>
                          <a:spcPts val="0"/>
                        </a:spcAft>
                        <a:buFont typeface="Arial" panose="020B0604020202020204" pitchFamily="34" charset="0"/>
                        <a:buChar char="•"/>
                      </a:pP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안면인식 기술을 활용한 </a:t>
                      </a:r>
                      <a:r>
                        <a:rPr lang="ko-KR" altLang="en-US" sz="1000" b="0" kern="0" dirty="0" err="1">
                          <a:ln>
                            <a:solidFill>
                              <a:schemeClr val="bg1">
                                <a:lumMod val="75000"/>
                                <a:alpha val="0"/>
                              </a:schemeClr>
                            </a:solidFill>
                          </a:ln>
                          <a:solidFill>
                            <a:schemeClr val="tx1">
                              <a:lumMod val="85000"/>
                              <a:lumOff val="15000"/>
                            </a:schemeClr>
                          </a:solidFill>
                          <a:latin typeface="+mn-ea"/>
                          <a:ea typeface="+mn-ea"/>
                          <a:cs typeface="+mn-cs"/>
                        </a:rPr>
                        <a:t>비대면</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 실명확인 서비스</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373407011"/>
                  </a:ext>
                </a:extLst>
              </a:tr>
              <a:tr h="295135">
                <a:tc vMerge="1">
                  <a:txBody>
                    <a:bodyPr/>
                    <a:lstStyle/>
                    <a:p>
                      <a:pPr latinLnBrk="1"/>
                      <a:endParaRPr lang="ko-KR" altLang="en-US"/>
                    </a:p>
                  </a:txBody>
                  <a:tcPr/>
                </a:tc>
                <a:tc>
                  <a:txBody>
                    <a:bodyPr/>
                    <a:lstStyle/>
                    <a:p>
                      <a:pPr marL="0" marR="0" indent="0" algn="ctr" fontAlgn="base" latinLnBrk="0">
                        <a:lnSpc>
                          <a:spcPct val="100000"/>
                        </a:lnSpc>
                        <a:spcBef>
                          <a:spcPts val="0"/>
                        </a:spcBef>
                        <a:spcAft>
                          <a:spcPts val="0"/>
                        </a:spcAft>
                      </a:pPr>
                      <a:r>
                        <a:rPr lang="ko-KR" altLang="en-US" sz="1000" b="1" kern="0">
                          <a:ln>
                            <a:solidFill>
                              <a:schemeClr val="bg1">
                                <a:lumMod val="75000"/>
                                <a:alpha val="0"/>
                              </a:schemeClr>
                            </a:solidFill>
                          </a:ln>
                          <a:solidFill>
                            <a:schemeClr val="tx1">
                              <a:lumMod val="85000"/>
                              <a:lumOff val="15000"/>
                            </a:schemeClr>
                          </a:solidFill>
                          <a:latin typeface="+mn-ea"/>
                          <a:ea typeface="+mn-ea"/>
                          <a:cs typeface="+mn-cs"/>
                        </a:rPr>
                        <a:t>시루정보</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indent="-171450" algn="l" fontAlgn="base" latinLnBrk="0">
                        <a:lnSpc>
                          <a:spcPct val="100000"/>
                        </a:lnSpc>
                        <a:spcBef>
                          <a:spcPts val="0"/>
                        </a:spcBef>
                        <a:spcAft>
                          <a:spcPts val="0"/>
                        </a:spcAft>
                        <a:buFont typeface="Arial" panose="020B0604020202020204" pitchFamily="34" charset="0"/>
                        <a:buChar char="•"/>
                      </a:pP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모바일 기기를 활용한 오프라인 거래중계 서비스</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743056128"/>
                  </a:ext>
                </a:extLst>
              </a:tr>
              <a:tr h="295135">
                <a:tc rowSpan="2">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지정내용 변경</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건</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a:ln>
                            <a:solidFill>
                              <a:schemeClr val="bg1">
                                <a:lumMod val="75000"/>
                                <a:alpha val="0"/>
                              </a:schemeClr>
                            </a:solidFill>
                          </a:ln>
                          <a:solidFill>
                            <a:schemeClr val="tx1">
                              <a:lumMod val="85000"/>
                              <a:lumOff val="15000"/>
                            </a:schemeClr>
                          </a:solidFill>
                          <a:latin typeface="+mn-ea"/>
                          <a:ea typeface="+mn-ea"/>
                          <a:cs typeface="+mn-cs"/>
                        </a:rPr>
                        <a:t>두나무</a:t>
                      </a:r>
                      <a:r>
                        <a:rPr lang="en-US" altLang="ko-KR" sz="1000" b="1" kern="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a:ln>
                            <a:solidFill>
                              <a:schemeClr val="bg1">
                                <a:lumMod val="75000"/>
                                <a:alpha val="0"/>
                              </a:schemeClr>
                            </a:solidFill>
                          </a:ln>
                          <a:solidFill>
                            <a:schemeClr val="tx1">
                              <a:lumMod val="85000"/>
                              <a:lumOff val="15000"/>
                            </a:schemeClr>
                          </a:solidFill>
                          <a:latin typeface="+mn-ea"/>
                          <a:ea typeface="+mn-ea"/>
                          <a:cs typeface="+mn-cs"/>
                        </a:rPr>
                        <a:t>서울거래</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indent="-171450" algn="l" fontAlgn="base" latinLnBrk="0">
                        <a:lnSpc>
                          <a:spcPct val="100000"/>
                        </a:lnSpc>
                        <a:spcBef>
                          <a:spcPts val="0"/>
                        </a:spcBef>
                        <a:spcAft>
                          <a:spcPts val="0"/>
                        </a:spcAft>
                        <a:buFont typeface="Arial" panose="020B0604020202020204" pitchFamily="34" charset="0"/>
                        <a:buChar char="•"/>
                      </a:pP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비상장주식 안전거래 플랫폼</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89940074"/>
                  </a:ext>
                </a:extLst>
              </a:tr>
              <a:tr h="295135">
                <a:tc vMerge="1">
                  <a:txBody>
                    <a:bodyPr/>
                    <a:lstStyle/>
                    <a:p>
                      <a:pPr latinLnBrk="1"/>
                      <a:endParaRPr lang="ko-KR" altLang="en-US"/>
                    </a:p>
                  </a:txBody>
                  <a:tcPr/>
                </a:tc>
                <a:tc>
                  <a:txBody>
                    <a:bodyPr/>
                    <a:lstStyle/>
                    <a:p>
                      <a:pPr marL="0" marR="0" indent="0" algn="ctr" fontAlgn="base" latinLnBrk="0">
                        <a:lnSpc>
                          <a:spcPct val="100000"/>
                        </a:lnSpc>
                        <a:spcBef>
                          <a:spcPts val="0"/>
                        </a:spcBef>
                        <a:spcAft>
                          <a:spcPts val="0"/>
                        </a:spcAft>
                      </a:pPr>
                      <a:r>
                        <a:rPr lang="ko-KR" altLang="en-US" sz="1000" b="1" kern="0">
                          <a:ln>
                            <a:solidFill>
                              <a:schemeClr val="bg1">
                                <a:lumMod val="75000"/>
                                <a:alpha val="0"/>
                              </a:schemeClr>
                            </a:solidFill>
                          </a:ln>
                          <a:solidFill>
                            <a:schemeClr val="tx1">
                              <a:lumMod val="85000"/>
                              <a:lumOff val="15000"/>
                            </a:schemeClr>
                          </a:solidFill>
                          <a:latin typeface="+mn-ea"/>
                          <a:ea typeface="+mn-ea"/>
                          <a:cs typeface="+mn-cs"/>
                        </a:rPr>
                        <a:t>신한카드</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indent="-171450" algn="l" fontAlgn="base" latinLnBrk="0">
                        <a:lnSpc>
                          <a:spcPct val="100000"/>
                        </a:lnSpc>
                        <a:spcBef>
                          <a:spcPts val="0"/>
                        </a:spcBef>
                        <a:spcAft>
                          <a:spcPts val="0"/>
                        </a:spcAft>
                        <a:buFont typeface="Arial" panose="020B0604020202020204" pitchFamily="34" charset="0"/>
                        <a:buChar char="•"/>
                      </a:pP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미성년 자녀를 위한 가족카드 서비스</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56911147"/>
                  </a:ext>
                </a:extLst>
              </a:tr>
            </a:tbl>
          </a:graphicData>
        </a:graphic>
      </p:graphicFrame>
    </p:spTree>
    <p:extLst>
      <p:ext uri="{BB962C8B-B14F-4D97-AF65-F5344CB8AC3E}">
        <p14:creationId xmlns:p14="http://schemas.microsoft.com/office/powerpoint/2010/main" val="42430892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VI. </a:t>
            </a:r>
            <a:r>
              <a:rPr lang="ko-KR" altLang="en-US" dirty="0"/>
              <a:t>가상자산</a:t>
            </a:r>
            <a:r>
              <a:rPr lang="en-US" altLang="ko-KR" dirty="0"/>
              <a:t>/</a:t>
            </a:r>
            <a:r>
              <a:rPr lang="ko-KR" altLang="en-US" dirty="0" err="1"/>
              <a:t>핀테크</a:t>
            </a:r>
            <a:r>
              <a:rPr lang="ko-KR" altLang="en-US" dirty="0"/>
              <a:t> 등 신금융업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혁신금융서비스 심사 결과</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신규 혁신금융서비스 지정 </a:t>
            </a:r>
            <a:r>
              <a:rPr lang="en-US" altLang="ko-KR" sz="1200" b="1" kern="0" dirty="0">
                <a:ln>
                  <a:solidFill>
                    <a:schemeClr val="accent4">
                      <a:alpha val="0"/>
                    </a:schemeClr>
                  </a:solidFill>
                </a:ln>
                <a:solidFill>
                  <a:schemeClr val="accent1"/>
                </a:solidFill>
                <a:latin typeface="+mn-ea"/>
              </a:rPr>
              <a:t>1</a:t>
            </a:r>
            <a:r>
              <a:rPr lang="ko-KR" altLang="en-US" sz="1200" b="1" kern="0" dirty="0">
                <a:ln>
                  <a:solidFill>
                    <a:schemeClr val="accent4">
                      <a:alpha val="0"/>
                    </a:schemeClr>
                  </a:solidFill>
                </a:ln>
                <a:solidFill>
                  <a:schemeClr val="accent1"/>
                </a:solidFill>
                <a:latin typeface="+mn-ea"/>
              </a:rPr>
              <a:t>건</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기존 혁신금융서비스 지정기간 연장 </a:t>
            </a:r>
            <a:r>
              <a:rPr lang="en-US" altLang="ko-KR" sz="1200" b="1" kern="0" dirty="0">
                <a:ln>
                  <a:solidFill>
                    <a:schemeClr val="accent4">
                      <a:alpha val="0"/>
                    </a:schemeClr>
                  </a:solidFill>
                </a:ln>
                <a:solidFill>
                  <a:schemeClr val="accent1"/>
                </a:solidFill>
                <a:latin typeface="+mn-ea"/>
              </a:rPr>
              <a:t>5</a:t>
            </a:r>
            <a:r>
              <a:rPr lang="ko-KR" altLang="en-US" sz="1200" b="1" kern="0" dirty="0">
                <a:ln>
                  <a:solidFill>
                    <a:schemeClr val="accent4">
                      <a:alpha val="0"/>
                    </a:schemeClr>
                  </a:solidFill>
                </a:ln>
                <a:solidFill>
                  <a:schemeClr val="accent1"/>
                </a:solidFill>
                <a:latin typeface="+mn-ea"/>
              </a:rPr>
              <a:t>건</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지정내용 변경 </a:t>
            </a:r>
            <a:r>
              <a:rPr lang="en-US" altLang="ko-KR" sz="1200" b="1" kern="0" dirty="0">
                <a:ln>
                  <a:solidFill>
                    <a:schemeClr val="accent4">
                      <a:alpha val="0"/>
                    </a:schemeClr>
                  </a:solidFill>
                </a:ln>
                <a:solidFill>
                  <a:schemeClr val="accent1"/>
                </a:solidFill>
                <a:latin typeface="+mn-ea"/>
              </a:rPr>
              <a:t>1</a:t>
            </a:r>
            <a:r>
              <a:rPr lang="ko-KR" altLang="en-US" sz="1200" b="1" kern="0" dirty="0">
                <a:ln>
                  <a:solidFill>
                    <a:schemeClr val="accent4">
                      <a:alpha val="0"/>
                    </a:schemeClr>
                  </a:solidFill>
                </a:ln>
                <a:solidFill>
                  <a:schemeClr val="accent1"/>
                </a:solidFill>
                <a:latin typeface="+mn-ea"/>
              </a:rPr>
              <a:t>건</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규제개선 요청 수용 </a:t>
            </a:r>
            <a:r>
              <a:rPr lang="en-US" altLang="ko-KR" sz="1200" b="1" kern="0" dirty="0">
                <a:ln>
                  <a:solidFill>
                    <a:schemeClr val="accent4">
                      <a:alpha val="0"/>
                    </a:schemeClr>
                  </a:solidFill>
                </a:ln>
                <a:solidFill>
                  <a:schemeClr val="accent1"/>
                </a:solidFill>
                <a:latin typeface="+mn-ea"/>
              </a:rPr>
              <a:t>2</a:t>
            </a:r>
            <a:r>
              <a:rPr lang="ko-KR" altLang="en-US" sz="1200" b="1" kern="0" dirty="0">
                <a:ln>
                  <a:solidFill>
                    <a:schemeClr val="accent4">
                      <a:alpha val="0"/>
                    </a:schemeClr>
                  </a:solidFill>
                </a:ln>
                <a:solidFill>
                  <a:schemeClr val="accent1"/>
                </a:solidFill>
                <a:latin typeface="+mn-ea"/>
              </a:rPr>
              <a:t>건</a:t>
            </a:r>
            <a:r>
              <a:rPr lang="ko-KR" altLang="en-US" dirty="0"/>
              <a:t> 의결 </a:t>
            </a:r>
            <a:endParaRPr lang="ko-KR" altLang="en-US" sz="1200" dirty="0">
              <a:solidFill>
                <a:schemeClr val="accent1"/>
              </a:solidFill>
            </a:endParaRP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2023.4.12</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(2023.4.12), “</a:t>
            </a:r>
            <a:r>
              <a:rPr lang="ko-KR" altLang="en-US" dirty="0">
                <a:solidFill>
                  <a:schemeClr val="bg1">
                    <a:lumMod val="50000"/>
                  </a:schemeClr>
                </a:solidFill>
              </a:rPr>
              <a:t>혁신금융서비스 심사 결과 </a:t>
            </a:r>
            <a:r>
              <a:rPr lang="en-US" altLang="ko-KR" dirty="0">
                <a:solidFill>
                  <a:schemeClr val="bg1">
                    <a:lumMod val="50000"/>
                  </a:schemeClr>
                </a:solidFill>
              </a:rPr>
              <a:t>- </a:t>
            </a:r>
            <a:r>
              <a:rPr lang="ko-KR" altLang="en-US" dirty="0">
                <a:solidFill>
                  <a:schemeClr val="bg1">
                    <a:lumMod val="50000"/>
                  </a:schemeClr>
                </a:solidFill>
              </a:rPr>
              <a:t>혁신금융서비스 </a:t>
            </a:r>
            <a:r>
              <a:rPr lang="en-US" altLang="ko-KR" dirty="0">
                <a:solidFill>
                  <a:schemeClr val="bg1">
                    <a:lumMod val="50000"/>
                  </a:schemeClr>
                </a:solidFill>
              </a:rPr>
              <a:t>1</a:t>
            </a:r>
            <a:r>
              <a:rPr lang="ko-KR" altLang="en-US" dirty="0">
                <a:solidFill>
                  <a:schemeClr val="bg1">
                    <a:lumMod val="50000"/>
                  </a:schemeClr>
                </a:solidFill>
              </a:rPr>
              <a:t>건 신규 지정</a:t>
            </a:r>
            <a:r>
              <a:rPr lang="en-US" altLang="ko-KR" dirty="0">
                <a:solidFill>
                  <a:schemeClr val="bg1">
                    <a:lumMod val="50000"/>
                  </a:schemeClr>
                </a:solidFill>
              </a:rPr>
              <a:t>, 5</a:t>
            </a:r>
            <a:r>
              <a:rPr lang="ko-KR" altLang="en-US" dirty="0">
                <a:solidFill>
                  <a:schemeClr val="bg1">
                    <a:lumMod val="50000"/>
                  </a:schemeClr>
                </a:solidFill>
              </a:rPr>
              <a:t>건 지정기간 연장 등 의결</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17049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B246C0B7-6B06-4FEB-9BCF-B69114C0BEFF}"/>
              </a:ext>
            </a:extLst>
          </p:cNvPr>
          <p:cNvSpPr/>
          <p:nvPr/>
        </p:nvSpPr>
        <p:spPr>
          <a:xfrm>
            <a:off x="1" y="1838325"/>
            <a:ext cx="9906000" cy="32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aphicFrame>
        <p:nvGraphicFramePr>
          <p:cNvPr id="15" name="표 14">
            <a:extLst>
              <a:ext uri="{FF2B5EF4-FFF2-40B4-BE49-F238E27FC236}">
                <a16:creationId xmlns:a16="http://schemas.microsoft.com/office/drawing/2014/main" id="{30ABC48B-6218-48B1-BA1E-219667B0F0B4}"/>
              </a:ext>
            </a:extLst>
          </p:cNvPr>
          <p:cNvGraphicFramePr>
            <a:graphicFrameLocks noGrp="1"/>
          </p:cNvGraphicFramePr>
          <p:nvPr>
            <p:extLst>
              <p:ext uri="{D42A27DB-BD31-4B8C-83A1-F6EECF244321}">
                <p14:modId xmlns:p14="http://schemas.microsoft.com/office/powerpoint/2010/main" val="574547802"/>
              </p:ext>
            </p:extLst>
          </p:nvPr>
        </p:nvGraphicFramePr>
        <p:xfrm>
          <a:off x="488951" y="1852139"/>
          <a:ext cx="8928001" cy="4019449"/>
        </p:xfrm>
        <a:graphic>
          <a:graphicData uri="http://schemas.openxmlformats.org/drawingml/2006/table">
            <a:tbl>
              <a:tblPr/>
              <a:tblGrid>
                <a:gridCol w="1564865">
                  <a:extLst>
                    <a:ext uri="{9D8B030D-6E8A-4147-A177-3AD203B41FA5}">
                      <a16:colId xmlns:a16="http://schemas.microsoft.com/office/drawing/2014/main" val="3291401615"/>
                    </a:ext>
                  </a:extLst>
                </a:gridCol>
                <a:gridCol w="2370571">
                  <a:extLst>
                    <a:ext uri="{9D8B030D-6E8A-4147-A177-3AD203B41FA5}">
                      <a16:colId xmlns:a16="http://schemas.microsoft.com/office/drawing/2014/main" val="3655866858"/>
                    </a:ext>
                  </a:extLst>
                </a:gridCol>
                <a:gridCol w="4992565">
                  <a:extLst>
                    <a:ext uri="{9D8B030D-6E8A-4147-A177-3AD203B41FA5}">
                      <a16:colId xmlns:a16="http://schemas.microsoft.com/office/drawing/2014/main" val="3376857649"/>
                    </a:ext>
                  </a:extLst>
                </a:gridCol>
              </a:tblGrid>
              <a:tr h="567186">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업체명</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서비스명</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919531">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신규지정</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건</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및 </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지정기간 연장</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건</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신규지정</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나이스평가정보</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외 </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36</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개사</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p>
                    <a:p>
                      <a:pPr marL="0" marR="0" indent="0" algn="ctr" fontAlgn="base" latinLnBrk="0">
                        <a:lnSpc>
                          <a:spcPct val="100000"/>
                        </a:lnSpc>
                        <a:spcBef>
                          <a:spcPts val="0"/>
                        </a:spcBef>
                        <a:spcAft>
                          <a:spcPts val="0"/>
                        </a:spcAft>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지정기간 연장</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나이스평가정보</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외 </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30</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개사</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indent="-171450" algn="l" fontAlgn="base" latinLnBrk="0">
                        <a:lnSpc>
                          <a:spcPct val="100000"/>
                        </a:lnSpc>
                        <a:spcBef>
                          <a:spcPts val="0"/>
                        </a:spcBef>
                        <a:spcAft>
                          <a:spcPts val="0"/>
                        </a:spcAft>
                        <a:buFont typeface="Arial" panose="020B0604020202020204" pitchFamily="34" charset="0"/>
                        <a:buChar char="•"/>
                      </a:pP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안전하고 편리한 </a:t>
                      </a:r>
                      <a:r>
                        <a:rPr lang="ko-KR" altLang="en-US" sz="1000" b="0" kern="0" dirty="0" err="1">
                          <a:ln>
                            <a:solidFill>
                              <a:schemeClr val="bg1">
                                <a:lumMod val="75000"/>
                                <a:alpha val="0"/>
                              </a:schemeClr>
                            </a:solidFill>
                          </a:ln>
                          <a:solidFill>
                            <a:schemeClr val="tx1">
                              <a:lumMod val="85000"/>
                              <a:lumOff val="15000"/>
                            </a:schemeClr>
                          </a:solidFill>
                          <a:latin typeface="+mn-ea"/>
                          <a:ea typeface="+mn-ea"/>
                          <a:cs typeface="+mn-cs"/>
                        </a:rPr>
                        <a:t>마이데이터</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 전송 요구</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r h="344938">
                <a:tc rowSpan="4">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지정기간 연장</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(4</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건</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루센트블록</a:t>
                      </a: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rowSpan="2">
                  <a:txBody>
                    <a:bodyPr/>
                    <a:lstStyle/>
                    <a:p>
                      <a:pPr marL="171450" marR="0" indent="-171450" algn="l" fontAlgn="base" latinLnBrk="0">
                        <a:lnSpc>
                          <a:spcPct val="100000"/>
                        </a:lnSpc>
                        <a:spcBef>
                          <a:spcPts val="0"/>
                        </a:spcBef>
                        <a:spcAft>
                          <a:spcPts val="0"/>
                        </a:spcAft>
                        <a:buFont typeface="Arial" panose="020B0604020202020204" pitchFamily="34" charset="0"/>
                        <a:buChar char="•"/>
                      </a:pP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부동산 조각투자 수익증권 거래플랫폼</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85443546"/>
                  </a:ext>
                </a:extLst>
              </a:tr>
              <a:tr h="344938">
                <a:tc vMerge="1">
                  <a:txBody>
                    <a:bodyPr/>
                    <a:lstStyle/>
                    <a:p>
                      <a:pPr latinLnBrk="1"/>
                      <a:endParaRPr lang="ko-KR" altLang="en-US"/>
                    </a:p>
                  </a:txBody>
                  <a:tcPr/>
                </a:tc>
                <a:tc>
                  <a:txBody>
                    <a:bodyPr/>
                    <a:lstStyle/>
                    <a:p>
                      <a:pPr marL="0" marR="0" indent="0" algn="ctr" fontAlgn="base" latinLnBrk="0">
                        <a:lnSpc>
                          <a:spcPct val="100000"/>
                        </a:lnSpc>
                        <a:spcBef>
                          <a:spcPts val="0"/>
                        </a:spcBef>
                        <a:spcAft>
                          <a:spcPts val="0"/>
                        </a:spcAft>
                      </a:pP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펀블</a:t>
                      </a: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vMerge="1">
                  <a:txBody>
                    <a:bodyPr/>
                    <a:lstStyle/>
                    <a:p>
                      <a:pPr marL="171450" marR="0" indent="-171450" algn="l" fontAlgn="base" latinLnBrk="0">
                        <a:lnSpc>
                          <a:spcPct val="100000"/>
                        </a:lnSpc>
                        <a:spcBef>
                          <a:spcPts val="0"/>
                        </a:spcBef>
                        <a:spcAft>
                          <a:spcPts val="0"/>
                        </a:spcAft>
                        <a:buFont typeface="Arial" panose="020B0604020202020204" pitchFamily="34" charset="0"/>
                        <a:buChar char="•"/>
                      </a:pPr>
                      <a:endParaRPr lang="ko-KR" altLang="en-US" sz="1000" b="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373407011"/>
                  </a:ext>
                </a:extLst>
              </a:tr>
              <a:tr h="344938">
                <a:tc vMerge="1">
                  <a:txBody>
                    <a:bodyPr/>
                    <a:lstStyle/>
                    <a:p>
                      <a:pPr latinLnBrk="1"/>
                      <a:endParaRPr lang="ko-KR" altLang="en-US"/>
                    </a:p>
                  </a:txBody>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부산은행</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indent="-171450" algn="l" fontAlgn="base" latinLnBrk="0">
                        <a:lnSpc>
                          <a:spcPct val="100000"/>
                        </a:lnSpc>
                        <a:spcBef>
                          <a:spcPts val="0"/>
                        </a:spcBef>
                        <a:spcAft>
                          <a:spcPts val="0"/>
                        </a:spcAft>
                        <a:buFont typeface="Arial" panose="020B0604020202020204" pitchFamily="34" charset="0"/>
                        <a:buChar char="•"/>
                      </a:pP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은행 내점 고객 대상 디지털 실명확인 서비스</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743056128"/>
                  </a:ext>
                </a:extLst>
              </a:tr>
              <a:tr h="344938">
                <a:tc vMerge="1">
                  <a:txBody>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하나은행</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indent="-171450" algn="l" fontAlgn="base" latinLnBrk="0">
                        <a:lnSpc>
                          <a:spcPct val="100000"/>
                        </a:lnSpc>
                        <a:spcBef>
                          <a:spcPts val="0"/>
                        </a:spcBef>
                        <a:spcAft>
                          <a:spcPts val="0"/>
                        </a:spcAft>
                        <a:buFont typeface="Arial" panose="020B0604020202020204" pitchFamily="34" charset="0"/>
                        <a:buChar char="•"/>
                      </a:pP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안면인식 기술 활용 </a:t>
                      </a:r>
                      <a:r>
                        <a:rPr lang="ko-KR" altLang="en-US" sz="1000" b="0" kern="0" dirty="0" err="1">
                          <a:ln>
                            <a:solidFill>
                              <a:schemeClr val="bg1">
                                <a:lumMod val="75000"/>
                                <a:alpha val="0"/>
                              </a:schemeClr>
                            </a:solidFill>
                          </a:ln>
                          <a:solidFill>
                            <a:schemeClr val="tx1">
                              <a:lumMod val="85000"/>
                              <a:lumOff val="15000"/>
                            </a:schemeClr>
                          </a:solidFill>
                          <a:latin typeface="+mn-ea"/>
                          <a:ea typeface="+mn-ea"/>
                          <a:cs typeface="+mn-cs"/>
                        </a:rPr>
                        <a:t>비대면</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 실명확인 서비스</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710509264"/>
                  </a:ext>
                </a:extLst>
              </a:tr>
              <a:tr h="463104">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지정내용 변경</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건</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삼성카드</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indent="-171450" algn="l" fontAlgn="base" latinLnBrk="0">
                        <a:lnSpc>
                          <a:spcPct val="100000"/>
                        </a:lnSpc>
                        <a:spcBef>
                          <a:spcPts val="0"/>
                        </a:spcBef>
                        <a:spcAft>
                          <a:spcPts val="0"/>
                        </a:spcAft>
                        <a:buFont typeface="Arial" panose="020B0604020202020204" pitchFamily="34" charset="0"/>
                        <a:buChar char="•"/>
                      </a:pP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미성년 자녀를 위한 가족카드 서비스</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89940074"/>
                  </a:ext>
                </a:extLst>
              </a:tr>
              <a:tr h="344938">
                <a:tc rowSpan="2">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규제개선 수용</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(2</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건</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신한카드</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indent="-171450" algn="l" fontAlgn="base" latinLnBrk="0">
                        <a:lnSpc>
                          <a:spcPct val="100000"/>
                        </a:lnSpc>
                        <a:spcBef>
                          <a:spcPts val="0"/>
                        </a:spcBef>
                        <a:spcAft>
                          <a:spcPts val="0"/>
                        </a:spcAft>
                        <a:buFont typeface="Arial" panose="020B0604020202020204" pitchFamily="34" charset="0"/>
                        <a:buChar char="•"/>
                      </a:pP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신용카드 기반 송금 서비스</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12438220"/>
                  </a:ext>
                </a:extLst>
              </a:tr>
              <a:tr h="344938">
                <a:tc vMerge="1">
                  <a:txBody>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KB</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국민은행</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indent="-171450" algn="l" fontAlgn="base" latinLnBrk="0">
                        <a:lnSpc>
                          <a:spcPct val="100000"/>
                        </a:lnSpc>
                        <a:spcBef>
                          <a:spcPts val="0"/>
                        </a:spcBef>
                        <a:spcAft>
                          <a:spcPts val="0"/>
                        </a:spcAft>
                        <a:buFont typeface="Arial" panose="020B0604020202020204" pitchFamily="34" charset="0"/>
                        <a:buChar char="•"/>
                      </a:pP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간편</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저렴한 금융</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통신 융합서비스</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통신요금제 판매</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0" kern="0" dirty="0" err="1">
                          <a:ln>
                            <a:solidFill>
                              <a:schemeClr val="bg1">
                                <a:lumMod val="75000"/>
                                <a:alpha val="0"/>
                              </a:schemeClr>
                            </a:solidFill>
                          </a:ln>
                          <a:solidFill>
                            <a:schemeClr val="tx1">
                              <a:lumMod val="85000"/>
                              <a:lumOff val="15000"/>
                            </a:schemeClr>
                          </a:solidFill>
                          <a:latin typeface="+mn-ea"/>
                          <a:ea typeface="+mn-ea"/>
                          <a:cs typeface="+mn-cs"/>
                        </a:rPr>
                        <a:t>알뜰폰</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 서비스</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1000" b="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53110112"/>
                  </a:ext>
                </a:extLst>
              </a:tr>
            </a:tbl>
          </a:graphicData>
        </a:graphic>
      </p:graphicFrame>
    </p:spTree>
    <p:extLst>
      <p:ext uri="{BB962C8B-B14F-4D97-AF65-F5344CB8AC3E}">
        <p14:creationId xmlns:p14="http://schemas.microsoft.com/office/powerpoint/2010/main" val="33116658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8">
            <a:extLst>
              <a:ext uri="{FF2B5EF4-FFF2-40B4-BE49-F238E27FC236}">
                <a16:creationId xmlns:a16="http://schemas.microsoft.com/office/drawing/2014/main" id="{CF77BD3D-D2F8-4136-8E3F-427E9770157C}"/>
              </a:ext>
            </a:extLst>
          </p:cNvPr>
          <p:cNvSpPr txBox="1"/>
          <p:nvPr/>
        </p:nvSpPr>
        <p:spPr>
          <a:xfrm>
            <a:off x="814388" y="934037"/>
            <a:ext cx="4899964" cy="492443"/>
          </a:xfrm>
          <a:prstGeom prst="rect">
            <a:avLst/>
          </a:prstGeom>
          <a:noFill/>
        </p:spPr>
        <p:txBody>
          <a:bodyPr wrap="square" lIns="0" tIns="0" rIns="0" bIns="0" rtlCol="0" anchor="b" anchorCtr="0">
            <a:spAutoFit/>
          </a:bodyPr>
          <a:lstStyle>
            <a:defPPr>
              <a:defRPr lang="en-US"/>
            </a:defPPr>
            <a:lvl1pPr>
              <a:defRPr sz="3900">
                <a:solidFill>
                  <a:prstClr val="white"/>
                </a:solidFill>
                <a:latin typeface="KPMG Extralight"/>
                <a:cs typeface="KPMG Extralight"/>
              </a:defRPr>
            </a:lvl1pPr>
          </a:lstStyle>
          <a:p>
            <a:pPr marL="0" marR="0" lvl="0" indent="0" algn="l" defTabSz="839602" rtl="0" eaLnBrk="1" fontAlgn="auto" latinLnBrk="1"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solidFill>
                    <a:srgbClr val="0091DA">
                      <a:alpha val="0"/>
                    </a:srgbClr>
                  </a:solidFill>
                </a:ln>
                <a:solidFill>
                  <a:srgbClr val="00338D"/>
                </a:solidFill>
                <a:effectLst/>
                <a:uLnTx/>
                <a:uFillTx/>
                <a:latin typeface="KPMG Bold" panose="020B0803030202040204" pitchFamily="34" charset="0"/>
                <a:ea typeface="KoPub돋움체 Medium"/>
              </a:rPr>
              <a:t>Business Contacts</a:t>
            </a:r>
          </a:p>
        </p:txBody>
      </p:sp>
      <p:graphicFrame>
        <p:nvGraphicFramePr>
          <p:cNvPr id="3" name="표 2">
            <a:extLst>
              <a:ext uri="{FF2B5EF4-FFF2-40B4-BE49-F238E27FC236}">
                <a16:creationId xmlns:a16="http://schemas.microsoft.com/office/drawing/2014/main" id="{6E9D83B5-73EB-4DB8-B26A-DB30F374F320}"/>
              </a:ext>
            </a:extLst>
          </p:cNvPr>
          <p:cNvGraphicFramePr>
            <a:graphicFrameLocks noGrp="1"/>
          </p:cNvGraphicFramePr>
          <p:nvPr>
            <p:extLst>
              <p:ext uri="{D42A27DB-BD31-4B8C-83A1-F6EECF244321}">
                <p14:modId xmlns:p14="http://schemas.microsoft.com/office/powerpoint/2010/main" val="1436229140"/>
              </p:ext>
            </p:extLst>
          </p:nvPr>
        </p:nvGraphicFramePr>
        <p:xfrm>
          <a:off x="814388" y="1355363"/>
          <a:ext cx="8277225" cy="3474480"/>
        </p:xfrm>
        <a:graphic>
          <a:graphicData uri="http://schemas.openxmlformats.org/drawingml/2006/table">
            <a:tbl>
              <a:tblPr firstRow="1" bandRow="1">
                <a:tableStyleId>{5C22544A-7EE6-4342-B048-85BDC9FD1C3A}</a:tableStyleId>
              </a:tblPr>
              <a:tblGrid>
                <a:gridCol w="1655445">
                  <a:extLst>
                    <a:ext uri="{9D8B030D-6E8A-4147-A177-3AD203B41FA5}">
                      <a16:colId xmlns:a16="http://schemas.microsoft.com/office/drawing/2014/main" val="2534806503"/>
                    </a:ext>
                  </a:extLst>
                </a:gridCol>
                <a:gridCol w="1655445">
                  <a:extLst>
                    <a:ext uri="{9D8B030D-6E8A-4147-A177-3AD203B41FA5}">
                      <a16:colId xmlns:a16="http://schemas.microsoft.com/office/drawing/2014/main" val="3100787360"/>
                    </a:ext>
                  </a:extLst>
                </a:gridCol>
                <a:gridCol w="1655445">
                  <a:extLst>
                    <a:ext uri="{9D8B030D-6E8A-4147-A177-3AD203B41FA5}">
                      <a16:colId xmlns:a16="http://schemas.microsoft.com/office/drawing/2014/main" val="1379115098"/>
                    </a:ext>
                  </a:extLst>
                </a:gridCol>
                <a:gridCol w="1655445">
                  <a:extLst>
                    <a:ext uri="{9D8B030D-6E8A-4147-A177-3AD203B41FA5}">
                      <a16:colId xmlns:a16="http://schemas.microsoft.com/office/drawing/2014/main" val="1538807802"/>
                    </a:ext>
                  </a:extLst>
                </a:gridCol>
                <a:gridCol w="1655445">
                  <a:extLst>
                    <a:ext uri="{9D8B030D-6E8A-4147-A177-3AD203B41FA5}">
                      <a16:colId xmlns:a16="http://schemas.microsoft.com/office/drawing/2014/main" val="4270627244"/>
                    </a:ext>
                  </a:extLst>
                </a:gridCol>
              </a:tblGrid>
              <a:tr h="0">
                <a:tc gridSpan="5">
                  <a:txBody>
                    <a:bodyPr/>
                    <a:lstStyle/>
                    <a:p>
                      <a:pPr marL="0" marR="0" lvl="0" indent="0" algn="l" defTabSz="495285" rtl="0" eaLnBrk="1" fontAlgn="auto" latinLnBrk="1" hangingPunct="1">
                        <a:lnSpc>
                          <a:spcPct val="100000"/>
                        </a:lnSpc>
                        <a:spcBef>
                          <a:spcPts val="0"/>
                        </a:spcBef>
                        <a:spcAft>
                          <a:spcPts val="0"/>
                        </a:spcAft>
                        <a:buClrTx/>
                        <a:buSzTx/>
                        <a:buFontTx/>
                        <a:buNone/>
                        <a:tabLst/>
                        <a:defRPr/>
                      </a:pPr>
                      <a:r>
                        <a:rPr kumimoji="0" lang="ko-KR" altLang="en-US" sz="1300" b="0" i="0" u="none" strike="noStrike" kern="0" cap="none" spc="0" normalizeH="0" baseline="0" noProof="0" dirty="0">
                          <a:ln>
                            <a:solidFill>
                              <a:srgbClr val="00338D">
                                <a:alpha val="0"/>
                              </a:srgbClr>
                            </a:solidFill>
                          </a:ln>
                          <a:solidFill>
                            <a:schemeClr val="tx2"/>
                          </a:solidFill>
                          <a:effectLst/>
                          <a:uLnTx/>
                          <a:uFillTx/>
                          <a:latin typeface="+mj-ea"/>
                          <a:ea typeface="+mj-ea"/>
                          <a:cs typeface="Arial" panose="020B0604020202020204" pitchFamily="34" charset="0"/>
                        </a:rPr>
                        <a:t>금융산업 </a:t>
                      </a:r>
                      <a:r>
                        <a:rPr kumimoji="0" lang="ko-KR" altLang="en-US" sz="1300" b="0" i="0" u="none" strike="noStrike" kern="0" cap="none" spc="0" normalizeH="0" baseline="0" noProof="0" dirty="0" err="1">
                          <a:ln>
                            <a:solidFill>
                              <a:srgbClr val="00338D">
                                <a:alpha val="0"/>
                              </a:srgbClr>
                            </a:solidFill>
                          </a:ln>
                          <a:solidFill>
                            <a:schemeClr val="tx2"/>
                          </a:solidFill>
                          <a:effectLst/>
                          <a:uLnTx/>
                          <a:uFillTx/>
                          <a:latin typeface="+mj-ea"/>
                          <a:ea typeface="+mj-ea"/>
                          <a:cs typeface="Arial" panose="020B0604020202020204" pitchFamily="34" charset="0"/>
                        </a:rPr>
                        <a:t>전문팀</a:t>
                      </a:r>
                      <a:endParaRPr kumimoji="0" lang="ko-KR" altLang="en-US" sz="1300" b="0" i="0" u="none" strike="noStrike" kern="0" cap="none" spc="0" normalizeH="0" baseline="0" noProof="0" dirty="0">
                        <a:ln>
                          <a:solidFill>
                            <a:srgbClr val="00338D">
                              <a:alpha val="0"/>
                            </a:srgbClr>
                          </a:solidFill>
                        </a:ln>
                        <a:solidFill>
                          <a:schemeClr val="tx2"/>
                        </a:solidFill>
                        <a:effectLst/>
                        <a:uLnTx/>
                        <a:uFillTx/>
                        <a:latin typeface="+mj-ea"/>
                        <a:ea typeface="+mj-ea"/>
                        <a:cs typeface="Arial" panose="020B0604020202020204" pitchFamily="34" charset="0"/>
                      </a:endParaRPr>
                    </a:p>
                  </a:txBody>
                  <a:tcPr marL="0" marR="0" marT="18000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latinLnBrk="1"/>
                      <a:endParaRPr lang="ko-KR" altLang="en-US" sz="1200">
                        <a:latin typeface="+mn-ea"/>
                        <a:ea typeface="+mn-ea"/>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latinLnBrk="1"/>
                      <a:endParaRPr lang="ko-KR" altLang="en-US" sz="1200">
                        <a:latin typeface="+mn-ea"/>
                        <a:ea typeface="+mn-ea"/>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marL="0" marR="0" indent="0" algn="l" defTabSz="495285" rtl="0" eaLnBrk="1" fontAlgn="auto" latinLnBrk="1" hangingPunct="1">
                        <a:lnSpc>
                          <a:spcPct val="100000"/>
                        </a:lnSpc>
                        <a:spcBef>
                          <a:spcPts val="0"/>
                        </a:spcBef>
                        <a:spcAft>
                          <a:spcPts val="0"/>
                        </a:spcAft>
                        <a:buClrTx/>
                        <a:buSzTx/>
                        <a:buFontTx/>
                        <a:buNone/>
                        <a:tabLst/>
                        <a:defRPr/>
                      </a:pPr>
                      <a:endParaRPr lang="en-US" altLang="ko-KR" sz="1400" b="1" spc="59">
                        <a:solidFill>
                          <a:srgbClr val="00338D"/>
                        </a:solidFill>
                        <a:latin typeface="+mn-ea"/>
                        <a:ea typeface="+mn-ea"/>
                        <a:cs typeface="Arial" panose="020B0604020202020204" pitchFamily="34" charset="0"/>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196014265"/>
                  </a:ext>
                </a:extLst>
              </a:tr>
              <a:tr h="0">
                <a:tc>
                  <a:txBody>
                    <a:bodyPr/>
                    <a:lstStyle/>
                    <a:p>
                      <a:pPr marL="0" defTabSz="914400">
                        <a:lnSpc>
                          <a:spcPct val="100000"/>
                        </a:lnSpc>
                        <a:spcBef>
                          <a:spcPts val="0"/>
                        </a:spcBef>
                        <a:spcAft>
                          <a:spcPts val="0"/>
                        </a:spcAft>
                        <a:defRPr/>
                      </a:pPr>
                      <a:r>
                        <a:rPr lang="en-US" altLang="ko-KR" sz="1050" b="0" u="none" spc="0" baseline="0" dirty="0">
                          <a:ln>
                            <a:solidFill>
                              <a:schemeClr val="accent1">
                                <a:alpha val="0"/>
                              </a:schemeClr>
                            </a:solidFill>
                          </a:ln>
                          <a:solidFill>
                            <a:schemeClr val="tx2"/>
                          </a:solidFill>
                          <a:latin typeface="+mj-ea"/>
                          <a:ea typeface="+mj-ea"/>
                          <a:cs typeface="Arial" pitchFamily="34" charset="0"/>
                        </a:rPr>
                        <a:t>Audit</a:t>
                      </a:r>
                    </a:p>
                  </a:txBody>
                  <a:tcPr marL="0" marR="0" marT="144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lang="en-US" altLang="ko-KR" sz="850" b="0" u="none" spc="0" baseline="0" dirty="0">
                        <a:ln>
                          <a:solidFill>
                            <a:schemeClr val="accent1">
                              <a:alpha val="0"/>
                            </a:schemeClr>
                          </a:solidFill>
                        </a:ln>
                        <a:solidFill>
                          <a:schemeClr val="tx2"/>
                        </a:solidFill>
                        <a:latin typeface="+mn-ea"/>
                        <a:ea typeface="+mn-ea"/>
                        <a:cs typeface="Arial" pitchFamily="34" charset="0"/>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lang="en-US" altLang="ko-KR" sz="850" b="0" u="none" spc="0" baseline="0" dirty="0">
                        <a:ln>
                          <a:solidFill>
                            <a:schemeClr val="accent1">
                              <a:alpha val="0"/>
                            </a:schemeClr>
                          </a:solidFill>
                        </a:ln>
                        <a:solidFill>
                          <a:schemeClr val="tx2"/>
                        </a:solidFill>
                        <a:latin typeface="+mn-ea"/>
                        <a:ea typeface="+mn-ea"/>
                        <a:cs typeface="Arial" pitchFamily="34" charset="0"/>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lang="en-US" altLang="ko-KR" sz="850" b="0" u="none" spc="0" baseline="0" dirty="0">
                        <a:ln>
                          <a:solidFill>
                            <a:schemeClr val="accent1">
                              <a:alpha val="0"/>
                            </a:schemeClr>
                          </a:solidFill>
                        </a:ln>
                        <a:solidFill>
                          <a:schemeClr val="tx2"/>
                        </a:solidFill>
                        <a:latin typeface="+mn-ea"/>
                        <a:ea typeface="+mn-ea"/>
                        <a:cs typeface="Arial" pitchFamily="34" charset="0"/>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defTabSz="914400">
                        <a:lnSpc>
                          <a:spcPct val="100000"/>
                        </a:lnSpc>
                        <a:spcBef>
                          <a:spcPts val="0"/>
                        </a:spcBef>
                        <a:defRPr/>
                      </a:pPr>
                      <a:endParaRPr lang="en-US" altLang="ko-KR" sz="850" b="0" u="none" spc="0" baseline="0" dirty="0">
                        <a:ln>
                          <a:solidFill>
                            <a:schemeClr val="accent1">
                              <a:alpha val="0"/>
                            </a:schemeClr>
                          </a:solidFill>
                        </a:ln>
                        <a:solidFill>
                          <a:schemeClr val="tx2"/>
                        </a:solidFill>
                        <a:latin typeface="+mn-ea"/>
                        <a:ea typeface="+mn-ea"/>
                        <a:cs typeface="Arial" pitchFamily="34" charset="0"/>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6637199"/>
                  </a:ext>
                </a:extLst>
              </a:tr>
              <a:tr h="0">
                <a:tc>
                  <a:txBody>
                    <a:bodyPr/>
                    <a:lstStyle/>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권영민</a:t>
                      </a: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금융산업리더</a:t>
                      </a: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 B&amp;F1 </a:t>
                      </a:r>
                      <a:r>
                        <a:rPr kumimoji="0" lang="ko-KR" altLang="en-US"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본부장</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T 02-2112-0217</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E ykwon@kr.kpmg.com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전용기</a:t>
                      </a: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전무</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T 02-2112-0556</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E yjeon@kr.kpmg.com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5">
                                <a:alpha val="0"/>
                              </a:schemeClr>
                            </a:solidFill>
                          </a:ln>
                          <a:solidFill>
                            <a:schemeClr val="tx2"/>
                          </a:solidFill>
                          <a:effectLst/>
                          <a:uLnTx/>
                          <a:uFillTx/>
                          <a:latin typeface="+mn-ea"/>
                          <a:ea typeface="+mn-ea"/>
                          <a:cs typeface="Arial" pitchFamily="34" charset="0"/>
                        </a:rPr>
                        <a:t>김왕문</a:t>
                      </a:r>
                      <a:endParaRPr kumimoji="0" lang="ko-KR" altLang="en-US" sz="850" b="1"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전무</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T 02-2112-7964</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E wangmoonkim@kr.kpmg.com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endParaRPr>
                    </a:p>
                    <a:p>
                      <a:pPr marL="0" eaLnBrk="1" fontAlgn="auto" hangingPunct="1">
                        <a:lnSpc>
                          <a:spcPct val="100000"/>
                        </a:lnSpc>
                        <a:spcBef>
                          <a:spcPts val="0"/>
                        </a:spcBef>
                        <a:spcAft>
                          <a:spcPts val="0"/>
                        </a:spcAft>
                        <a:defRPr/>
                      </a:pPr>
                      <a:r>
                        <a:rPr lang="ko-KR" altLang="en-US" sz="850" b="1" u="none" cap="none" spc="0" baseline="0" dirty="0">
                          <a:ln>
                            <a:solidFill>
                              <a:schemeClr val="accent5">
                                <a:alpha val="0"/>
                              </a:schemeClr>
                            </a:solidFill>
                          </a:ln>
                          <a:solidFill>
                            <a:schemeClr val="tx2"/>
                          </a:solidFill>
                          <a:effectLst/>
                          <a:latin typeface="+mn-ea"/>
                          <a:ea typeface="+mn-ea"/>
                          <a:cs typeface="Arial" pitchFamily="34" charset="0"/>
                        </a:rPr>
                        <a:t>김종석</a:t>
                      </a:r>
                      <a:endParaRPr lang="en-US" altLang="ko-KR" sz="850" b="1" u="none" cap="none" spc="0" baseline="0" dirty="0">
                        <a:ln>
                          <a:solidFill>
                            <a:schemeClr val="accent5">
                              <a:alpha val="0"/>
                            </a:schemeClr>
                          </a:solidFill>
                        </a:ln>
                        <a:solidFill>
                          <a:schemeClr val="tx2"/>
                        </a:solidFill>
                        <a:effectLst/>
                        <a:latin typeface="+mn-ea"/>
                        <a:ea typeface="+mn-ea"/>
                        <a:cs typeface="Arial" pitchFamily="34" charset="0"/>
                      </a:endParaRPr>
                    </a:p>
                    <a:p>
                      <a:pPr marL="0" eaLnBrk="1" fontAlgn="auto" hangingPunct="1">
                        <a:lnSpc>
                          <a:spcPct val="100000"/>
                        </a:lnSpc>
                        <a:spcBef>
                          <a:spcPts val="0"/>
                        </a:spcBef>
                        <a:spcAft>
                          <a:spcPts val="0"/>
                        </a:spcAft>
                        <a:defRPr/>
                      </a:pPr>
                      <a:r>
                        <a:rPr lang="ko-KR" altLang="en-US" sz="850" b="0" u="none" cap="none" spc="0" baseline="0" dirty="0">
                          <a:ln>
                            <a:solidFill>
                              <a:schemeClr val="accent5">
                                <a:alpha val="0"/>
                              </a:schemeClr>
                            </a:solidFill>
                          </a:ln>
                          <a:solidFill>
                            <a:schemeClr val="tx2"/>
                          </a:solidFill>
                          <a:effectLst/>
                          <a:latin typeface="+mn-ea"/>
                          <a:ea typeface="+mn-ea"/>
                          <a:cs typeface="Arial" pitchFamily="34" charset="0"/>
                        </a:rPr>
                        <a:t>상무</a:t>
                      </a:r>
                      <a:endParaRPr lang="en-US" altLang="ko-KR" sz="850" b="0" u="none" cap="none" spc="0" baseline="0" dirty="0">
                        <a:ln>
                          <a:solidFill>
                            <a:schemeClr val="accent5">
                              <a:alpha val="0"/>
                            </a:schemeClr>
                          </a:solidFill>
                        </a:ln>
                        <a:solidFill>
                          <a:schemeClr val="tx2"/>
                        </a:solidFill>
                        <a:effectLst/>
                        <a:latin typeface="+mn-ea"/>
                        <a:ea typeface="+mn-ea"/>
                        <a:cs typeface="Arial" pitchFamily="34" charset="0"/>
                      </a:endParaRPr>
                    </a:p>
                    <a:p>
                      <a:pPr marL="0" eaLnBrk="1" fontAlgn="auto" hangingPunct="1">
                        <a:lnSpc>
                          <a:spcPct val="100000"/>
                        </a:lnSpc>
                        <a:spcBef>
                          <a:spcPts val="0"/>
                        </a:spcBef>
                        <a:spcAft>
                          <a:spcPts val="0"/>
                        </a:spcAft>
                        <a:defRPr/>
                      </a:pPr>
                      <a:r>
                        <a:rPr lang="en-US" altLang="ko-KR" sz="850" b="0" u="none" cap="none" spc="0" baseline="0" dirty="0">
                          <a:ln>
                            <a:solidFill>
                              <a:schemeClr val="accent5">
                                <a:alpha val="0"/>
                              </a:schemeClr>
                            </a:solidFill>
                          </a:ln>
                          <a:solidFill>
                            <a:schemeClr val="tx2"/>
                          </a:solidFill>
                          <a:effectLst/>
                          <a:latin typeface="+mn-ea"/>
                          <a:ea typeface="+mn-ea"/>
                          <a:cs typeface="Arial" pitchFamily="34" charset="0"/>
                        </a:rPr>
                        <a:t>T 02-2112-0792</a:t>
                      </a:r>
                    </a:p>
                    <a:p>
                      <a:pPr marL="0" eaLnBrk="1" fontAlgn="auto" hangingPunct="1">
                        <a:lnSpc>
                          <a:spcPct val="100000"/>
                        </a:lnSpc>
                        <a:spcBef>
                          <a:spcPts val="0"/>
                        </a:spcBef>
                        <a:spcAft>
                          <a:spcPts val="0"/>
                        </a:spcAft>
                        <a:defRPr/>
                      </a:pPr>
                      <a:r>
                        <a:rPr lang="en-US" altLang="ko-KR" sz="850" b="0" u="none" cap="none" spc="0" baseline="0" dirty="0">
                          <a:ln>
                            <a:solidFill>
                              <a:schemeClr val="accent5">
                                <a:alpha val="0"/>
                              </a:schemeClr>
                            </a:solidFill>
                          </a:ln>
                          <a:solidFill>
                            <a:schemeClr val="tx2"/>
                          </a:solidFill>
                          <a:effectLst/>
                          <a:latin typeface="+mn-ea"/>
                          <a:ea typeface="+mn-ea"/>
                          <a:cs typeface="Arial" pitchFamily="34" charset="0"/>
                        </a:rPr>
                        <a:t>E jkim50@kr.kpmg.com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5">
                                <a:alpha val="0"/>
                              </a:schemeClr>
                            </a:solidFill>
                          </a:ln>
                          <a:solidFill>
                            <a:schemeClr val="tx2"/>
                          </a:solidFill>
                          <a:effectLst/>
                          <a:uLnTx/>
                          <a:uFillTx/>
                          <a:latin typeface="+mn-ea"/>
                          <a:ea typeface="+mn-ea"/>
                          <a:cs typeface="Arial" pitchFamily="34" charset="0"/>
                        </a:rPr>
                        <a:t>최재범</a:t>
                      </a:r>
                      <a:endParaRPr kumimoji="0" lang="ko-KR" altLang="en-US" sz="850" b="1"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B&amp;F2 </a:t>
                      </a:r>
                      <a:r>
                        <a:rPr kumimoji="0" lang="ko-KR" altLang="en-US"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본부장</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T 02-2112-0213</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E jaebeomchoi@kr.kpmg.com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5">
                                <a:alpha val="0"/>
                              </a:schemeClr>
                            </a:solidFill>
                          </a:ln>
                          <a:solidFill>
                            <a:schemeClr val="tx2"/>
                          </a:solidFill>
                          <a:effectLst/>
                          <a:uLnTx/>
                          <a:uFillTx/>
                          <a:latin typeface="+mn-ea"/>
                          <a:ea typeface="+mn-ea"/>
                          <a:cs typeface="Arial" pitchFamily="34" charset="0"/>
                        </a:rPr>
                        <a:t>박철성</a:t>
                      </a:r>
                      <a:endParaRPr kumimoji="0" lang="ko-KR" altLang="en-US" sz="850" b="1"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전무</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T 02-2112-0437</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E chulsungpark@kr.kpmg.com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조정래</a:t>
                      </a: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전무</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T 02-2112-7525</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E jjoh@kr.kpmg.com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박찬호</a:t>
                      </a: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상무</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T 02-2112-3013</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E chanhopark@kr.kpmg.com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5">
                                <a:alpha val="0"/>
                              </a:schemeClr>
                            </a:solidFill>
                          </a:ln>
                          <a:solidFill>
                            <a:schemeClr val="tx2"/>
                          </a:solidFill>
                          <a:effectLst/>
                          <a:uLnTx/>
                          <a:uFillTx/>
                          <a:latin typeface="+mn-ea"/>
                          <a:ea typeface="+mn-ea"/>
                          <a:cs typeface="Arial" pitchFamily="34" charset="0"/>
                        </a:rPr>
                        <a:t>김진귀</a:t>
                      </a:r>
                      <a:endParaRPr kumimoji="0" lang="ko-KR" altLang="en-US" sz="850" b="1"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B&amp;F3 </a:t>
                      </a:r>
                      <a:r>
                        <a:rPr kumimoji="0" lang="ko-KR" altLang="en-US"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본부장</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T 02-2112-0223</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E jinkwikim@kr.kpmg.com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신재준</a:t>
                      </a: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전무</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T 02-2112-0205</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E jaejunshin@kr.kpmg.com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5">
                                <a:alpha val="0"/>
                              </a:schemeClr>
                            </a:solidFill>
                          </a:ln>
                          <a:solidFill>
                            <a:schemeClr val="tx2"/>
                          </a:solidFill>
                          <a:effectLst/>
                          <a:uLnTx/>
                          <a:uFillTx/>
                          <a:latin typeface="+mn-ea"/>
                          <a:ea typeface="+mn-ea"/>
                          <a:cs typeface="Arial" pitchFamily="34" charset="0"/>
                        </a:rPr>
                        <a:t>박우성</a:t>
                      </a:r>
                      <a:r>
                        <a:rPr kumimoji="0" lang="ko-KR" altLang="en-US" sz="850" b="1"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 </a:t>
                      </a: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전무</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T 02-2112-0193</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E woosungpark@kr.kpmg.com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신대철</a:t>
                      </a: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상무</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T 02-2112-3048</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E daechulshin@kr.kpmg.com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eaLnBrk="1" fontAlgn="auto" hangingPunct="1">
                        <a:lnSpc>
                          <a:spcPct val="100000"/>
                        </a:lnSpc>
                        <a:spcBef>
                          <a:spcPts val="0"/>
                        </a:spcBef>
                        <a:spcAft>
                          <a:spcPts val="0"/>
                        </a:spcAft>
                        <a:defRPr/>
                      </a:pPr>
                      <a:r>
                        <a:rPr lang="ko-KR" altLang="en-US" sz="850" b="1" u="none" cap="none" spc="0" baseline="0" dirty="0" err="1">
                          <a:ln>
                            <a:solidFill>
                              <a:schemeClr val="accent5">
                                <a:alpha val="0"/>
                              </a:schemeClr>
                            </a:solidFill>
                          </a:ln>
                          <a:solidFill>
                            <a:schemeClr val="tx2"/>
                          </a:solidFill>
                          <a:effectLst/>
                          <a:latin typeface="+mn-ea"/>
                          <a:ea typeface="+mn-ea"/>
                          <a:cs typeface="Arial" pitchFamily="34" charset="0"/>
                        </a:rPr>
                        <a:t>석명기</a:t>
                      </a:r>
                      <a:endParaRPr lang="en-US" altLang="ko-KR" sz="850" b="1" u="none" cap="none" spc="0" baseline="0" dirty="0">
                        <a:ln>
                          <a:solidFill>
                            <a:schemeClr val="accent5">
                              <a:alpha val="0"/>
                            </a:schemeClr>
                          </a:solidFill>
                        </a:ln>
                        <a:solidFill>
                          <a:schemeClr val="tx2"/>
                        </a:solidFill>
                        <a:effectLst/>
                        <a:latin typeface="+mn-ea"/>
                        <a:ea typeface="+mn-ea"/>
                        <a:cs typeface="Arial" pitchFamily="34" charset="0"/>
                      </a:endParaRPr>
                    </a:p>
                    <a:p>
                      <a:pPr marL="0" eaLnBrk="1" fontAlgn="auto" hangingPunct="1">
                        <a:lnSpc>
                          <a:spcPct val="100000"/>
                        </a:lnSpc>
                        <a:spcBef>
                          <a:spcPts val="0"/>
                        </a:spcBef>
                        <a:spcAft>
                          <a:spcPts val="0"/>
                        </a:spcAft>
                        <a:defRPr/>
                      </a:pPr>
                      <a:r>
                        <a:rPr lang="ko-KR" altLang="en-US" sz="850" b="0" u="none" cap="none" spc="0" baseline="0" dirty="0" err="1">
                          <a:ln>
                            <a:solidFill>
                              <a:schemeClr val="accent5">
                                <a:alpha val="0"/>
                              </a:schemeClr>
                            </a:solidFill>
                          </a:ln>
                          <a:solidFill>
                            <a:schemeClr val="tx2"/>
                          </a:solidFill>
                          <a:effectLst/>
                          <a:latin typeface="+mn-ea"/>
                          <a:ea typeface="+mn-ea"/>
                          <a:cs typeface="Arial" pitchFamily="34" charset="0"/>
                        </a:rPr>
                        <a:t>부대표</a:t>
                      </a:r>
                      <a:endParaRPr lang="en-US" altLang="ko-KR" sz="850" b="0" u="none" cap="none" spc="0" baseline="0" dirty="0">
                        <a:ln>
                          <a:solidFill>
                            <a:schemeClr val="accent5">
                              <a:alpha val="0"/>
                            </a:schemeClr>
                          </a:solidFill>
                        </a:ln>
                        <a:solidFill>
                          <a:schemeClr val="tx2"/>
                        </a:solidFill>
                        <a:effectLst/>
                        <a:latin typeface="+mn-ea"/>
                        <a:ea typeface="+mn-ea"/>
                        <a:cs typeface="Arial" pitchFamily="34" charset="0"/>
                      </a:endParaRPr>
                    </a:p>
                    <a:p>
                      <a:pPr marL="0" eaLnBrk="1" fontAlgn="auto" hangingPunct="1">
                        <a:lnSpc>
                          <a:spcPct val="100000"/>
                        </a:lnSpc>
                        <a:spcBef>
                          <a:spcPts val="0"/>
                        </a:spcBef>
                        <a:spcAft>
                          <a:spcPts val="0"/>
                        </a:spcAft>
                        <a:defRPr/>
                      </a:pPr>
                      <a:r>
                        <a:rPr lang="en-US" altLang="ko-KR" sz="850" b="0" u="none" cap="none" spc="0" baseline="0" dirty="0">
                          <a:ln>
                            <a:solidFill>
                              <a:schemeClr val="accent5">
                                <a:alpha val="0"/>
                              </a:schemeClr>
                            </a:solidFill>
                          </a:ln>
                          <a:solidFill>
                            <a:schemeClr val="tx2"/>
                          </a:solidFill>
                          <a:effectLst/>
                          <a:latin typeface="+mn-ea"/>
                          <a:ea typeface="+mn-ea"/>
                          <a:cs typeface="Arial" pitchFamily="34" charset="0"/>
                        </a:rPr>
                        <a:t>T 02-2112-0415</a:t>
                      </a:r>
                    </a:p>
                    <a:p>
                      <a:pPr marL="0" marR="0" lvl="0" indent="0" defTabSz="914400" eaLnBrk="1" fontAlgn="auto" latinLnBrk="0" hangingPunct="1">
                        <a:lnSpc>
                          <a:spcPct val="100000"/>
                        </a:lnSpc>
                        <a:spcBef>
                          <a:spcPts val="0"/>
                        </a:spcBef>
                        <a:spcAft>
                          <a:spcPts val="0"/>
                        </a:spcAft>
                        <a:buClrTx/>
                        <a:buSzTx/>
                        <a:buFontTx/>
                        <a:buNone/>
                        <a:tabLst/>
                        <a:defRPr/>
                      </a:pPr>
                      <a:r>
                        <a:rPr lang="en-US" altLang="ko-KR" sz="850" b="0" u="none" cap="none" spc="0" baseline="0" dirty="0">
                          <a:ln>
                            <a:solidFill>
                              <a:schemeClr val="accent5">
                                <a:alpha val="0"/>
                              </a:schemeClr>
                            </a:solidFill>
                          </a:ln>
                          <a:solidFill>
                            <a:schemeClr val="tx2"/>
                          </a:solidFill>
                          <a:effectLst/>
                          <a:latin typeface="+mn-ea"/>
                          <a:ea typeface="+mn-ea"/>
                          <a:cs typeface="Arial" pitchFamily="34" charset="0"/>
                        </a:rPr>
                        <a:t>E mseok@kr.kpmg.com</a:t>
                      </a:r>
                    </a:p>
                    <a:p>
                      <a:pPr marL="0" defTabSz="914400" eaLnBrk="1" fontAlgn="auto" hangingPunct="1">
                        <a:lnSpc>
                          <a:spcPct val="100000"/>
                        </a:lnSpc>
                        <a:spcBef>
                          <a:spcPts val="0"/>
                        </a:spcBef>
                        <a:spcAft>
                          <a:spcPts val="0"/>
                        </a:spcAft>
                        <a:defRPr/>
                      </a:pPr>
                      <a:endParaRPr lang="en-US" altLang="ko-KR" sz="850" b="0" u="none" cap="none" spc="0" baseline="0" dirty="0">
                        <a:ln>
                          <a:solidFill>
                            <a:schemeClr val="accent5">
                              <a:alpha val="0"/>
                            </a:schemeClr>
                          </a:solidFill>
                        </a:ln>
                        <a:solidFill>
                          <a:schemeClr val="tx2"/>
                        </a:solidFill>
                        <a:effectLst/>
                        <a:latin typeface="+mn-ea"/>
                        <a:ea typeface="+mn-ea"/>
                        <a:cs typeface="Arial" pitchFamily="34" charset="0"/>
                      </a:endParaRPr>
                    </a:p>
                    <a:p>
                      <a:pPr marL="0" defTabSz="914400" eaLnBrk="1" fontAlgn="auto" hangingPunct="1">
                        <a:lnSpc>
                          <a:spcPct val="100000"/>
                        </a:lnSpc>
                        <a:spcBef>
                          <a:spcPts val="0"/>
                        </a:spcBef>
                        <a:spcAft>
                          <a:spcPts val="0"/>
                        </a:spcAft>
                        <a:defRPr/>
                      </a:pPr>
                      <a:r>
                        <a:rPr lang="ko-KR" altLang="en-US" sz="850" b="1" u="none" cap="none" spc="0" baseline="0" dirty="0">
                          <a:ln>
                            <a:solidFill>
                              <a:schemeClr val="accent5">
                                <a:alpha val="0"/>
                              </a:schemeClr>
                            </a:solidFill>
                          </a:ln>
                          <a:solidFill>
                            <a:schemeClr val="tx2"/>
                          </a:solidFill>
                          <a:effectLst/>
                          <a:latin typeface="+mn-ea"/>
                          <a:ea typeface="+mn-ea"/>
                          <a:cs typeface="Arial" pitchFamily="34" charset="0"/>
                        </a:rPr>
                        <a:t>김민규</a:t>
                      </a:r>
                      <a:endParaRPr lang="en-US" altLang="ko-KR" sz="850" b="1" u="none" cap="none" spc="0" baseline="0" dirty="0">
                        <a:ln>
                          <a:solidFill>
                            <a:schemeClr val="accent5">
                              <a:alpha val="0"/>
                            </a:schemeClr>
                          </a:solidFill>
                        </a:ln>
                        <a:solidFill>
                          <a:schemeClr val="tx2"/>
                        </a:solidFill>
                        <a:effectLst/>
                        <a:latin typeface="+mn-ea"/>
                        <a:ea typeface="+mn-ea"/>
                        <a:cs typeface="Arial" pitchFamily="34" charset="0"/>
                      </a:endParaRPr>
                    </a:p>
                    <a:p>
                      <a:pPr marL="0" defTabSz="914400" eaLnBrk="1" fontAlgn="auto" hangingPunct="1">
                        <a:lnSpc>
                          <a:spcPct val="100000"/>
                        </a:lnSpc>
                        <a:spcBef>
                          <a:spcPts val="0"/>
                        </a:spcBef>
                        <a:spcAft>
                          <a:spcPts val="0"/>
                        </a:spcAft>
                        <a:defRPr/>
                      </a:pPr>
                      <a:r>
                        <a:rPr lang="ko-KR" altLang="en-US" sz="850" b="0" u="none" cap="none" spc="0" baseline="0" dirty="0">
                          <a:ln>
                            <a:solidFill>
                              <a:schemeClr val="accent5">
                                <a:alpha val="0"/>
                              </a:schemeClr>
                            </a:solidFill>
                          </a:ln>
                          <a:solidFill>
                            <a:schemeClr val="tx2"/>
                          </a:solidFill>
                          <a:effectLst/>
                          <a:latin typeface="+mn-ea"/>
                          <a:ea typeface="+mn-ea"/>
                          <a:cs typeface="Arial" pitchFamily="34" charset="0"/>
                        </a:rPr>
                        <a:t>전무</a:t>
                      </a:r>
                      <a:endParaRPr lang="en-US" altLang="ko-KR" sz="850" b="0" u="none" cap="none" spc="0" baseline="0" dirty="0">
                        <a:ln>
                          <a:solidFill>
                            <a:schemeClr val="accent5">
                              <a:alpha val="0"/>
                            </a:schemeClr>
                          </a:solidFill>
                        </a:ln>
                        <a:solidFill>
                          <a:schemeClr val="tx2"/>
                        </a:solidFill>
                        <a:effectLst/>
                        <a:latin typeface="+mn-ea"/>
                        <a:ea typeface="+mn-ea"/>
                        <a:cs typeface="Arial" pitchFamily="34" charset="0"/>
                      </a:endParaRPr>
                    </a:p>
                    <a:p>
                      <a:pPr marL="0" defTabSz="914400" eaLnBrk="1" fontAlgn="auto" hangingPunct="1">
                        <a:lnSpc>
                          <a:spcPct val="100000"/>
                        </a:lnSpc>
                        <a:spcBef>
                          <a:spcPts val="0"/>
                        </a:spcBef>
                        <a:spcAft>
                          <a:spcPts val="0"/>
                        </a:spcAft>
                        <a:defRPr/>
                      </a:pPr>
                      <a:r>
                        <a:rPr lang="en-US" altLang="ko-KR" sz="850" b="0" u="none" cap="none" spc="0" baseline="0" dirty="0">
                          <a:ln>
                            <a:solidFill>
                              <a:schemeClr val="accent5">
                                <a:alpha val="0"/>
                              </a:schemeClr>
                            </a:solidFill>
                          </a:ln>
                          <a:solidFill>
                            <a:schemeClr val="tx2"/>
                          </a:solidFill>
                          <a:effectLst/>
                          <a:latin typeface="+mn-ea"/>
                          <a:ea typeface="+mn-ea"/>
                          <a:cs typeface="Arial" pitchFamily="34" charset="0"/>
                        </a:rPr>
                        <a:t>T 02-2112-0428</a:t>
                      </a:r>
                    </a:p>
                    <a:p>
                      <a:pPr marL="0" eaLnBrk="1" fontAlgn="auto" hangingPunct="1">
                        <a:lnSpc>
                          <a:spcPct val="100000"/>
                        </a:lnSpc>
                        <a:spcBef>
                          <a:spcPts val="0"/>
                        </a:spcBef>
                        <a:spcAft>
                          <a:spcPts val="0"/>
                        </a:spcAft>
                        <a:defRPr/>
                      </a:pPr>
                      <a:r>
                        <a:rPr lang="en-US" altLang="ko-KR" sz="850" b="0" u="none" cap="none" spc="0" baseline="0" dirty="0">
                          <a:ln>
                            <a:solidFill>
                              <a:schemeClr val="accent5">
                                <a:alpha val="0"/>
                              </a:schemeClr>
                            </a:solidFill>
                          </a:ln>
                          <a:solidFill>
                            <a:schemeClr val="tx2"/>
                          </a:solidFill>
                          <a:effectLst/>
                          <a:latin typeface="+mn-ea"/>
                          <a:ea typeface="+mn-ea"/>
                          <a:cs typeface="Arial" pitchFamily="34" charset="0"/>
                        </a:rPr>
                        <a:t>E mingyukim@kr.kpmg.com</a:t>
                      </a:r>
                    </a:p>
                    <a:p>
                      <a:pPr marL="0" eaLnBrk="1" fontAlgn="auto" hangingPunct="1">
                        <a:lnSpc>
                          <a:spcPct val="100000"/>
                        </a:lnSpc>
                        <a:spcBef>
                          <a:spcPts val="0"/>
                        </a:spcBef>
                        <a:spcAft>
                          <a:spcPts val="0"/>
                        </a:spcAft>
                        <a:defRPr/>
                      </a:pPr>
                      <a:endParaRPr lang="en-US" altLang="ko-KR" sz="850" b="0" u="none" cap="none" spc="0" baseline="0" dirty="0">
                        <a:ln>
                          <a:solidFill>
                            <a:schemeClr val="accent5">
                              <a:alpha val="0"/>
                            </a:schemeClr>
                          </a:solidFill>
                        </a:ln>
                        <a:solidFill>
                          <a:schemeClr val="tx2"/>
                        </a:solidFill>
                        <a:effectLst/>
                        <a:latin typeface="+mn-ea"/>
                        <a:ea typeface="+mn-ea"/>
                        <a:cs typeface="Arial" pitchFamily="34" charset="0"/>
                      </a:endParaRPr>
                    </a:p>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최재혁</a:t>
                      </a: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상무</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T 02-2112-0147</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E jaehurkchoi@kr.kpmg.com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5">
                                <a:alpha val="0"/>
                              </a:schemeClr>
                            </a:solidFill>
                          </a:ln>
                          <a:solidFill>
                            <a:schemeClr val="tx2"/>
                          </a:solidFill>
                          <a:effectLst/>
                          <a:uLnTx/>
                          <a:uFillTx/>
                          <a:latin typeface="+mn-ea"/>
                          <a:ea typeface="+mn-ea"/>
                          <a:cs typeface="Arial" pitchFamily="34" charset="0"/>
                        </a:rPr>
                        <a:t>장영욱</a:t>
                      </a:r>
                      <a:endParaRPr kumimoji="0" lang="ko-KR" altLang="en-US" sz="850" b="1"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상무</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T 02-2112-3256</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E yjang3@kr.kpmg.com</a:t>
                      </a:r>
                    </a:p>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eaLnBrk="1" fontAlgn="auto" hangingPunct="1">
                        <a:lnSpc>
                          <a:spcPct val="100000"/>
                        </a:lnSpc>
                        <a:spcBef>
                          <a:spcPts val="0"/>
                        </a:spcBef>
                        <a:spcAft>
                          <a:spcPts val="0"/>
                        </a:spcAft>
                        <a:defRPr/>
                      </a:pPr>
                      <a:r>
                        <a:rPr lang="ko-KR" altLang="en-US" sz="850" b="1" u="none" cap="none" spc="0" baseline="0" dirty="0" err="1">
                          <a:ln>
                            <a:solidFill>
                              <a:schemeClr val="accent5">
                                <a:alpha val="0"/>
                              </a:schemeClr>
                            </a:solidFill>
                          </a:ln>
                          <a:solidFill>
                            <a:schemeClr val="tx2"/>
                          </a:solidFill>
                          <a:effectLst/>
                          <a:latin typeface="+mn-ea"/>
                          <a:ea typeface="+mn-ea"/>
                          <a:cs typeface="Arial" pitchFamily="34" charset="0"/>
                        </a:rPr>
                        <a:t>채민선</a:t>
                      </a:r>
                      <a:endParaRPr lang="en-US" altLang="ko-KR" sz="850" b="1" u="none" cap="none" spc="0" baseline="0" dirty="0">
                        <a:ln>
                          <a:solidFill>
                            <a:schemeClr val="accent5">
                              <a:alpha val="0"/>
                            </a:schemeClr>
                          </a:solidFill>
                        </a:ln>
                        <a:solidFill>
                          <a:schemeClr val="tx2"/>
                        </a:solidFill>
                        <a:effectLst/>
                        <a:latin typeface="+mn-ea"/>
                        <a:ea typeface="+mn-ea"/>
                        <a:cs typeface="Arial" pitchFamily="34" charset="0"/>
                      </a:endParaRPr>
                    </a:p>
                    <a:p>
                      <a:pPr marL="0" eaLnBrk="1" fontAlgn="auto" hangingPunct="1">
                        <a:lnSpc>
                          <a:spcPct val="100000"/>
                        </a:lnSpc>
                        <a:spcBef>
                          <a:spcPts val="0"/>
                        </a:spcBef>
                        <a:spcAft>
                          <a:spcPts val="0"/>
                        </a:spcAft>
                        <a:defRPr/>
                      </a:pPr>
                      <a:r>
                        <a:rPr lang="ko-KR" altLang="en-US" sz="850" b="0" u="none" cap="none" spc="0" baseline="0" dirty="0">
                          <a:ln>
                            <a:solidFill>
                              <a:schemeClr val="accent5">
                                <a:alpha val="0"/>
                              </a:schemeClr>
                            </a:solidFill>
                          </a:ln>
                          <a:solidFill>
                            <a:schemeClr val="tx2"/>
                          </a:solidFill>
                          <a:effectLst/>
                          <a:latin typeface="+mn-ea"/>
                          <a:ea typeface="+mn-ea"/>
                          <a:cs typeface="Arial" pitchFamily="34" charset="0"/>
                        </a:rPr>
                        <a:t>전무</a:t>
                      </a:r>
                      <a:endParaRPr lang="en-US" altLang="ko-KR" sz="850" b="0" u="none" cap="none" spc="0" baseline="0" dirty="0">
                        <a:ln>
                          <a:solidFill>
                            <a:schemeClr val="accent5">
                              <a:alpha val="0"/>
                            </a:schemeClr>
                          </a:solidFill>
                        </a:ln>
                        <a:solidFill>
                          <a:schemeClr val="tx2"/>
                        </a:solidFill>
                        <a:effectLst/>
                        <a:latin typeface="+mn-ea"/>
                        <a:ea typeface="+mn-ea"/>
                        <a:cs typeface="Arial" pitchFamily="34" charset="0"/>
                      </a:endParaRPr>
                    </a:p>
                    <a:p>
                      <a:pPr marL="0" eaLnBrk="1" fontAlgn="auto" hangingPunct="1">
                        <a:lnSpc>
                          <a:spcPct val="100000"/>
                        </a:lnSpc>
                        <a:spcBef>
                          <a:spcPts val="0"/>
                        </a:spcBef>
                        <a:spcAft>
                          <a:spcPts val="0"/>
                        </a:spcAft>
                        <a:defRPr/>
                      </a:pPr>
                      <a:r>
                        <a:rPr lang="en-US" altLang="ko-KR" sz="850" b="0" u="none" cap="none" spc="0" baseline="0" dirty="0">
                          <a:ln>
                            <a:solidFill>
                              <a:schemeClr val="accent5">
                                <a:alpha val="0"/>
                              </a:schemeClr>
                            </a:solidFill>
                          </a:ln>
                          <a:solidFill>
                            <a:schemeClr val="tx2"/>
                          </a:solidFill>
                          <a:effectLst/>
                          <a:latin typeface="+mn-ea"/>
                          <a:ea typeface="+mn-ea"/>
                          <a:cs typeface="Arial" pitchFamily="34" charset="0"/>
                        </a:rPr>
                        <a:t>T 02-2112-0484</a:t>
                      </a:r>
                    </a:p>
                    <a:p>
                      <a:pPr marL="0" eaLnBrk="1" fontAlgn="auto" hangingPunct="1">
                        <a:lnSpc>
                          <a:spcPct val="100000"/>
                        </a:lnSpc>
                        <a:spcBef>
                          <a:spcPts val="0"/>
                        </a:spcBef>
                        <a:spcAft>
                          <a:spcPts val="0"/>
                        </a:spcAft>
                        <a:defRPr/>
                      </a:pPr>
                      <a:r>
                        <a:rPr lang="en-US" altLang="ko-KR" sz="850" b="0" u="none" cap="none" spc="0" baseline="0" dirty="0">
                          <a:ln>
                            <a:solidFill>
                              <a:schemeClr val="accent5">
                                <a:alpha val="0"/>
                              </a:schemeClr>
                            </a:solidFill>
                          </a:ln>
                          <a:solidFill>
                            <a:schemeClr val="tx2"/>
                          </a:solidFill>
                          <a:effectLst/>
                          <a:latin typeface="+mn-ea"/>
                          <a:ea typeface="+mn-ea"/>
                          <a:cs typeface="Arial" pitchFamily="34" charset="0"/>
                        </a:rPr>
                        <a:t>E mchae@kr.kpmg.com </a:t>
                      </a:r>
                    </a:p>
                    <a:p>
                      <a:pPr marL="0" defTabSz="914400" eaLnBrk="1" fontAlgn="auto" hangingPunct="1">
                        <a:lnSpc>
                          <a:spcPct val="100000"/>
                        </a:lnSpc>
                        <a:spcBef>
                          <a:spcPts val="0"/>
                        </a:spcBef>
                        <a:spcAft>
                          <a:spcPts val="0"/>
                        </a:spcAft>
                        <a:defRPr/>
                      </a:pPr>
                      <a:endParaRPr lang="en-US" altLang="ko-KR" sz="850" b="0" u="none" cap="none" spc="0" baseline="0" dirty="0">
                        <a:ln>
                          <a:solidFill>
                            <a:schemeClr val="accent5">
                              <a:alpha val="0"/>
                            </a:schemeClr>
                          </a:solidFill>
                        </a:ln>
                        <a:solidFill>
                          <a:schemeClr val="tx2"/>
                        </a:solidFill>
                        <a:effectLst/>
                        <a:latin typeface="+mn-ea"/>
                        <a:ea typeface="+mn-ea"/>
                        <a:cs typeface="Arial" pitchFamily="34" charset="0"/>
                      </a:endParaRPr>
                    </a:p>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5">
                                <a:alpha val="0"/>
                              </a:schemeClr>
                            </a:solidFill>
                          </a:ln>
                          <a:solidFill>
                            <a:schemeClr val="tx2"/>
                          </a:solidFill>
                          <a:effectLst/>
                          <a:uLnTx/>
                          <a:uFillTx/>
                          <a:latin typeface="+mn-ea"/>
                          <a:ea typeface="+mn-ea"/>
                          <a:cs typeface="Arial" pitchFamily="34" charset="0"/>
                        </a:rPr>
                        <a:t>어경석</a:t>
                      </a:r>
                      <a:endParaRPr kumimoji="0" lang="ko-KR" altLang="en-US" sz="850" b="1"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전무</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T 02-2112-0497</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E keo@kr.kpmg.com</a:t>
                      </a:r>
                    </a:p>
                    <a:p>
                      <a:pPr marL="0" eaLnBrk="1" fontAlgn="auto" hangingPunct="1">
                        <a:lnSpc>
                          <a:spcPct val="100000"/>
                        </a:lnSpc>
                        <a:spcBef>
                          <a:spcPts val="0"/>
                        </a:spcBef>
                        <a:spcAft>
                          <a:spcPts val="0"/>
                        </a:spcAft>
                        <a:defRPr/>
                      </a:pPr>
                      <a:endParaRPr lang="en-US" altLang="ko-KR" sz="850" b="0" u="none" cap="none" spc="0" baseline="0" dirty="0">
                        <a:ln>
                          <a:solidFill>
                            <a:schemeClr val="accent5">
                              <a:alpha val="0"/>
                            </a:schemeClr>
                          </a:solidFill>
                        </a:ln>
                        <a:solidFill>
                          <a:schemeClr val="tx2"/>
                        </a:solidFill>
                        <a:effectLst/>
                        <a:latin typeface="+mn-ea"/>
                        <a:ea typeface="+mn-ea"/>
                        <a:cs typeface="Arial" pitchFamily="34" charset="0"/>
                      </a:endParaRPr>
                    </a:p>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5">
                                <a:alpha val="0"/>
                              </a:schemeClr>
                            </a:solidFill>
                          </a:ln>
                          <a:solidFill>
                            <a:schemeClr val="tx2"/>
                          </a:solidFill>
                          <a:effectLst/>
                          <a:uLnTx/>
                          <a:uFillTx/>
                          <a:latin typeface="+mn-ea"/>
                          <a:ea typeface="+mn-ea"/>
                          <a:cs typeface="Arial" pitchFamily="34" charset="0"/>
                        </a:rPr>
                        <a:t>서정혁</a:t>
                      </a:r>
                      <a:endParaRPr kumimoji="0" lang="ko-KR" altLang="en-US" sz="850" b="1"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상무</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T 02-2112-7539</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E jeonghyukseo@kr.kpmg.com</a:t>
                      </a:r>
                    </a:p>
                    <a:p>
                      <a:pPr marL="0" eaLnBrk="1" fontAlgn="auto" hangingPunct="1">
                        <a:lnSpc>
                          <a:spcPct val="100000"/>
                        </a:lnSpc>
                        <a:spcBef>
                          <a:spcPts val="0"/>
                        </a:spcBef>
                        <a:spcAft>
                          <a:spcPts val="0"/>
                        </a:spcAft>
                        <a:defRPr/>
                      </a:pPr>
                      <a:endParaRPr lang="en-US" altLang="ko-KR" sz="850" b="0" u="none" cap="none" spc="0" baseline="0" dirty="0">
                        <a:ln>
                          <a:solidFill>
                            <a:schemeClr val="accent5">
                              <a:alpha val="0"/>
                            </a:schemeClr>
                          </a:solidFill>
                        </a:ln>
                        <a:solidFill>
                          <a:schemeClr val="tx2"/>
                        </a:solidFill>
                        <a:effectLst/>
                        <a:latin typeface="+mn-ea"/>
                        <a:ea typeface="+mn-ea"/>
                        <a:cs typeface="Arial" pitchFamily="34" charset="0"/>
                      </a:endParaRPr>
                    </a:p>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5">
                                <a:alpha val="0"/>
                              </a:schemeClr>
                            </a:solidFill>
                          </a:ln>
                          <a:solidFill>
                            <a:schemeClr val="tx2"/>
                          </a:solidFill>
                          <a:effectLst/>
                          <a:uLnTx/>
                          <a:uFillTx/>
                          <a:latin typeface="+mn-ea"/>
                          <a:ea typeface="+mn-ea"/>
                          <a:cs typeface="Arial" pitchFamily="34" charset="0"/>
                        </a:rPr>
                        <a:t>이현승</a:t>
                      </a:r>
                      <a:endParaRPr kumimoji="0" lang="ko-KR" altLang="en-US" sz="850" b="1"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상무</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T 02-2112-3033</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5">
                                <a:alpha val="0"/>
                              </a:schemeClr>
                            </a:solidFill>
                          </a:ln>
                          <a:solidFill>
                            <a:schemeClr val="tx2"/>
                          </a:solidFill>
                          <a:effectLst/>
                          <a:uLnTx/>
                          <a:uFillTx/>
                          <a:latin typeface="+mn-ea"/>
                          <a:ea typeface="+mn-ea"/>
                          <a:cs typeface="Arial" pitchFamily="34" charset="0"/>
                        </a:rPr>
                        <a:t>E hyunseunglee@kr.kpmg.com</a:t>
                      </a:r>
                    </a:p>
                    <a:p>
                      <a:pPr marL="0" eaLnBrk="1" fontAlgn="auto" hangingPunct="1">
                        <a:lnSpc>
                          <a:spcPct val="100000"/>
                        </a:lnSpc>
                        <a:spcBef>
                          <a:spcPts val="0"/>
                        </a:spcBef>
                        <a:spcAft>
                          <a:spcPts val="0"/>
                        </a:spcAft>
                        <a:defRPr/>
                      </a:pPr>
                      <a:endParaRPr lang="en-US" altLang="ko-KR" sz="850" b="0" u="none" cap="none" spc="0" baseline="0" dirty="0">
                        <a:ln>
                          <a:solidFill>
                            <a:schemeClr val="accent5">
                              <a:alpha val="0"/>
                            </a:schemeClr>
                          </a:solidFill>
                        </a:ln>
                        <a:solidFill>
                          <a:schemeClr val="tx2"/>
                        </a:solidFill>
                        <a:effectLst/>
                        <a:latin typeface="+mn-ea"/>
                        <a:ea typeface="+mn-ea"/>
                        <a:cs typeface="Arial" pitchFamily="34" charset="0"/>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4053029183"/>
                  </a:ext>
                </a:extLst>
              </a:tr>
            </a:tbl>
          </a:graphicData>
        </a:graphic>
      </p:graphicFrame>
    </p:spTree>
    <p:extLst>
      <p:ext uri="{BB962C8B-B14F-4D97-AF65-F5344CB8AC3E}">
        <p14:creationId xmlns:p14="http://schemas.microsoft.com/office/powerpoint/2010/main" val="3449381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「금융회사 </a:t>
            </a:r>
            <a:r>
              <a:rPr lang="ko-KR" altLang="en-US" dirty="0" err="1"/>
              <a:t>지배구조법」상</a:t>
            </a:r>
            <a:r>
              <a:rPr lang="ko-KR" altLang="en-US" dirty="0"/>
              <a:t> 내부통제 제도개선 방안</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a:t>금융회사 스스로 </a:t>
            </a:r>
            <a:r>
              <a:rPr lang="ko-KR" altLang="en-US" dirty="0" err="1"/>
              <a:t>임원별</a:t>
            </a:r>
            <a:r>
              <a:rPr lang="ko-KR" altLang="en-US" dirty="0"/>
              <a:t> 내부통제 책무</a:t>
            </a:r>
            <a:r>
              <a:rPr lang="en-US" altLang="ko-KR" dirty="0"/>
              <a:t>(responsibility)</a:t>
            </a:r>
            <a:r>
              <a:rPr lang="ko-KR" altLang="en-US" dirty="0"/>
              <a:t> 사전에 구분</a:t>
            </a:r>
            <a:r>
              <a:rPr lang="en-US" altLang="ko-KR" dirty="0"/>
              <a:t>·</a:t>
            </a:r>
            <a:r>
              <a:rPr lang="ko-KR" altLang="en-US" dirty="0"/>
              <a:t>확정</a:t>
            </a:r>
            <a:endParaRPr lang="en-US" altLang="ko-KR" dirty="0"/>
          </a:p>
          <a:p>
            <a:pPr marL="171450" indent="-171450">
              <a:lnSpc>
                <a:spcPct val="120000"/>
              </a:lnSpc>
              <a:buFont typeface="Arial" panose="020B0604020202020204" pitchFamily="34" charset="0"/>
              <a:buChar char="•"/>
              <a:defRPr/>
            </a:pPr>
            <a:r>
              <a:rPr lang="ko-KR" altLang="en-US" dirty="0"/>
              <a:t>관리 소홀한 임원은 제재</a:t>
            </a:r>
            <a:r>
              <a:rPr lang="en-US" altLang="ko-KR" dirty="0"/>
              <a:t>, </a:t>
            </a:r>
            <a:r>
              <a:rPr lang="ko-KR" altLang="en-US" dirty="0"/>
              <a:t>역할 충실한 임원은 사고가 나도 면책 가능</a:t>
            </a:r>
            <a:endParaRPr lang="en-US" altLang="ko-KR" dirty="0"/>
          </a:p>
          <a:p>
            <a:pPr marL="171450" indent="-171450">
              <a:lnSpc>
                <a:spcPct val="120000"/>
              </a:lnSpc>
              <a:buFont typeface="Arial" panose="020B0604020202020204" pitchFamily="34" charset="0"/>
              <a:buChar char="•"/>
              <a:defRPr/>
            </a:pPr>
            <a:r>
              <a:rPr lang="ko-KR" altLang="en-US" dirty="0"/>
              <a:t>대표이사와 이사회의 책임 강화로 </a:t>
            </a:r>
            <a:r>
              <a:rPr lang="en-US" altLang="ko-KR" dirty="0"/>
              <a:t>‘</a:t>
            </a:r>
            <a:r>
              <a:rPr lang="ko-KR" altLang="en-US" dirty="0"/>
              <a:t>견제와 균형 원리</a:t>
            </a:r>
            <a:r>
              <a:rPr lang="en-US" altLang="ko-KR" dirty="0"/>
              <a:t>’ </a:t>
            </a:r>
            <a:r>
              <a:rPr lang="ko-KR" altLang="en-US" dirty="0"/>
              <a:t>구현</a:t>
            </a:r>
            <a:endParaRPr lang="en-US" altLang="ko-KR"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2023.6.22</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(2023.6.22), “</a:t>
            </a:r>
            <a:r>
              <a:rPr lang="ko-KR" altLang="en-US" dirty="0">
                <a:solidFill>
                  <a:schemeClr val="bg1">
                    <a:lumMod val="50000"/>
                  </a:schemeClr>
                </a:solidFill>
              </a:rPr>
              <a:t>금융사고</a:t>
            </a:r>
            <a:r>
              <a:rPr lang="en-US" altLang="ko-KR" dirty="0">
                <a:solidFill>
                  <a:schemeClr val="bg1">
                    <a:lumMod val="50000"/>
                  </a:schemeClr>
                </a:solidFill>
              </a:rPr>
              <a:t>, </a:t>
            </a:r>
            <a:r>
              <a:rPr lang="ko-KR" altLang="en-US" dirty="0">
                <a:solidFill>
                  <a:schemeClr val="bg1">
                    <a:lumMod val="50000"/>
                  </a:schemeClr>
                </a:solidFill>
              </a:rPr>
              <a:t>제재보다 예방에 주력 </a:t>
            </a:r>
            <a:r>
              <a:rPr lang="en-US" altLang="ko-KR" dirty="0">
                <a:solidFill>
                  <a:schemeClr val="bg1">
                    <a:lumMod val="50000"/>
                  </a:schemeClr>
                </a:solidFill>
              </a:rPr>
              <a:t>– </a:t>
            </a:r>
            <a:r>
              <a:rPr lang="ko-KR" altLang="en-US" dirty="0">
                <a:solidFill>
                  <a:schemeClr val="bg1">
                    <a:lumMod val="50000"/>
                  </a:schemeClr>
                </a:solidFill>
              </a:rPr>
              <a:t>금융권 내부통제 제도개선 방안 발표 </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 name="표 3">
            <a:extLst>
              <a:ext uri="{FF2B5EF4-FFF2-40B4-BE49-F238E27FC236}">
                <a16:creationId xmlns:a16="http://schemas.microsoft.com/office/drawing/2014/main" id="{DA6EE312-4E12-2EDA-0047-0F53935E237B}"/>
              </a:ext>
            </a:extLst>
          </p:cNvPr>
          <p:cNvGraphicFramePr>
            <a:graphicFrameLocks noGrp="1"/>
          </p:cNvGraphicFramePr>
          <p:nvPr/>
        </p:nvGraphicFramePr>
        <p:xfrm>
          <a:off x="488939" y="2168526"/>
          <a:ext cx="4284673" cy="1401253"/>
        </p:xfrm>
        <a:graphic>
          <a:graphicData uri="http://schemas.openxmlformats.org/drawingml/2006/table">
            <a:tbl>
              <a:tblPr/>
              <a:tblGrid>
                <a:gridCol w="4284673">
                  <a:extLst>
                    <a:ext uri="{9D8B030D-6E8A-4147-A177-3AD203B41FA5}">
                      <a16:colId xmlns:a16="http://schemas.microsoft.com/office/drawing/2014/main" val="3655866858"/>
                    </a:ext>
                  </a:extLst>
                </a:gridCol>
              </a:tblGrid>
              <a:tr h="209741">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금융회사</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내부통제 제도개선 논의 경과</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1157413">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정부는 내부통제 기준마련 외 기준 준수 여부 등 의무도 부과하는 「지배구조법」 개정안을 제출하였으나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(’20.6</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더욱  실효성 있는 대책의 필요성이 제기</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반복되는 금융사고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임직원 횡령 등을 계기로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금융권 관행 개선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을 위한 내부통제 혁신방안을 발표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(’22.11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하고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업권별</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TF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운영</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’22.8</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월부터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금융위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금감원은 「금융권 내부통제 제도개선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TF</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구성</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운영</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72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6" name="표 5">
            <a:extLst>
              <a:ext uri="{FF2B5EF4-FFF2-40B4-BE49-F238E27FC236}">
                <a16:creationId xmlns:a16="http://schemas.microsoft.com/office/drawing/2014/main" id="{8CD82FB8-0562-7B4A-AE3A-4A441233E703}"/>
              </a:ext>
            </a:extLst>
          </p:cNvPr>
          <p:cNvGraphicFramePr>
            <a:graphicFrameLocks noGrp="1"/>
          </p:cNvGraphicFramePr>
          <p:nvPr>
            <p:extLst>
              <p:ext uri="{D42A27DB-BD31-4B8C-83A1-F6EECF244321}">
                <p14:modId xmlns:p14="http://schemas.microsoft.com/office/powerpoint/2010/main" val="915810786"/>
              </p:ext>
            </p:extLst>
          </p:nvPr>
        </p:nvGraphicFramePr>
        <p:xfrm>
          <a:off x="5132387" y="2168524"/>
          <a:ext cx="4284673" cy="3710191"/>
        </p:xfrm>
        <a:graphic>
          <a:graphicData uri="http://schemas.openxmlformats.org/drawingml/2006/table">
            <a:tbl>
              <a:tblPr/>
              <a:tblGrid>
                <a:gridCol w="4284673">
                  <a:extLst>
                    <a:ext uri="{9D8B030D-6E8A-4147-A177-3AD203B41FA5}">
                      <a16:colId xmlns:a16="http://schemas.microsoft.com/office/drawing/2014/main" val="3655866858"/>
                    </a:ext>
                  </a:extLst>
                </a:gridCol>
              </a:tblGrid>
              <a:tr h="242049">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내부통제 제도개선 방안 주요 내용</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466351">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금융사 임원은 책무구조도상 책임영역별로 내부통제 관리 → 이사회 사전적 감시 및 감독당국의 사후제재로 실효성 제고</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85725" marR="0" lvl="0" indent="0" algn="l"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ko-KR" altLang="ko-KR" sz="900" kern="0" dirty="0">
                          <a:ln>
                            <a:solidFill>
                              <a:schemeClr val="bg1">
                                <a:lumMod val="75000"/>
                                <a:alpha val="0"/>
                              </a:schemeClr>
                            </a:solidFill>
                          </a:ln>
                          <a:solidFill>
                            <a:schemeClr val="tx1">
                              <a:lumMod val="85000"/>
                              <a:lumOff val="15000"/>
                            </a:schemeClr>
                          </a:solidFill>
                          <a:latin typeface="+mn-ea"/>
                          <a:ea typeface="+mn-ea"/>
                          <a:cs typeface="+mn-cs"/>
                        </a:rPr>
                        <a:t>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책무구조도</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(Responsible Map)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도입</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300"/>
                        </a:spcBef>
                        <a:spcAft>
                          <a:spcPts val="0"/>
                        </a:spcAft>
                        <a:buClrTx/>
                        <a:buSzTx/>
                        <a:buFontTx/>
                        <a:buChar char="-"/>
                        <a:tabLst/>
                        <a:defRPr/>
                      </a:pP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책무구조도란</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금융회사 임원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지배구조법」상</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임원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이 담당하는 직책별로 책무를 배분한 내역을 기재한 문서</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3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책무구조도는 대표이사</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(CEO)</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가 마련하며 각 임원은 해당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직책별</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책무 수행에 적합한 적극적 자격 요건을 갖출 것을 요구</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작성된 책무구조도는 금융당국에 제출</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85725" marR="0" lvl="0" indent="0" algn="l"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② 내부통제 관리의무 부여</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3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내부통제 관리의무란 책무구조도상 해당 임원이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소관책무의</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범위 내에서  실제로 실행해야 하는 내부통제 관리조치를 의미</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3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특히 대표이사의 내부통제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총괄</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관리의무도 명확히 규율하여 책임의식 고취</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85725" marR="0" lvl="0" indent="0" algn="l"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③ 이사회의 내부통제 역할 명확화</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3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내부통제 및 위험관리 정책 수립과 집행에 관한 사항을 이사회 심의</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의결 대상에 포함</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3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이사회의 충실한 내부통제 역할 수행을 위해 이사회 내 내부통제위원회 신설</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85725" marR="0" lvl="0" indent="0" algn="l"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④ 제재 및 면책 기준</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3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내부통제 관리조치 미 실행 또는 불충분할 경우 관리의무 위반 임원에게 신분제재 부과</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3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다만 금융사고 발생 시에도 상당한 주의를 다한 경우 책임 경감 또는 면제</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3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당국이 관리의무 위반여부를 점검하여 임원에 책임을 묻는 상황을 미리 정하여 공개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금융위 고시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함으로써 법집행의 투명성</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일관성 제고</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72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8" name="표 7">
            <a:extLst>
              <a:ext uri="{FF2B5EF4-FFF2-40B4-BE49-F238E27FC236}">
                <a16:creationId xmlns:a16="http://schemas.microsoft.com/office/drawing/2014/main" id="{3DD9C077-D694-867D-76BB-8A78E2E5DEE2}"/>
              </a:ext>
            </a:extLst>
          </p:cNvPr>
          <p:cNvGraphicFramePr>
            <a:graphicFrameLocks noGrp="1"/>
          </p:cNvGraphicFramePr>
          <p:nvPr/>
        </p:nvGraphicFramePr>
        <p:xfrm>
          <a:off x="488939" y="3652126"/>
          <a:ext cx="4284673" cy="2224800"/>
        </p:xfrm>
        <a:graphic>
          <a:graphicData uri="http://schemas.openxmlformats.org/drawingml/2006/table">
            <a:tbl>
              <a:tblPr/>
              <a:tblGrid>
                <a:gridCol w="4284673">
                  <a:extLst>
                    <a:ext uri="{9D8B030D-6E8A-4147-A177-3AD203B41FA5}">
                      <a16:colId xmlns:a16="http://schemas.microsoft.com/office/drawing/2014/main" val="3655866858"/>
                    </a:ext>
                  </a:extLst>
                </a:gridCol>
              </a:tblGrid>
              <a:tr h="244800">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내부통제 제도개선 기본 방향</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1980000">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내부통제 규율의 명확성 및 예측가능성 제고를 통해 금융회사의 자율성과 책임성 있는 내부통제 유도 → 금융권 신뢰회복</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72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11" name="표 12">
            <a:extLst>
              <a:ext uri="{FF2B5EF4-FFF2-40B4-BE49-F238E27FC236}">
                <a16:creationId xmlns:a16="http://schemas.microsoft.com/office/drawing/2014/main" id="{F195B5C1-2575-C259-7C2C-264FA9D26D1C}"/>
              </a:ext>
            </a:extLst>
          </p:cNvPr>
          <p:cNvGraphicFramePr>
            <a:graphicFrameLocks noGrp="1"/>
          </p:cNvGraphicFramePr>
          <p:nvPr/>
        </p:nvGraphicFramePr>
        <p:xfrm>
          <a:off x="543275" y="4798794"/>
          <a:ext cx="4176000" cy="963832"/>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1425317762"/>
                    </a:ext>
                  </a:extLst>
                </a:gridCol>
                <a:gridCol w="1728000">
                  <a:extLst>
                    <a:ext uri="{9D8B030D-6E8A-4147-A177-3AD203B41FA5}">
                      <a16:colId xmlns:a16="http://schemas.microsoft.com/office/drawing/2014/main" val="2702106447"/>
                    </a:ext>
                  </a:extLst>
                </a:gridCol>
                <a:gridCol w="1728000">
                  <a:extLst>
                    <a:ext uri="{9D8B030D-6E8A-4147-A177-3AD203B41FA5}">
                      <a16:colId xmlns:a16="http://schemas.microsoft.com/office/drawing/2014/main" val="839062569"/>
                    </a:ext>
                  </a:extLst>
                </a:gridCol>
              </a:tblGrid>
              <a:tr h="240958">
                <a:tc>
                  <a:txBody>
                    <a:bodyPr/>
                    <a:lstStyle/>
                    <a:p>
                      <a:pPr algn="ctr" latinLnBrk="1"/>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algn="ctr" latinLnBrk="1"/>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현행</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algn="ctr" latinLnBrk="1"/>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개선</a:t>
                      </a:r>
                    </a:p>
                  </a:txBody>
                  <a:tcPr anchor="ctr">
                    <a:lnL w="9525"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extLst>
                  <a:ext uri="{0D108BD9-81ED-4DB2-BD59-A6C34878D82A}">
                    <a16:rowId xmlns:a16="http://schemas.microsoft.com/office/drawing/2014/main" val="2913025845"/>
                  </a:ext>
                </a:extLst>
              </a:tr>
              <a:tr h="240958">
                <a:tc>
                  <a:txBody>
                    <a:bodyPr/>
                    <a:lstStyle/>
                    <a:p>
                      <a:pPr algn="ctr" latinLnBrk="1"/>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책임소재</a:t>
                      </a:r>
                    </a:p>
                  </a:txBody>
                  <a:tcPr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latinLnBrk="1">
                        <a:buFont typeface="Arial" panose="020B0604020202020204" pitchFamily="34" charset="0"/>
                        <a:buChar cha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책임소재 불분명</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latinLnBrk="1">
                        <a:buFont typeface="Arial" panose="020B0604020202020204" pitchFamily="34" charset="0"/>
                        <a:buChar cha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각 경영진별 책임영역 사전배분</a:t>
                      </a:r>
                    </a:p>
                  </a:txBody>
                  <a:tcPr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77299696"/>
                  </a:ext>
                </a:extLst>
              </a:tr>
              <a:tr h="240958">
                <a:tc>
                  <a:txBody>
                    <a:bodyPr/>
                    <a:lstStyle/>
                    <a:p>
                      <a:pPr algn="ctr" latinLnBrk="1"/>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규율내용</a:t>
                      </a:r>
                    </a:p>
                  </a:txBody>
                  <a:tcPr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latinLnBrk="1">
                        <a:buFont typeface="Arial" panose="020B0604020202020204" pitchFamily="34" charset="0"/>
                        <a:buChar cha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내부통제 기준 마련에 한정</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latinLnBrk="1">
                        <a:buFont typeface="Arial" panose="020B0604020202020204" pitchFamily="34" charset="0"/>
                        <a:buChar cha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내부통제 일련의 과정 전체 포함</a:t>
                      </a:r>
                    </a:p>
                  </a:txBody>
                  <a:tcPr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76735912"/>
                  </a:ext>
                </a:extLst>
              </a:tr>
              <a:tr h="240958">
                <a:tc>
                  <a:txBody>
                    <a:bodyPr/>
                    <a:lstStyle/>
                    <a:p>
                      <a:pPr algn="ctr" latinLnBrk="1"/>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이사회 역할</a:t>
                      </a:r>
                    </a:p>
                  </a:txBody>
                  <a:tcPr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latinLnBrk="1">
                        <a:buFont typeface="Arial" panose="020B0604020202020204" pitchFamily="34" charset="0"/>
                        <a:buChar cha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이사회 책임의식 미미</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latinLnBrk="1">
                        <a:buFont typeface="Arial" panose="020B0604020202020204" pitchFamily="34" charset="0"/>
                        <a:buChar cha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이사회 최종 책임 명시</a:t>
                      </a:r>
                    </a:p>
                  </a:txBody>
                  <a:tcPr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89674993"/>
                  </a:ext>
                </a:extLst>
              </a:tr>
            </a:tbl>
          </a:graphicData>
        </a:graphic>
      </p:graphicFrame>
      <p:sp>
        <p:nvSpPr>
          <p:cNvPr id="13" name="TextBox 12">
            <a:extLst>
              <a:ext uri="{FF2B5EF4-FFF2-40B4-BE49-F238E27FC236}">
                <a16:creationId xmlns:a16="http://schemas.microsoft.com/office/drawing/2014/main" id="{69B40DF7-4F1C-95BB-AAB6-81DD5E2C23F5}"/>
              </a:ext>
            </a:extLst>
          </p:cNvPr>
          <p:cNvSpPr txBox="1"/>
          <p:nvPr/>
        </p:nvSpPr>
        <p:spPr>
          <a:xfrm>
            <a:off x="1830086" y="4565985"/>
            <a:ext cx="1602377" cy="153888"/>
          </a:xfrm>
          <a:prstGeom prst="rect">
            <a:avLst/>
          </a:prstGeom>
          <a:noFill/>
        </p:spPr>
        <p:txBody>
          <a:bodyPr wrap="square" lIns="0" tIns="0" rIns="0" bIns="0" rtlCol="0">
            <a:spAutoFit/>
          </a:bodyPr>
          <a:lstStyle/>
          <a:p>
            <a:pPr algn="ctr"/>
            <a:r>
              <a:rPr lang="en-US" altLang="ko-KR" sz="10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&lt; </a:t>
            </a:r>
            <a:r>
              <a:rPr lang="ko-KR" altLang="en-US" sz="10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제도 개선의 기대 효과 </a:t>
            </a:r>
            <a:r>
              <a:rPr lang="en-US" altLang="ko-KR" sz="10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&gt;</a:t>
            </a:r>
            <a:endParaRPr lang="ko-KR" altLang="en-US" sz="1000" b="1" dirty="0" err="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Tree>
    <p:extLst>
      <p:ext uri="{BB962C8B-B14F-4D97-AF65-F5344CB8AC3E}">
        <p14:creationId xmlns:p14="http://schemas.microsoft.com/office/powerpoint/2010/main" val="3581987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「자본시장 불공정거래 대응체계 개선방안」 발표</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err="1"/>
              <a:t>금융위</a:t>
            </a:r>
            <a:r>
              <a:rPr lang="en-US" altLang="ko-KR" dirty="0"/>
              <a:t>·</a:t>
            </a:r>
            <a:r>
              <a:rPr lang="ko-KR" altLang="en-US" dirty="0"/>
              <a:t>검찰</a:t>
            </a:r>
            <a:r>
              <a:rPr lang="en-US" altLang="ko-KR" dirty="0"/>
              <a:t>·</a:t>
            </a:r>
            <a:r>
              <a:rPr lang="ko-KR" altLang="en-US" dirty="0" err="1"/>
              <a:t>금감원</a:t>
            </a:r>
            <a:r>
              <a:rPr lang="en-US" altLang="ko-KR" dirty="0"/>
              <a:t>·</a:t>
            </a:r>
            <a:r>
              <a:rPr lang="ko-KR" altLang="en-US" dirty="0"/>
              <a:t>거래소 등 관계기관에서는 다양한 형태의 불공정행위와 지능적</a:t>
            </a:r>
            <a:r>
              <a:rPr lang="en-US" altLang="ko-KR" dirty="0"/>
              <a:t>·</a:t>
            </a:r>
            <a:r>
              <a:rPr lang="ko-KR" altLang="en-US" dirty="0"/>
              <a:t>조직적 범죄행위가 지속 발생하는 점을 지적</a:t>
            </a:r>
            <a:endParaRPr lang="en-US" altLang="ko-KR" dirty="0"/>
          </a:p>
          <a:p>
            <a:pPr>
              <a:lnSpc>
                <a:spcPct val="120000"/>
              </a:lnSpc>
              <a:defRPr/>
            </a:pPr>
            <a:r>
              <a:rPr lang="ko-KR" altLang="en-US" dirty="0"/>
              <a:t>자본시장 불공정거래는 자본시장 신뢰를 훼손하는 중대한 불법행위인 만큼 엄정한 대응체계를 갖추는 것이 중요하다고 강조하면서</a:t>
            </a:r>
            <a:r>
              <a:rPr lang="en-US" altLang="ko-KR" dirty="0"/>
              <a:t>, </a:t>
            </a:r>
            <a:r>
              <a:rPr lang="ko-KR" altLang="en-US" dirty="0"/>
              <a:t>시장감시</a:t>
            </a:r>
            <a:r>
              <a:rPr lang="en-US" altLang="ko-KR" dirty="0"/>
              <a:t>·</a:t>
            </a:r>
            <a:r>
              <a:rPr lang="ko-KR" altLang="en-US" dirty="0"/>
              <a:t>조사</a:t>
            </a:r>
            <a:r>
              <a:rPr lang="en-US" altLang="ko-KR" dirty="0"/>
              <a:t>·</a:t>
            </a:r>
            <a:r>
              <a:rPr lang="ko-KR" altLang="en-US" dirty="0"/>
              <a:t>제재 체계 전반을 개선하는 「자본시장 불공정거래 대응체계 </a:t>
            </a:r>
            <a:r>
              <a:rPr lang="ko-KR" altLang="en-US" dirty="0" err="1"/>
              <a:t>개선방안」을</a:t>
            </a:r>
            <a:r>
              <a:rPr lang="ko-KR" altLang="en-US" dirty="0"/>
              <a:t> 발표</a:t>
            </a:r>
            <a:endParaRPr lang="ko-KR" altLang="en-US" sz="1200" b="1" kern="0" dirty="0">
              <a:ln>
                <a:solidFill>
                  <a:schemeClr val="accent4">
                    <a:alpha val="0"/>
                  </a:schemeClr>
                </a:solidFill>
              </a:ln>
              <a:solidFill>
                <a:schemeClr val="accent1"/>
              </a:solidFill>
              <a:latin typeface="+mn-ea"/>
            </a:endParaRP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2023.9.20</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(2023.9.20), “</a:t>
            </a:r>
            <a:r>
              <a:rPr lang="ko-KR" altLang="en-US" dirty="0">
                <a:solidFill>
                  <a:schemeClr val="bg1">
                    <a:lumMod val="50000"/>
                  </a:schemeClr>
                </a:solidFill>
              </a:rPr>
              <a:t>금융위원회 자본시장조사단 출범 </a:t>
            </a:r>
            <a:r>
              <a:rPr lang="en-US" altLang="ko-KR" dirty="0">
                <a:solidFill>
                  <a:schemeClr val="bg1">
                    <a:lumMod val="50000"/>
                  </a:schemeClr>
                </a:solidFill>
              </a:rPr>
              <a:t>10</a:t>
            </a:r>
            <a:r>
              <a:rPr lang="ko-KR" altLang="en-US" dirty="0">
                <a:solidFill>
                  <a:schemeClr val="bg1">
                    <a:lumMod val="50000"/>
                  </a:schemeClr>
                </a:solidFill>
              </a:rPr>
              <a:t>주년 기념식 개최 및 관계기관 합동 「자본시장 불공정거래 대응체계 개선방안」</a:t>
            </a:r>
            <a:r>
              <a:rPr lang="en-US" altLang="ko-KR" dirty="0">
                <a:solidFill>
                  <a:schemeClr val="bg1">
                    <a:lumMod val="50000"/>
                  </a:schemeClr>
                </a:solidFill>
              </a:rPr>
              <a:t> </a:t>
            </a:r>
            <a:r>
              <a:rPr lang="ko-KR" altLang="en-US" dirty="0">
                <a:solidFill>
                  <a:schemeClr val="bg1">
                    <a:lumMod val="50000"/>
                  </a:schemeClr>
                </a:solidFill>
              </a:rPr>
              <a:t>발표</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103EC48D-7AE8-C493-910B-0BCF9CFEC2D7}"/>
              </a:ext>
            </a:extLst>
          </p:cNvPr>
          <p:cNvSpPr/>
          <p:nvPr/>
        </p:nvSpPr>
        <p:spPr>
          <a:xfrm>
            <a:off x="488950" y="2168523"/>
            <a:ext cx="4284663" cy="27261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000" b="1" kern="0" dirty="0">
                <a:ln>
                  <a:solidFill>
                    <a:schemeClr val="bg1">
                      <a:lumMod val="75000"/>
                      <a:alpha val="0"/>
                    </a:schemeClr>
                  </a:solidFill>
                </a:ln>
                <a:solidFill>
                  <a:schemeClr val="tx1">
                    <a:lumMod val="85000"/>
                    <a:lumOff val="15000"/>
                  </a:schemeClr>
                </a:solidFill>
                <a:latin typeface="+mn-ea"/>
              </a:rPr>
              <a:t>「불공정거래 대응체계 개선방안」 요약</a:t>
            </a:r>
          </a:p>
        </p:txBody>
      </p:sp>
      <p:pic>
        <p:nvPicPr>
          <p:cNvPr id="13" name="그림 12">
            <a:extLst>
              <a:ext uri="{FF2B5EF4-FFF2-40B4-BE49-F238E27FC236}">
                <a16:creationId xmlns:a16="http://schemas.microsoft.com/office/drawing/2014/main" id="{1DC70E0A-924A-D0DE-B600-6077B32CA97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88950" y="2503814"/>
            <a:ext cx="4284662" cy="3373112"/>
          </a:xfrm>
          <a:prstGeom prst="rect">
            <a:avLst/>
          </a:prstGeom>
        </p:spPr>
      </p:pic>
      <p:graphicFrame>
        <p:nvGraphicFramePr>
          <p:cNvPr id="14" name="표 12">
            <a:extLst>
              <a:ext uri="{FF2B5EF4-FFF2-40B4-BE49-F238E27FC236}">
                <a16:creationId xmlns:a16="http://schemas.microsoft.com/office/drawing/2014/main" id="{E24EA5DA-A0ED-0F92-1327-8C3EF369D6BA}"/>
              </a:ext>
            </a:extLst>
          </p:cNvPr>
          <p:cNvGraphicFramePr>
            <a:graphicFrameLocks noGrp="1"/>
          </p:cNvGraphicFramePr>
          <p:nvPr/>
        </p:nvGraphicFramePr>
        <p:xfrm>
          <a:off x="5132388" y="2503813"/>
          <a:ext cx="4284000" cy="3373113"/>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3471314016"/>
                    </a:ext>
                  </a:extLst>
                </a:gridCol>
                <a:gridCol w="1872000">
                  <a:extLst>
                    <a:ext uri="{9D8B030D-6E8A-4147-A177-3AD203B41FA5}">
                      <a16:colId xmlns:a16="http://schemas.microsoft.com/office/drawing/2014/main" val="797382771"/>
                    </a:ext>
                  </a:extLst>
                </a:gridCol>
                <a:gridCol w="1872000">
                  <a:extLst>
                    <a:ext uri="{9D8B030D-6E8A-4147-A177-3AD203B41FA5}">
                      <a16:colId xmlns:a16="http://schemas.microsoft.com/office/drawing/2014/main" val="4183753649"/>
                    </a:ext>
                  </a:extLst>
                </a:gridCol>
              </a:tblGrid>
              <a:tr h="218652">
                <a:tc>
                  <a:txBody>
                    <a:bodyPr/>
                    <a:lstStyle/>
                    <a:p>
                      <a:pPr algn="ctr" latinLnBrk="0"/>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algn="ctr" latinLnBrk="0"/>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문제점</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algn="ctr" latinLnBrk="0"/>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개선</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extLst>
                  <a:ext uri="{0D108BD9-81ED-4DB2-BD59-A6C34878D82A}">
                    <a16:rowId xmlns:a16="http://schemas.microsoft.com/office/drawing/2014/main" val="737629961"/>
                  </a:ext>
                </a:extLst>
              </a:tr>
              <a:tr h="286769">
                <a:tc rowSpan="2">
                  <a:txBody>
                    <a:bodyPr/>
                    <a:lstStyle/>
                    <a:p>
                      <a:pPr algn="ctr" latinLnBrk="0"/>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협업체계</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거래소</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b="0" kern="0" dirty="0" err="1">
                          <a:ln>
                            <a:solidFill>
                              <a:schemeClr val="bg1">
                                <a:lumMod val="75000"/>
                                <a:alpha val="0"/>
                              </a:schemeClr>
                            </a:solidFill>
                          </a:ln>
                          <a:solidFill>
                            <a:schemeClr val="tx1">
                              <a:lumMod val="85000"/>
                              <a:lumOff val="15000"/>
                            </a:schemeClr>
                          </a:solidFill>
                          <a:latin typeface="+mn-ea"/>
                          <a:ea typeface="+mn-ea"/>
                          <a:cs typeface="+mn-cs"/>
                        </a:rPr>
                        <a:t>금감원</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b="0" kern="0" dirty="0" err="1">
                          <a:ln>
                            <a:solidFill>
                              <a:schemeClr val="bg1">
                                <a:lumMod val="75000"/>
                                <a:alpha val="0"/>
                              </a:schemeClr>
                            </a:solidFill>
                          </a:ln>
                          <a:solidFill>
                            <a:schemeClr val="tx1">
                              <a:lumMod val="85000"/>
                              <a:lumOff val="15000"/>
                            </a:schemeClr>
                          </a:solidFill>
                          <a:latin typeface="+mn-ea"/>
                          <a:ea typeface="+mn-ea"/>
                          <a:cs typeface="+mn-cs"/>
                        </a:rPr>
                        <a:t>금융위</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 등이 분절된 업무 수행</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기관 간 협업체계 구축하여 사건전반 상시 협업</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72273667"/>
                  </a:ext>
                </a:extLst>
              </a:tr>
              <a:tr h="286769">
                <a:tc vMerge="1">
                  <a:txBody>
                    <a:bodyPr/>
                    <a:lstStyle/>
                    <a:p>
                      <a:pPr latinLnBrk="1"/>
                      <a:endParaRPr lang="ko-KR" altLang="en-US"/>
                    </a:p>
                  </a:txBody>
                  <a:tcPr/>
                </a:tc>
                <a:tc>
                  <a:txBody>
                    <a:bodyPr/>
                    <a:lstStyle/>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정보공유체계 미비</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정보공유 시스템 본격 가동 및 주요정보 공유</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축적</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90030897"/>
                  </a:ext>
                </a:extLst>
              </a:tr>
              <a:tr h="286769">
                <a:tc rowSpan="3">
                  <a:txBody>
                    <a:bodyPr/>
                    <a:lstStyle/>
                    <a:p>
                      <a:pPr algn="ctr" latinLnBrk="0"/>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시장감시</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rowSpan="3">
                  <a:txBody>
                    <a:bodyPr/>
                    <a:lstStyle/>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시존 시스템으로 혐의 적발 실패</a:t>
                      </a:r>
                      <a:endParaRPr lang="en-US" altLang="ko-KR" sz="900" b="0" kern="0" dirty="0">
                        <a:ln>
                          <a:solidFill>
                            <a:schemeClr val="bg1">
                              <a:lumMod val="75000"/>
                              <a:alpha val="0"/>
                            </a:schemeClr>
                          </a:solidFill>
                        </a:ln>
                        <a:solidFill>
                          <a:schemeClr val="tx1">
                            <a:lumMod val="85000"/>
                            <a:lumOff val="15000"/>
                          </a:schemeClr>
                        </a:solidFill>
                        <a:latin typeface="+mn-ea"/>
                        <a:ea typeface="+mn-ea"/>
                        <a:cs typeface="+mn-cs"/>
                      </a:endParaRPr>
                    </a:p>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각종 시장정보 수집</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분석 기능 미흡</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거래소 이상거래 대응 시스템 개선 및 주기적 업데이트</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79404363"/>
                  </a:ext>
                </a:extLst>
              </a:tr>
              <a:tr h="143385">
                <a:tc vMerge="1">
                  <a:txBody>
                    <a:bodyPr/>
                    <a:lstStyle/>
                    <a:p>
                      <a:pPr latinLnBrk="1"/>
                      <a:endParaRPr lang="ko-KR" altLang="en-US"/>
                    </a:p>
                  </a:txBody>
                  <a:tcPr/>
                </a:tc>
                <a:tc vMerge="1">
                  <a:txBody>
                    <a:bodyPr/>
                    <a:lstStyle/>
                    <a:p>
                      <a:pPr latinLnBrk="1"/>
                      <a:endParaRPr lang="ko-KR" altLang="en-US"/>
                    </a:p>
                  </a:txBody>
                  <a:tcPr/>
                </a:tc>
                <a:tc>
                  <a:txBody>
                    <a:bodyPr/>
                    <a:lstStyle/>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시장감시 및 정보수집</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분석 강화</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27683585"/>
                  </a:ext>
                </a:extLst>
              </a:tr>
              <a:tr h="286769">
                <a:tc vMerge="1">
                  <a:txBody>
                    <a:bodyPr/>
                    <a:lstStyle/>
                    <a:p>
                      <a:pPr latinLnBrk="1"/>
                      <a:endParaRPr lang="ko-KR" altLang="en-US"/>
                    </a:p>
                  </a:txBody>
                  <a:tcPr/>
                </a:tc>
                <a:tc vMerge="1">
                  <a:txBody>
                    <a:bodyPr/>
                    <a:lstStyle/>
                    <a:p>
                      <a:pPr latinLnBrk="1"/>
                      <a:endParaRPr lang="ko-KR" altLang="en-US"/>
                    </a:p>
                  </a:txBody>
                  <a:tcPr/>
                </a:tc>
                <a:tc>
                  <a:txBody>
                    <a:bodyPr/>
                    <a:lstStyle/>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불공정거래 신고 활성화</a:t>
                      </a:r>
                      <a:endParaRPr lang="en-US" altLang="ko-KR" sz="900" b="0" kern="0" dirty="0">
                        <a:ln>
                          <a:solidFill>
                            <a:schemeClr val="bg1">
                              <a:lumMod val="75000"/>
                              <a:alpha val="0"/>
                            </a:schemeClr>
                          </a:solidFill>
                        </a:ln>
                        <a:solidFill>
                          <a:schemeClr val="tx1">
                            <a:lumMod val="85000"/>
                            <a:lumOff val="15000"/>
                          </a:schemeClr>
                        </a:solidFill>
                        <a:latin typeface="+mn-ea"/>
                        <a:ea typeface="+mn-ea"/>
                        <a:cs typeface="+mn-cs"/>
                      </a:endParaRPr>
                    </a:p>
                    <a:p>
                      <a:pPr marL="87313" indent="-87313" algn="l" latinLnBrk="0">
                        <a:buFont typeface="Arial" panose="020B0604020202020204" pitchFamily="34" charset="0"/>
                        <a:buChar cha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K-OTC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감시체계 신설</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78418757"/>
                  </a:ext>
                </a:extLst>
              </a:tr>
              <a:tr h="286769">
                <a:tc rowSpan="3">
                  <a:txBody>
                    <a:bodyPr/>
                    <a:lstStyle/>
                    <a:p>
                      <a:pPr algn="ctr" latinLnBrk="0"/>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조사</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현장조사</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영치 등 활용 미흡</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기관 간 협업 하에 사건별 현장 조사 필요성 판단 후 추진</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2959643"/>
                  </a:ext>
                </a:extLst>
              </a:tr>
              <a:tr h="286769">
                <a:tc vMerge="1">
                  <a:txBody>
                    <a:bodyPr/>
                    <a:lstStyle/>
                    <a:p>
                      <a:pPr algn="ctr" latinLnBrk="0"/>
                      <a:endParaRPr lang="ko-KR" altLang="en-US" sz="900" b="1"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복합 위법행위 별도 조사</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관련 부서들이 함께 검토하여 </a:t>
                      </a:r>
                      <a:r>
                        <a:rPr lang="ko-KR" altLang="en-US" sz="900" b="0" kern="0" dirty="0" err="1">
                          <a:ln>
                            <a:solidFill>
                              <a:schemeClr val="bg1">
                                <a:lumMod val="75000"/>
                                <a:alpha val="0"/>
                              </a:schemeClr>
                            </a:solidFill>
                          </a:ln>
                          <a:solidFill>
                            <a:schemeClr val="tx1">
                              <a:lumMod val="85000"/>
                              <a:lumOff val="15000"/>
                            </a:schemeClr>
                          </a:solidFill>
                          <a:latin typeface="+mn-ea"/>
                          <a:ea typeface="+mn-ea"/>
                          <a:cs typeface="+mn-cs"/>
                        </a:rPr>
                        <a:t>증선위</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 일괄 심의</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27716380"/>
                  </a:ext>
                </a:extLst>
              </a:tr>
              <a:tr h="286769">
                <a:tc vMerge="1">
                  <a:txBody>
                    <a:bodyPr/>
                    <a:lstStyle/>
                    <a:p>
                      <a:pPr algn="ctr" latinLnBrk="0"/>
                      <a:endParaRPr lang="ko-KR" altLang="en-US" sz="900" b="1"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긴급</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중대사건 빈번히 발생</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긴급</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중대사건 판단 시 즉시 협업체계 가동</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29959533"/>
                  </a:ext>
                </a:extLst>
              </a:tr>
              <a:tr h="286769">
                <a:tc rowSpan="2">
                  <a:txBody>
                    <a:bodyPr/>
                    <a:lstStyle/>
                    <a:p>
                      <a:pPr algn="ctr" latinLnBrk="0"/>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인프라</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자본시장 성장에 비해 각 기관 조사부서 확충 미흡</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algn="l" latinLnBrk="0">
                        <a:buFont typeface="Arial" panose="020B0604020202020204" pitchFamily="34" charset="0"/>
                        <a:buChar char="•"/>
                      </a:pPr>
                      <a:r>
                        <a:rPr lang="ko-KR" altLang="en-US" sz="900" b="0" kern="0" dirty="0" err="1">
                          <a:ln>
                            <a:solidFill>
                              <a:schemeClr val="bg1">
                                <a:lumMod val="75000"/>
                                <a:alpha val="0"/>
                              </a:schemeClr>
                            </a:solidFill>
                          </a:ln>
                          <a:solidFill>
                            <a:schemeClr val="tx1">
                              <a:lumMod val="85000"/>
                              <a:lumOff val="15000"/>
                            </a:schemeClr>
                          </a:solidFill>
                          <a:latin typeface="+mn-ea"/>
                          <a:ea typeface="+mn-ea"/>
                          <a:cs typeface="+mn-cs"/>
                        </a:rPr>
                        <a:t>금융위</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b="0" kern="0" dirty="0" err="1">
                          <a:ln>
                            <a:solidFill>
                              <a:schemeClr val="bg1">
                                <a:lumMod val="75000"/>
                                <a:alpha val="0"/>
                              </a:schemeClr>
                            </a:solidFill>
                          </a:ln>
                          <a:solidFill>
                            <a:schemeClr val="tx1">
                              <a:lumMod val="85000"/>
                              <a:lumOff val="15000"/>
                            </a:schemeClr>
                          </a:solidFill>
                          <a:latin typeface="+mn-ea"/>
                          <a:ea typeface="+mn-ea"/>
                          <a:cs typeface="+mn-cs"/>
                        </a:rPr>
                        <a:t>금감원</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거래소 관련 기능</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인력 전반 확충</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13396703"/>
                  </a:ext>
                </a:extLst>
              </a:tr>
              <a:tr h="143385">
                <a:tc vMerge="1">
                  <a:txBody>
                    <a:bodyPr/>
                    <a:lstStyle/>
                    <a:p>
                      <a:pPr algn="ctr" latinLnBrk="0"/>
                      <a:endParaRPr lang="ko-KR" altLang="en-US" sz="900" b="1"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vMerge="1">
                  <a:txBody>
                    <a:bodyPr/>
                    <a:lstStyle/>
                    <a:p>
                      <a:pPr marL="87313" indent="-87313" algn="l" latinLnBrk="0">
                        <a:buFont typeface="Arial" panose="020B0604020202020204" pitchFamily="34" charset="0"/>
                        <a:buChar char="•"/>
                      </a:pP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각 기관 성과평가</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인센티브 체계 개선</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57795944"/>
                  </a:ext>
                </a:extLst>
              </a:tr>
              <a:tr h="143385">
                <a:tc rowSpan="3">
                  <a:txBody>
                    <a:bodyPr/>
                    <a:lstStyle/>
                    <a:p>
                      <a:pPr algn="ctr" latinLnBrk="0"/>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조사</a:t>
                      </a:r>
                      <a:r>
                        <a:rPr lang="en-US" altLang="ko-KR" sz="9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제재 권한</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rowSpan="3">
                  <a:txBody>
                    <a:bodyPr/>
                    <a:lstStyle/>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해외 금융당국에 비해 조치</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제재권한 미흡한 측면</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과징금 제도 차질없이 시행</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1022452"/>
                  </a:ext>
                </a:extLst>
              </a:tr>
              <a:tr h="286769">
                <a:tc vMerge="1">
                  <a:txBody>
                    <a:bodyPr/>
                    <a:lstStyle/>
                    <a:p>
                      <a:pPr latinLnBrk="1"/>
                      <a:endParaRPr lang="ko-KR" altLang="en-US"/>
                    </a:p>
                  </a:txBody>
                  <a:tcPr/>
                </a:tc>
                <a:tc vMerge="1">
                  <a:txBody>
                    <a:bodyPr/>
                    <a:lstStyle/>
                    <a:p>
                      <a:pPr latinLnBrk="1"/>
                      <a:endParaRPr lang="ko-KR" altLang="en-US"/>
                    </a:p>
                  </a:txBody>
                  <a:tcPr/>
                </a:tc>
                <a:tc>
                  <a:txBody>
                    <a:bodyPr/>
                    <a:lstStyle/>
                    <a:p>
                      <a:pPr marL="87313" indent="-87313" algn="l" latinLnBrk="0">
                        <a:buFont typeface="Arial" panose="020B0604020202020204" pitchFamily="34" charset="0"/>
                        <a:buChar char="•"/>
                      </a:pPr>
                      <a:r>
                        <a:rPr lang="ko-KR" altLang="en-US" sz="900" b="0" kern="0" dirty="0" err="1">
                          <a:ln>
                            <a:solidFill>
                              <a:schemeClr val="bg1">
                                <a:lumMod val="75000"/>
                                <a:alpha val="0"/>
                              </a:schemeClr>
                            </a:solidFill>
                          </a:ln>
                          <a:solidFill>
                            <a:schemeClr val="tx1">
                              <a:lumMod val="85000"/>
                              <a:lumOff val="15000"/>
                            </a:schemeClr>
                          </a:solidFill>
                          <a:latin typeface="+mn-ea"/>
                          <a:ea typeface="+mn-ea"/>
                          <a:cs typeface="+mn-cs"/>
                        </a:rPr>
                        <a:t>전력자</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 자본시장 거래 제한 및 상장사 임원 제한 적극 추진</a:t>
                      </a:r>
                      <a:endParaRPr lang="en-US" altLang="ko-KR"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272428548"/>
                  </a:ext>
                </a:extLst>
              </a:tr>
              <a:tr h="143385">
                <a:tc vMerge="1">
                  <a:txBody>
                    <a:bodyPr/>
                    <a:lstStyle/>
                    <a:p>
                      <a:pPr latinLnBrk="1"/>
                      <a:endParaRPr lang="ko-KR" altLang="en-US"/>
                    </a:p>
                  </a:txBody>
                  <a:tcPr/>
                </a:tc>
                <a:tc vMerge="1">
                  <a:txBody>
                    <a:bodyPr/>
                    <a:lstStyle/>
                    <a:p>
                      <a:pPr latinLnBrk="1"/>
                      <a:endParaRPr lang="ko-KR" altLang="en-US"/>
                    </a:p>
                  </a:txBody>
                  <a:tcPr/>
                </a:tc>
                <a:tc>
                  <a:txBody>
                    <a:bodyPr/>
                    <a:lstStyle/>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추가 제도개선 적극 검토</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협의</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37903394"/>
                  </a:ext>
                </a:extLst>
              </a:tr>
            </a:tbl>
          </a:graphicData>
        </a:graphic>
      </p:graphicFrame>
      <p:sp>
        <p:nvSpPr>
          <p:cNvPr id="15" name="직사각형 14">
            <a:extLst>
              <a:ext uri="{FF2B5EF4-FFF2-40B4-BE49-F238E27FC236}">
                <a16:creationId xmlns:a16="http://schemas.microsoft.com/office/drawing/2014/main" id="{89A344E4-D9EE-4973-922A-C70A51A22281}"/>
              </a:ext>
            </a:extLst>
          </p:cNvPr>
          <p:cNvSpPr/>
          <p:nvPr/>
        </p:nvSpPr>
        <p:spPr>
          <a:xfrm>
            <a:off x="5131725" y="2168523"/>
            <a:ext cx="4284663" cy="27261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000" b="1" kern="0" dirty="0">
                <a:ln>
                  <a:solidFill>
                    <a:schemeClr val="bg1">
                      <a:lumMod val="75000"/>
                      <a:alpha val="0"/>
                    </a:schemeClr>
                  </a:solidFill>
                </a:ln>
                <a:solidFill>
                  <a:schemeClr val="tx1">
                    <a:lumMod val="85000"/>
                    <a:lumOff val="15000"/>
                  </a:schemeClr>
                </a:solidFill>
                <a:latin typeface="+mn-ea"/>
              </a:rPr>
              <a:t>자본시장 불공정거래 대응체계 개선에 따른 변화</a:t>
            </a:r>
          </a:p>
        </p:txBody>
      </p:sp>
    </p:spTree>
    <p:extLst>
      <p:ext uri="{BB962C8B-B14F-4D97-AF65-F5344CB8AC3E}">
        <p14:creationId xmlns:p14="http://schemas.microsoft.com/office/powerpoint/2010/main" val="2610740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「외부감사 및 회계 등에 관한 규정」 규정 변경 예고</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a:t>지정감사인의 부당행위 신고접수 및 자율분쟁 조정업무는 중립적 기구인 </a:t>
            </a:r>
            <a:r>
              <a:rPr lang="en-US" altLang="ko-KR" dirty="0"/>
              <a:t>‘</a:t>
            </a:r>
            <a:r>
              <a:rPr lang="ko-KR" altLang="en-US" dirty="0"/>
              <a:t>중소기업 회계지원센터</a:t>
            </a:r>
            <a:r>
              <a:rPr lang="en-US" altLang="ko-KR" dirty="0"/>
              <a:t>’</a:t>
            </a:r>
            <a:r>
              <a:rPr lang="ko-KR" altLang="en-US" dirty="0"/>
              <a:t>로 일원화</a:t>
            </a:r>
            <a:endParaRPr lang="en-US" altLang="ko-KR" dirty="0"/>
          </a:p>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지정회사 가치평가용역 등 수행의 공정성 강화</a:t>
            </a:r>
            <a:r>
              <a:rPr lang="en-US" altLang="ko-KR" dirty="0"/>
              <a:t> </a:t>
            </a:r>
            <a:r>
              <a:rPr lang="ko-KR" altLang="en-US" dirty="0"/>
              <a:t>및 </a:t>
            </a:r>
            <a:r>
              <a:rPr lang="ko-KR" altLang="en-US" sz="1200" b="1" kern="0" dirty="0">
                <a:ln>
                  <a:solidFill>
                    <a:schemeClr val="accent4">
                      <a:alpha val="0"/>
                    </a:schemeClr>
                  </a:solidFill>
                </a:ln>
                <a:solidFill>
                  <a:schemeClr val="accent1"/>
                </a:solidFill>
                <a:latin typeface="+mn-ea"/>
              </a:rPr>
              <a:t>비용 절감을 위해 거래소가 소규모 상장사 가치평가용역 수행 지원</a:t>
            </a:r>
            <a:endParaRPr lang="en-US" altLang="ko-KR" sz="1200" b="1" kern="0" dirty="0">
              <a:ln>
                <a:solidFill>
                  <a:schemeClr val="accent4">
                    <a:alpha val="0"/>
                  </a:schemeClr>
                </a:solidFill>
              </a:ln>
              <a:solidFill>
                <a:schemeClr val="accent1"/>
              </a:solidFill>
              <a:latin typeface="+mn-ea"/>
            </a:endParaRPr>
          </a:p>
          <a:p>
            <a:pPr marL="171450" indent="-171450">
              <a:lnSpc>
                <a:spcPct val="120000"/>
              </a:lnSpc>
              <a:buFont typeface="Arial" panose="020B0604020202020204" pitchFamily="34" charset="0"/>
              <a:buChar char="•"/>
              <a:defRPr/>
            </a:pPr>
            <a:r>
              <a:rPr lang="en-US" altLang="ko-KR" dirty="0"/>
              <a:t>‘</a:t>
            </a:r>
            <a:r>
              <a:rPr lang="ko-KR" altLang="en-US" dirty="0"/>
              <a:t>재무제표 신속수정을 통한 투자자 보호</a:t>
            </a:r>
            <a:r>
              <a:rPr lang="en-US" altLang="ko-KR" dirty="0"/>
              <a:t>’</a:t>
            </a:r>
            <a:r>
              <a:rPr lang="ko-KR" altLang="en-US" dirty="0"/>
              <a:t>를 위해 재무제표 심사 시 자료제출 협조요청이 가능하도록 하여 실효성을 제고</a:t>
            </a:r>
            <a:endParaRPr lang="ko-KR" altLang="en-US" sz="1200" b="1" kern="0" dirty="0">
              <a:ln>
                <a:solidFill>
                  <a:schemeClr val="accent4">
                    <a:alpha val="0"/>
                  </a:schemeClr>
                </a:solidFill>
              </a:ln>
              <a:solidFill>
                <a:schemeClr val="accent1"/>
              </a:solidFill>
              <a:latin typeface="+mn-ea"/>
            </a:endParaRP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2023.9.21</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(2023.9.21), “</a:t>
            </a:r>
            <a:r>
              <a:rPr lang="ko-KR" altLang="en-US" dirty="0">
                <a:solidFill>
                  <a:schemeClr val="bg1">
                    <a:lumMod val="50000"/>
                  </a:schemeClr>
                </a:solidFill>
              </a:rPr>
              <a:t>「외부감사 및 회계 등에 관한 규정」</a:t>
            </a:r>
            <a:r>
              <a:rPr lang="en-US" altLang="ko-KR" dirty="0">
                <a:solidFill>
                  <a:schemeClr val="bg1">
                    <a:lumMod val="50000"/>
                  </a:schemeClr>
                </a:solidFill>
              </a:rPr>
              <a:t> </a:t>
            </a:r>
            <a:r>
              <a:rPr lang="ko-KR" altLang="en-US" dirty="0">
                <a:solidFill>
                  <a:schemeClr val="bg1">
                    <a:lumMod val="50000"/>
                  </a:schemeClr>
                </a:solidFill>
              </a:rPr>
              <a:t>규정변경예고 실시 </a:t>
            </a:r>
            <a:r>
              <a:rPr lang="en-US" altLang="ko-KR" dirty="0">
                <a:solidFill>
                  <a:schemeClr val="bg1">
                    <a:lumMod val="50000"/>
                  </a:schemeClr>
                </a:solidFill>
              </a:rPr>
              <a:t>(‘23.9.22. ~ 10.4.)”</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103EC48D-7AE8-C493-910B-0BCF9CFEC2D7}"/>
              </a:ext>
            </a:extLst>
          </p:cNvPr>
          <p:cNvSpPr/>
          <p:nvPr/>
        </p:nvSpPr>
        <p:spPr>
          <a:xfrm>
            <a:off x="488950" y="2168523"/>
            <a:ext cx="8928000" cy="27261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000" b="1" kern="0">
                <a:ln>
                  <a:solidFill>
                    <a:schemeClr val="bg1">
                      <a:lumMod val="75000"/>
                      <a:alpha val="0"/>
                    </a:schemeClr>
                  </a:solidFill>
                </a:ln>
                <a:solidFill>
                  <a:schemeClr val="tx1">
                    <a:lumMod val="85000"/>
                    <a:lumOff val="15000"/>
                  </a:schemeClr>
                </a:solidFill>
                <a:latin typeface="+mn-ea"/>
              </a:rPr>
              <a:t>외부감사규정 개정안의 주요 내용</a:t>
            </a:r>
            <a:endParaRPr lang="ko-KR" altLang="en-US" sz="1000" b="1" kern="0" dirty="0">
              <a:ln>
                <a:solidFill>
                  <a:schemeClr val="bg1">
                    <a:lumMod val="75000"/>
                    <a:alpha val="0"/>
                  </a:schemeClr>
                </a:solidFill>
              </a:ln>
              <a:solidFill>
                <a:schemeClr val="tx1">
                  <a:lumMod val="85000"/>
                  <a:lumOff val="15000"/>
                </a:schemeClr>
              </a:solidFill>
              <a:latin typeface="+mn-ea"/>
            </a:endParaRPr>
          </a:p>
        </p:txBody>
      </p:sp>
      <p:graphicFrame>
        <p:nvGraphicFramePr>
          <p:cNvPr id="4" name="표 3">
            <a:extLst>
              <a:ext uri="{FF2B5EF4-FFF2-40B4-BE49-F238E27FC236}">
                <a16:creationId xmlns:a16="http://schemas.microsoft.com/office/drawing/2014/main" id="{0F0F934B-D7EF-5637-2D39-DC7D6DD0FB50}"/>
              </a:ext>
            </a:extLst>
          </p:cNvPr>
          <p:cNvGraphicFramePr>
            <a:graphicFrameLocks noGrp="1"/>
          </p:cNvGraphicFramePr>
          <p:nvPr>
            <p:extLst>
              <p:ext uri="{D42A27DB-BD31-4B8C-83A1-F6EECF244321}">
                <p14:modId xmlns:p14="http://schemas.microsoft.com/office/powerpoint/2010/main" val="765606261"/>
              </p:ext>
            </p:extLst>
          </p:nvPr>
        </p:nvGraphicFramePr>
        <p:xfrm>
          <a:off x="488939" y="2571309"/>
          <a:ext cx="4284673" cy="1865782"/>
        </p:xfrm>
        <a:graphic>
          <a:graphicData uri="http://schemas.openxmlformats.org/drawingml/2006/table">
            <a:tbl>
              <a:tblPr/>
              <a:tblGrid>
                <a:gridCol w="4284673">
                  <a:extLst>
                    <a:ext uri="{9D8B030D-6E8A-4147-A177-3AD203B41FA5}">
                      <a16:colId xmlns:a16="http://schemas.microsoft.com/office/drawing/2014/main" val="3655866858"/>
                    </a:ext>
                  </a:extLst>
                </a:gridCol>
              </a:tblGrid>
              <a:tr h="396000">
                <a:tc>
                  <a:txBody>
                    <a:bodyPr/>
                    <a:lstStyle/>
                    <a:p>
                      <a:pPr marL="0" marR="0" indent="0" algn="ctr" fontAlgn="base" latinLnBrk="0">
                        <a:lnSpc>
                          <a:spcPct val="100000"/>
                        </a:lnSpc>
                        <a:spcBef>
                          <a:spcPts val="0"/>
                        </a:spcBef>
                        <a:spcAft>
                          <a:spcPts val="0"/>
                        </a:spcAft>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거래소</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중소기업 회계지원센터</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에 지정감사인의 부당행위에 따른 분쟁 조정업무를 수행하는 </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자율분쟁조정협의회</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설치</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운영</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1469542">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회계 또는 회계감사에 관한 전문성을 보유한 위원으로 구성된 자율분쟁조정협의회는 지정감사인 부당행위 신고에 대한 사실관계 조사와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당사자 의견청취를 통해 자율조정안을 제시하고 감사인이 합리적 이유 없이 조정안을 거부하는 경우 금감원에 지정취소를 건의할 수 있음</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동 협의회 설치는 「주식회사 등의 외부감사에 관한 법률 시행령」 개정안에 따라 거래소에 위탁 예정인 분쟁조정업무 수행의 구체적 절차와 방식을 하위규정에 마련한 것임</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9" name="표 8">
            <a:extLst>
              <a:ext uri="{FF2B5EF4-FFF2-40B4-BE49-F238E27FC236}">
                <a16:creationId xmlns:a16="http://schemas.microsoft.com/office/drawing/2014/main" id="{4F3B81FE-2411-21B8-FA10-F1E41507E67F}"/>
              </a:ext>
            </a:extLst>
          </p:cNvPr>
          <p:cNvGraphicFramePr>
            <a:graphicFrameLocks noGrp="1"/>
          </p:cNvGraphicFramePr>
          <p:nvPr/>
        </p:nvGraphicFramePr>
        <p:xfrm>
          <a:off x="488939" y="4668424"/>
          <a:ext cx="4284673" cy="1213427"/>
        </p:xfrm>
        <a:graphic>
          <a:graphicData uri="http://schemas.openxmlformats.org/drawingml/2006/table">
            <a:tbl>
              <a:tblPr/>
              <a:tblGrid>
                <a:gridCol w="4284673">
                  <a:extLst>
                    <a:ext uri="{9D8B030D-6E8A-4147-A177-3AD203B41FA5}">
                      <a16:colId xmlns:a16="http://schemas.microsoft.com/office/drawing/2014/main" val="3655866858"/>
                    </a:ext>
                  </a:extLst>
                </a:gridCol>
              </a:tblGrid>
              <a:tr h="194649">
                <a:tc>
                  <a:txBody>
                    <a:bodyPr/>
                    <a:lstStyle/>
                    <a:p>
                      <a:pPr marL="0" marR="0" indent="0" algn="ctr" fontAlgn="base" latinLnBrk="0">
                        <a:lnSpc>
                          <a:spcPct val="100000"/>
                        </a:lnSpc>
                        <a:spcBef>
                          <a:spcPts val="0"/>
                        </a:spcBef>
                        <a:spcAft>
                          <a:spcPts val="0"/>
                        </a:spcAft>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(2)</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거래소</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중소기업 회계지원센터</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를 통해 자산 </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천억 원 미만 소규모 상장사의 가치평가용역 수행을 지원</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817187">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가치평가용역 수행의 공정성 강화와 비용 절감을 위해 소규모 상장사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자산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천억 원 미만</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에 대해 평가기관 선정 시 거래소가 제공하는 외부 평가기관 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(Pool)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내에서 선택권을 보장하되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지정감사인과 협의를 거치도록 제도를 정비할 계획</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11" name="표 10">
            <a:extLst>
              <a:ext uri="{FF2B5EF4-FFF2-40B4-BE49-F238E27FC236}">
                <a16:creationId xmlns:a16="http://schemas.microsoft.com/office/drawing/2014/main" id="{64D11DD0-39E7-5E9B-E012-0188489EFB0A}"/>
              </a:ext>
            </a:extLst>
          </p:cNvPr>
          <p:cNvGraphicFramePr>
            <a:graphicFrameLocks noGrp="1"/>
          </p:cNvGraphicFramePr>
          <p:nvPr>
            <p:extLst>
              <p:ext uri="{D42A27DB-BD31-4B8C-83A1-F6EECF244321}">
                <p14:modId xmlns:p14="http://schemas.microsoft.com/office/powerpoint/2010/main" val="1876199527"/>
              </p:ext>
            </p:extLst>
          </p:nvPr>
        </p:nvGraphicFramePr>
        <p:xfrm>
          <a:off x="5132327" y="2571311"/>
          <a:ext cx="4284673" cy="2525640"/>
        </p:xfrm>
        <a:graphic>
          <a:graphicData uri="http://schemas.openxmlformats.org/drawingml/2006/table">
            <a:tbl>
              <a:tblPr/>
              <a:tblGrid>
                <a:gridCol w="4284673">
                  <a:extLst>
                    <a:ext uri="{9D8B030D-6E8A-4147-A177-3AD203B41FA5}">
                      <a16:colId xmlns:a16="http://schemas.microsoft.com/office/drawing/2014/main" val="3655866858"/>
                    </a:ext>
                  </a:extLst>
                </a:gridCol>
              </a:tblGrid>
              <a:tr h="324000">
                <a:tc>
                  <a:txBody>
                    <a:bodyPr/>
                    <a:lstStyle/>
                    <a:p>
                      <a:pPr marL="0" marR="0" indent="0" algn="ctr" fontAlgn="base" latinLnBrk="0">
                        <a:lnSpc>
                          <a:spcPct val="100000"/>
                        </a:lnSpc>
                        <a:spcBef>
                          <a:spcPts val="0"/>
                        </a:spcBef>
                        <a:spcAft>
                          <a:spcPts val="0"/>
                        </a:spcAft>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재무제표 및 회계감리 등 회계감독제도의 원활한 운영을 위한 다양한 제도 개선을 추진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2124000">
                <a:tc>
                  <a:txBody>
                    <a:bodyPr/>
                    <a:lstStyle/>
                    <a:p>
                      <a:pPr marL="85725" marR="0" lvl="0" indent="0" algn="l"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❶ 회계부정 위험이 높은 지정감사 회사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지정회사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에 대한 재무제표 심사착수 근거 등을 명확화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전산시스템 분석 등을 통해 회계부정위험이 높다고 판단된 지정회사에 대해서는 재무제표 심사에 착수할 수 있도록 제도를 정비</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85725" marR="0" lvl="0" indent="0" algn="l"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❷ 재무제표 심사 대상 기업에 대한 자료제출 요청 근거를 신설</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재무제표 심사 과정에서 발견한 특이사항과 관련한 감리집행기관의 자료제출 요청</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서면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을 회사가 정당한 이유 없이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회 이상 거부할 경우 감리를 실시할 수 있는 근거를 마련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85725" marR="0" lvl="0" indent="0" algn="l"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❸ 회사와 감사인에 대한 외부감사법상 과징금 부과방식의 적정성을 제고</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위법행위의 경중에 따라 과징금이 부과될 수 있도록 현행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단계인 과징금 부과기준율을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8</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단계로 보다 세분화함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12" name="표 11">
            <a:extLst>
              <a:ext uri="{FF2B5EF4-FFF2-40B4-BE49-F238E27FC236}">
                <a16:creationId xmlns:a16="http://schemas.microsoft.com/office/drawing/2014/main" id="{5A694B0D-FDCA-DBBE-1DA6-87E180A37D1B}"/>
              </a:ext>
            </a:extLst>
          </p:cNvPr>
          <p:cNvGraphicFramePr>
            <a:graphicFrameLocks noGrp="1"/>
          </p:cNvGraphicFramePr>
          <p:nvPr>
            <p:extLst>
              <p:ext uri="{D42A27DB-BD31-4B8C-83A1-F6EECF244321}">
                <p14:modId xmlns:p14="http://schemas.microsoft.com/office/powerpoint/2010/main" val="2706071020"/>
              </p:ext>
            </p:extLst>
          </p:nvPr>
        </p:nvGraphicFramePr>
        <p:xfrm>
          <a:off x="5132277" y="5116391"/>
          <a:ext cx="4284673" cy="777240"/>
        </p:xfrm>
        <a:graphic>
          <a:graphicData uri="http://schemas.openxmlformats.org/drawingml/2006/table">
            <a:tbl>
              <a:tblPr/>
              <a:tblGrid>
                <a:gridCol w="4284673">
                  <a:extLst>
                    <a:ext uri="{9D8B030D-6E8A-4147-A177-3AD203B41FA5}">
                      <a16:colId xmlns:a16="http://schemas.microsoft.com/office/drawing/2014/main" val="3655866858"/>
                    </a:ext>
                  </a:extLst>
                </a:gridCol>
              </a:tblGrid>
              <a:tr h="756000">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그 외 그간 증권선물위원회의 의결을 통해 실무적으로 적용하던 과징금 산정 및 부과방식을 규정으로 명문화하여 수범자의 예측가능성과 수용가능성을 제고</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입법예고는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’23.9.22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~’23.10.4</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일까지 실시하고 「외부감사법 시행령」 개정안과 함께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’24.1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월에 시행될 수 있도록 관련 절차를 진행할 예정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47205019"/>
                  </a:ext>
                </a:extLst>
              </a:tr>
            </a:tbl>
          </a:graphicData>
        </a:graphic>
      </p:graphicFrame>
    </p:spTree>
    <p:extLst>
      <p:ext uri="{BB962C8B-B14F-4D97-AF65-F5344CB8AC3E}">
        <p14:creationId xmlns:p14="http://schemas.microsoft.com/office/powerpoint/2010/main" val="854302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「외부감사 및 회계 등에 관한 규정」 일부개정고시안 의결</a:t>
            </a:r>
            <a:r>
              <a:rPr lang="en-US" altLang="ko-KR" dirty="0"/>
              <a:t>·</a:t>
            </a:r>
            <a:r>
              <a:rPr lang="ko-KR" altLang="en-US" dirty="0"/>
              <a:t>시행</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en-US" altLang="ko-KR" dirty="0"/>
              <a:t>’23.6.12</a:t>
            </a:r>
            <a:r>
              <a:rPr lang="ko-KR" altLang="en-US" dirty="0"/>
              <a:t>일에 발표된 「주요 회계제도 </a:t>
            </a:r>
            <a:r>
              <a:rPr lang="ko-KR" altLang="en-US" dirty="0" err="1"/>
              <a:t>보완방안」에</a:t>
            </a:r>
            <a:r>
              <a:rPr lang="ko-KR" altLang="en-US" dirty="0"/>
              <a:t> 대한 후속조치로서</a:t>
            </a:r>
            <a:r>
              <a:rPr lang="en-US" altLang="ko-KR" dirty="0"/>
              <a:t>, </a:t>
            </a:r>
            <a:r>
              <a:rPr lang="ko-KR" altLang="en-US" dirty="0"/>
              <a:t>감사인을 지정 받는 기업들의 감사부담을 합리화하는 내용을 주로 담음</a:t>
            </a:r>
            <a:endParaRPr lang="en-US" altLang="ko-KR" dirty="0"/>
          </a:p>
          <a:p>
            <a:pPr marL="171450" indent="-171450">
              <a:lnSpc>
                <a:spcPct val="120000"/>
              </a:lnSpc>
              <a:buFont typeface="Arial" panose="020B0604020202020204" pitchFamily="34" charset="0"/>
              <a:buChar char="•"/>
              <a:defRPr/>
            </a:pPr>
            <a:r>
              <a:rPr lang="ko-KR" altLang="en-US" dirty="0"/>
              <a:t>본 개정안은 </a:t>
            </a:r>
            <a:r>
              <a:rPr lang="en-US" altLang="ko-KR" dirty="0"/>
              <a:t>’23.9.14</a:t>
            </a:r>
            <a:r>
              <a:rPr lang="ko-KR" altLang="en-US" dirty="0"/>
              <a:t>일부터 즉시 시행될 예정이며 지정감사인의 산업전문성 확보 관련 사항은 </a:t>
            </a:r>
            <a:r>
              <a:rPr lang="en-US" altLang="ko-KR" dirty="0"/>
              <a:t>’24.1.1</a:t>
            </a:r>
            <a:r>
              <a:rPr lang="ko-KR" altLang="en-US" dirty="0"/>
              <a:t>일 이후부터 적용 예정</a:t>
            </a:r>
            <a:endParaRPr lang="en-US" altLang="ko-KR"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2023.9.13</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5758740"/>
            <a:ext cx="8928000" cy="442035"/>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(2023.9.13), “</a:t>
            </a:r>
            <a:r>
              <a:rPr lang="ko-KR" altLang="en-US" dirty="0">
                <a:solidFill>
                  <a:schemeClr val="bg1">
                    <a:lumMod val="50000"/>
                  </a:schemeClr>
                </a:solidFill>
              </a:rPr>
              <a:t>「외부감사 및 회계 등에 관한 규정」</a:t>
            </a:r>
            <a:r>
              <a:rPr lang="en-US" altLang="ko-KR" dirty="0">
                <a:solidFill>
                  <a:schemeClr val="bg1">
                    <a:lumMod val="50000"/>
                  </a:schemeClr>
                </a:solidFill>
              </a:rPr>
              <a:t> </a:t>
            </a:r>
            <a:r>
              <a:rPr lang="ko-KR" altLang="en-US" dirty="0">
                <a:solidFill>
                  <a:schemeClr val="bg1">
                    <a:lumMod val="50000"/>
                  </a:schemeClr>
                </a:solidFill>
              </a:rPr>
              <a:t>일부개정고시안 금융위원회 의결</a:t>
            </a:r>
            <a:r>
              <a:rPr lang="en-US" altLang="ko-KR" dirty="0">
                <a:solidFill>
                  <a:schemeClr val="bg1">
                    <a:lumMod val="50000"/>
                  </a:schemeClr>
                </a:solidFill>
              </a:rPr>
              <a:t>·</a:t>
            </a:r>
            <a:r>
              <a:rPr lang="ko-KR" altLang="en-US" dirty="0">
                <a:solidFill>
                  <a:schemeClr val="bg1">
                    <a:lumMod val="50000"/>
                  </a:schemeClr>
                </a:solidFill>
              </a:rPr>
              <a:t>시행</a:t>
            </a:r>
            <a:r>
              <a:rPr lang="en-US" altLang="ko-KR" dirty="0">
                <a:solidFill>
                  <a:schemeClr val="bg1">
                    <a:lumMod val="50000"/>
                  </a:schemeClr>
                </a:solidFill>
              </a:rPr>
              <a:t>”</a:t>
            </a:r>
          </a:p>
          <a:p>
            <a:r>
              <a:rPr lang="en-US" altLang="ko-KR" dirty="0">
                <a:solidFill>
                  <a:schemeClr val="bg1">
                    <a:lumMod val="50000"/>
                  </a:schemeClr>
                </a:solidFill>
              </a:rPr>
              <a:t>Note: *</a:t>
            </a:r>
            <a:r>
              <a:rPr lang="ko-KR" altLang="en-US" dirty="0">
                <a:solidFill>
                  <a:schemeClr val="bg1">
                    <a:lumMod val="50000"/>
                  </a:schemeClr>
                </a:solidFill>
              </a:rPr>
              <a:t>➊</a:t>
            </a:r>
            <a:r>
              <a:rPr lang="en-US" altLang="ko-KR" dirty="0">
                <a:solidFill>
                  <a:schemeClr val="bg1">
                    <a:lumMod val="50000"/>
                  </a:schemeClr>
                </a:solidFill>
              </a:rPr>
              <a:t>3</a:t>
            </a:r>
            <a:r>
              <a:rPr lang="ko-KR" altLang="en-US" dirty="0">
                <a:solidFill>
                  <a:schemeClr val="bg1">
                    <a:lumMod val="50000"/>
                  </a:schemeClr>
                </a:solidFill>
              </a:rPr>
              <a:t>년 연속 영업손실 또는 ➋</a:t>
            </a:r>
            <a:r>
              <a:rPr lang="en-US" altLang="ko-KR" dirty="0">
                <a:solidFill>
                  <a:schemeClr val="bg1">
                    <a:lumMod val="50000"/>
                  </a:schemeClr>
                </a:solidFill>
              </a:rPr>
              <a:t>3</a:t>
            </a:r>
            <a:r>
              <a:rPr lang="ko-KR" altLang="en-US" dirty="0">
                <a:solidFill>
                  <a:schemeClr val="bg1">
                    <a:lumMod val="50000"/>
                  </a:schemeClr>
                </a:solidFill>
              </a:rPr>
              <a:t>년 연속 부</a:t>
            </a:r>
            <a:r>
              <a:rPr lang="en-US" altLang="ko-KR" dirty="0">
                <a:solidFill>
                  <a:schemeClr val="bg1">
                    <a:lumMod val="50000"/>
                  </a:schemeClr>
                </a:solidFill>
              </a:rPr>
              <a:t>(-)</a:t>
            </a:r>
            <a:r>
              <a:rPr lang="ko-KR" altLang="en-US" dirty="0">
                <a:solidFill>
                  <a:schemeClr val="bg1">
                    <a:lumMod val="50000"/>
                  </a:schemeClr>
                </a:solidFill>
              </a:rPr>
              <a:t>의 영업현금흐름 또는 ➌</a:t>
            </a:r>
            <a:r>
              <a:rPr lang="en-US" altLang="ko-KR" dirty="0">
                <a:solidFill>
                  <a:schemeClr val="bg1">
                    <a:lumMod val="50000"/>
                  </a:schemeClr>
                </a:solidFill>
              </a:rPr>
              <a:t>3</a:t>
            </a:r>
            <a:r>
              <a:rPr lang="ko-KR" altLang="en-US" dirty="0">
                <a:solidFill>
                  <a:schemeClr val="bg1">
                    <a:lumMod val="50000"/>
                  </a:schemeClr>
                </a:solidFill>
              </a:rPr>
              <a:t>년 연속 이자보상배율 </a:t>
            </a:r>
            <a:r>
              <a:rPr lang="en-US" altLang="ko-KR" dirty="0">
                <a:solidFill>
                  <a:schemeClr val="bg1">
                    <a:lumMod val="50000"/>
                  </a:schemeClr>
                </a:solidFill>
              </a:rPr>
              <a:t>1</a:t>
            </a:r>
            <a:r>
              <a:rPr lang="ko-KR" altLang="en-US" dirty="0">
                <a:solidFill>
                  <a:schemeClr val="bg1">
                    <a:lumMod val="50000"/>
                  </a:schemeClr>
                </a:solidFill>
              </a:rPr>
              <a:t>미만에 해당할 경우 </a:t>
            </a:r>
            <a:r>
              <a:rPr lang="ko-KR" altLang="en-US" dirty="0" err="1">
                <a:solidFill>
                  <a:schemeClr val="bg1">
                    <a:lumMod val="50000"/>
                  </a:schemeClr>
                </a:solidFill>
              </a:rPr>
              <a:t>증선위가</a:t>
            </a:r>
            <a:r>
              <a:rPr lang="ko-KR" altLang="en-US" dirty="0">
                <a:solidFill>
                  <a:schemeClr val="bg1">
                    <a:lumMod val="50000"/>
                  </a:schemeClr>
                </a:solidFill>
              </a:rPr>
              <a:t> 감사인을 지정함</a:t>
            </a:r>
            <a:r>
              <a:rPr lang="en-US" altLang="ko-KR" dirty="0">
                <a:solidFill>
                  <a:schemeClr val="bg1">
                    <a:lumMod val="50000"/>
                  </a:schemeClr>
                </a:solidFill>
              </a:rPr>
              <a:t>. </a:t>
            </a:r>
            <a:r>
              <a:rPr lang="ko-KR" altLang="en-US" dirty="0">
                <a:solidFill>
                  <a:schemeClr val="bg1">
                    <a:lumMod val="50000"/>
                  </a:schemeClr>
                </a:solidFill>
              </a:rPr>
              <a:t>재무기준 직권지정 사유는 폐지할 계획이나 법 개정에 상당한 시간이 소요될 수 있는 점을 고려하여 규정 개정으로 가능한 사항은 先조치</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 name="표 3">
            <a:extLst>
              <a:ext uri="{FF2B5EF4-FFF2-40B4-BE49-F238E27FC236}">
                <a16:creationId xmlns:a16="http://schemas.microsoft.com/office/drawing/2014/main" id="{0F0F934B-D7EF-5637-2D39-DC7D6DD0FB50}"/>
              </a:ext>
            </a:extLst>
          </p:cNvPr>
          <p:cNvGraphicFramePr>
            <a:graphicFrameLocks noGrp="1"/>
          </p:cNvGraphicFramePr>
          <p:nvPr/>
        </p:nvGraphicFramePr>
        <p:xfrm>
          <a:off x="488939" y="2173605"/>
          <a:ext cx="4284673" cy="2259840"/>
        </p:xfrm>
        <a:graphic>
          <a:graphicData uri="http://schemas.openxmlformats.org/drawingml/2006/table">
            <a:tbl>
              <a:tblPr/>
              <a:tblGrid>
                <a:gridCol w="4284673">
                  <a:extLst>
                    <a:ext uri="{9D8B030D-6E8A-4147-A177-3AD203B41FA5}">
                      <a16:colId xmlns:a16="http://schemas.microsoft.com/office/drawing/2014/main" val="3655866858"/>
                    </a:ext>
                  </a:extLst>
                </a:gridCol>
              </a:tblGrid>
              <a:tr h="128348">
                <a:tc>
                  <a:txBody>
                    <a:bodyPr/>
                    <a:lstStyle/>
                    <a:p>
                      <a:pPr marL="0" marR="0" indent="0" algn="ctr" fontAlgn="base" latinLnBrk="0">
                        <a:lnSpc>
                          <a:spcPct val="100000"/>
                        </a:lnSpc>
                        <a:spcBef>
                          <a:spcPts val="0"/>
                        </a:spcBef>
                        <a:spcAft>
                          <a:spcPts val="0"/>
                        </a:spcAft>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재무기준 직권지정 사유</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적용 합리화</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2016000">
                <a:tc>
                  <a:txBody>
                    <a:bodyPr/>
                    <a:lstStyle/>
                    <a:p>
                      <a:pPr marL="85725" marR="0" lvl="0" indent="0" algn="l"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①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재무기준 직권지정 사유 연속발생 부담 완화</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현재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직권지정기간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중 다른 직권지정사유 발생 시 지정기간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 새롭게 시작되었으나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과도하게 지정이 장기화되는 경향이 존재</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향후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재무기준 사유로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직권지정된</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회사는 지정기간 중 동일한 사유가 발생하더라도 최소 자유선임 계약 기간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3</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을 보장 받게 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85725" marR="0" lvl="0" indent="0" algn="l"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②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재무기준 직권지정 사유 판단기준 합리화</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현재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재무기준 직권지정 대상 여부는 연결재무제표상 재무수치 기준으로 판단했으나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지배기업 본연의 사업성과를 지정 여부 판단에 적절히 반영하지 못하는 한계 발생</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향후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별도재무제표상 재무수치를 기준으로 판단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9" name="표 8">
            <a:extLst>
              <a:ext uri="{FF2B5EF4-FFF2-40B4-BE49-F238E27FC236}">
                <a16:creationId xmlns:a16="http://schemas.microsoft.com/office/drawing/2014/main" id="{4F3B81FE-2411-21B8-FA10-F1E41507E67F}"/>
              </a:ext>
            </a:extLst>
          </p:cNvPr>
          <p:cNvGraphicFramePr>
            <a:graphicFrameLocks noGrp="1"/>
          </p:cNvGraphicFramePr>
          <p:nvPr/>
        </p:nvGraphicFramePr>
        <p:xfrm>
          <a:off x="488939" y="4579695"/>
          <a:ext cx="4284673" cy="1071840"/>
        </p:xfrm>
        <a:graphic>
          <a:graphicData uri="http://schemas.openxmlformats.org/drawingml/2006/table">
            <a:tbl>
              <a:tblPr/>
              <a:tblGrid>
                <a:gridCol w="4284673">
                  <a:extLst>
                    <a:ext uri="{9D8B030D-6E8A-4147-A177-3AD203B41FA5}">
                      <a16:colId xmlns:a16="http://schemas.microsoft.com/office/drawing/2014/main" val="3655866858"/>
                    </a:ext>
                  </a:extLst>
                </a:gridCol>
              </a:tblGrid>
              <a:tr h="209319">
                <a:tc>
                  <a:txBody>
                    <a:bodyPr/>
                    <a:lstStyle/>
                    <a:p>
                      <a:pPr marL="0" marR="0" indent="0" algn="ctr" fontAlgn="base" latinLnBrk="0">
                        <a:lnSpc>
                          <a:spcPct val="100000"/>
                        </a:lnSpc>
                        <a:spcBef>
                          <a:spcPts val="0"/>
                        </a:spcBef>
                        <a:spcAft>
                          <a:spcPts val="0"/>
                        </a:spcAft>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(2)</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지정감사인의 산업전문성 확보 유도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828000">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현재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지정감사 시에는 자유선임 시에 비해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감사팀</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내 해당 산업 등에 경험이 풍부한 인력이 미흡하게 구성되는 경우가 있었음</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향후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감사팀</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내 산업전문인력이 없는 경우 지정제외 점수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40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점 부과 등 산업전문인력을 최소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명 이상 갖추도록 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11" name="표 10">
            <a:extLst>
              <a:ext uri="{FF2B5EF4-FFF2-40B4-BE49-F238E27FC236}">
                <a16:creationId xmlns:a16="http://schemas.microsoft.com/office/drawing/2014/main" id="{64D11DD0-39E7-5E9B-E012-0188489EFB0A}"/>
              </a:ext>
            </a:extLst>
          </p:cNvPr>
          <p:cNvGraphicFramePr>
            <a:graphicFrameLocks noGrp="1"/>
          </p:cNvGraphicFramePr>
          <p:nvPr/>
        </p:nvGraphicFramePr>
        <p:xfrm>
          <a:off x="5132327" y="4579695"/>
          <a:ext cx="4284673" cy="1071840"/>
        </p:xfrm>
        <a:graphic>
          <a:graphicData uri="http://schemas.openxmlformats.org/drawingml/2006/table">
            <a:tbl>
              <a:tblPr/>
              <a:tblGrid>
                <a:gridCol w="4284673">
                  <a:extLst>
                    <a:ext uri="{9D8B030D-6E8A-4147-A177-3AD203B41FA5}">
                      <a16:colId xmlns:a16="http://schemas.microsoft.com/office/drawing/2014/main" val="3655866858"/>
                    </a:ext>
                  </a:extLst>
                </a:gridCol>
              </a:tblGrid>
              <a:tr h="0">
                <a:tc>
                  <a:txBody>
                    <a:bodyPr/>
                    <a:lstStyle/>
                    <a:p>
                      <a:pPr marL="0" marR="0" indent="0" algn="ctr" fontAlgn="base" latinLnBrk="0">
                        <a:lnSpc>
                          <a:spcPct val="100000"/>
                        </a:lnSpc>
                        <a:spcBef>
                          <a:spcPts val="0"/>
                        </a:spcBef>
                        <a:spcAft>
                          <a:spcPts val="0"/>
                        </a:spcAft>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(4)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지배</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종속기업 감사인 지정방식 개선</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828000">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현재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지배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종속기업 중 일부만 감사인 지정을 받은 경우 감사인 일치를 위해 사전통지 시에는 다른 감사인이 지정되는 비효율적인 사례가 상당히 발생</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향후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기업이 지배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종속기업의 지정감사인 일치를 위해 지정을 요청하는 경우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사전통지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부터 동일한 감사인을 지정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8" name="표 7">
            <a:extLst>
              <a:ext uri="{FF2B5EF4-FFF2-40B4-BE49-F238E27FC236}">
                <a16:creationId xmlns:a16="http://schemas.microsoft.com/office/drawing/2014/main" id="{18F73570-BEFD-31A7-7671-E8D3FB018460}"/>
              </a:ext>
            </a:extLst>
          </p:cNvPr>
          <p:cNvGraphicFramePr>
            <a:graphicFrameLocks noGrp="1"/>
          </p:cNvGraphicFramePr>
          <p:nvPr>
            <p:extLst>
              <p:ext uri="{D42A27DB-BD31-4B8C-83A1-F6EECF244321}">
                <p14:modId xmlns:p14="http://schemas.microsoft.com/office/powerpoint/2010/main" val="1635159477"/>
              </p:ext>
            </p:extLst>
          </p:nvPr>
        </p:nvGraphicFramePr>
        <p:xfrm>
          <a:off x="5132327" y="2184601"/>
          <a:ext cx="4284673" cy="2259840"/>
        </p:xfrm>
        <a:graphic>
          <a:graphicData uri="http://schemas.openxmlformats.org/drawingml/2006/table">
            <a:tbl>
              <a:tblPr/>
              <a:tblGrid>
                <a:gridCol w="4284673">
                  <a:extLst>
                    <a:ext uri="{9D8B030D-6E8A-4147-A177-3AD203B41FA5}">
                      <a16:colId xmlns:a16="http://schemas.microsoft.com/office/drawing/2014/main" val="3655866858"/>
                    </a:ext>
                  </a:extLst>
                </a:gridCol>
              </a:tblGrid>
              <a:tr h="0">
                <a:tc>
                  <a:txBody>
                    <a:bodyPr/>
                    <a:lstStyle/>
                    <a:p>
                      <a:pPr marL="0" marR="0" indent="0" algn="ctr" fontAlgn="base" latinLnBrk="0">
                        <a:lnSpc>
                          <a:spcPct val="100000"/>
                        </a:lnSpc>
                        <a:spcBef>
                          <a:spcPts val="0"/>
                        </a:spcBef>
                        <a:spcAft>
                          <a:spcPts val="0"/>
                        </a:spcAft>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(3)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감사인 지정점수 산정방식 개선</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2016000">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현재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감사인 지정점수 산정방식은 경력기간이 긴 회계가사 많을수록 높은 점수를 받도록 설계</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향후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고연차</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회계사의 지정점수를 직장인 정년퇴직시기 등을 감안하여 적정 수준으로 조정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85725" marR="0" lvl="0" indent="96838" algn="l"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기본점수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등록회계사수</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회계사 경력에 따라 점수 차등</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+ 0.5x</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수습회계사수</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pic>
        <p:nvPicPr>
          <p:cNvPr id="14" name="그림 13">
            <a:extLst>
              <a:ext uri="{FF2B5EF4-FFF2-40B4-BE49-F238E27FC236}">
                <a16:creationId xmlns:a16="http://schemas.microsoft.com/office/drawing/2014/main" id="{CCBC0F02-09E7-86A7-472E-E127FC84D0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55771" y="3634634"/>
            <a:ext cx="3829204" cy="710158"/>
          </a:xfrm>
          <a:prstGeom prst="rect">
            <a:avLst/>
          </a:prstGeom>
        </p:spPr>
      </p:pic>
    </p:spTree>
    <p:extLst>
      <p:ext uri="{BB962C8B-B14F-4D97-AF65-F5344CB8AC3E}">
        <p14:creationId xmlns:p14="http://schemas.microsoft.com/office/powerpoint/2010/main" val="1103683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회계부정 조사 관련 가이드라인 개정</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a:t>금융위원회와 금융감독원은 시장의 혼선을 방지하고</a:t>
            </a:r>
            <a:r>
              <a:rPr lang="en-US" altLang="ko-KR" dirty="0"/>
              <a:t>, </a:t>
            </a:r>
            <a:r>
              <a:rPr lang="ko-KR" altLang="en-US" dirty="0"/>
              <a:t>회계부정 조사제도의 실효성을 제고하기 위하여 한국공인회계사회</a:t>
            </a:r>
            <a:r>
              <a:rPr lang="en-US" altLang="ko-KR" dirty="0"/>
              <a:t>, </a:t>
            </a:r>
            <a:r>
              <a:rPr lang="ko-KR" altLang="en-US" dirty="0"/>
              <a:t>상장사협의회 등 유관기관과 협의해 가이드라인을 개정</a:t>
            </a:r>
            <a:endParaRPr lang="en-US" altLang="ko-KR" dirty="0"/>
          </a:p>
          <a:p>
            <a:pPr marL="171450" indent="-171450">
              <a:lnSpc>
                <a:spcPct val="120000"/>
              </a:lnSpc>
              <a:buFont typeface="Arial" panose="020B0604020202020204" pitchFamily="34" charset="0"/>
              <a:buChar char="•"/>
              <a:defRPr/>
            </a:pPr>
            <a:r>
              <a:rPr lang="ko-KR" altLang="en-US" spc="-100" dirty="0"/>
              <a:t>종업원의 부정행위도 조사대상에 포함</a:t>
            </a:r>
            <a:r>
              <a:rPr lang="en-US" altLang="ko-KR" spc="-100" dirty="0"/>
              <a:t>, </a:t>
            </a:r>
            <a:r>
              <a:rPr lang="ko-KR" altLang="en-US" spc="-100" dirty="0"/>
              <a:t>외부전문가 선임 시 전문성</a:t>
            </a:r>
            <a:r>
              <a:rPr lang="en-US" altLang="ko-KR" spc="-100" dirty="0"/>
              <a:t>·</a:t>
            </a:r>
            <a:r>
              <a:rPr lang="ko-KR" altLang="en-US" spc="-100" dirty="0"/>
              <a:t>독립성 요건 신설</a:t>
            </a:r>
            <a:r>
              <a:rPr lang="en-US" altLang="ko-KR" spc="-100" dirty="0"/>
              <a:t>, </a:t>
            </a:r>
            <a:r>
              <a:rPr lang="ko-KR" altLang="en-US" spc="-100" dirty="0" err="1"/>
              <a:t>증선위</a:t>
            </a:r>
            <a:r>
              <a:rPr lang="ko-KR" altLang="en-US" spc="-100" dirty="0"/>
              <a:t> 제출 회계부정 조사결과 등 보고 참고양식 마련 등 </a:t>
            </a:r>
            <a:endParaRPr lang="en-US" altLang="ko-KR" spc="-100"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2023.7.14</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(2023.7.14), “</a:t>
            </a:r>
            <a:r>
              <a:rPr lang="ko-KR" altLang="en-US" dirty="0">
                <a:solidFill>
                  <a:schemeClr val="bg1">
                    <a:lumMod val="50000"/>
                  </a:schemeClr>
                </a:solidFill>
              </a:rPr>
              <a:t>「회계부정 조사제도」</a:t>
            </a:r>
            <a:r>
              <a:rPr lang="en-US" altLang="ko-KR" dirty="0">
                <a:solidFill>
                  <a:schemeClr val="bg1">
                    <a:lumMod val="50000"/>
                  </a:schemeClr>
                </a:solidFill>
              </a:rPr>
              <a:t> </a:t>
            </a:r>
            <a:r>
              <a:rPr lang="ko-KR" altLang="en-US" dirty="0">
                <a:solidFill>
                  <a:schemeClr val="bg1">
                    <a:lumMod val="50000"/>
                  </a:schemeClr>
                </a:solidFill>
              </a:rPr>
              <a:t>실효성 제고를 위해 가이드라인을 개선한다</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13" name="표 13">
            <a:extLst>
              <a:ext uri="{FF2B5EF4-FFF2-40B4-BE49-F238E27FC236}">
                <a16:creationId xmlns:a16="http://schemas.microsoft.com/office/drawing/2014/main" id="{0BB68912-50B1-8FE9-8ECB-7A19DE92A3F8}"/>
              </a:ext>
            </a:extLst>
          </p:cNvPr>
          <p:cNvGraphicFramePr>
            <a:graphicFrameLocks noGrp="1"/>
          </p:cNvGraphicFramePr>
          <p:nvPr>
            <p:extLst>
              <p:ext uri="{D42A27DB-BD31-4B8C-83A1-F6EECF244321}">
                <p14:modId xmlns:p14="http://schemas.microsoft.com/office/powerpoint/2010/main" val="3477618463"/>
              </p:ext>
            </p:extLst>
          </p:nvPr>
        </p:nvGraphicFramePr>
        <p:xfrm>
          <a:off x="488950" y="2168525"/>
          <a:ext cx="8928049" cy="3708400"/>
        </p:xfrm>
        <a:graphic>
          <a:graphicData uri="http://schemas.openxmlformats.org/drawingml/2006/table">
            <a:tbl>
              <a:tblPr firstRow="1" bandRow="1">
                <a:tableStyleId>{5C22544A-7EE6-4342-B048-85BDC9FD1C3A}</a:tableStyleId>
              </a:tblPr>
              <a:tblGrid>
                <a:gridCol w="1688193">
                  <a:extLst>
                    <a:ext uri="{9D8B030D-6E8A-4147-A177-3AD203B41FA5}">
                      <a16:colId xmlns:a16="http://schemas.microsoft.com/office/drawing/2014/main" val="2417921585"/>
                    </a:ext>
                  </a:extLst>
                </a:gridCol>
                <a:gridCol w="3619928">
                  <a:extLst>
                    <a:ext uri="{9D8B030D-6E8A-4147-A177-3AD203B41FA5}">
                      <a16:colId xmlns:a16="http://schemas.microsoft.com/office/drawing/2014/main" val="1618413572"/>
                    </a:ext>
                  </a:extLst>
                </a:gridCol>
                <a:gridCol w="3619928">
                  <a:extLst>
                    <a:ext uri="{9D8B030D-6E8A-4147-A177-3AD203B41FA5}">
                      <a16:colId xmlns:a16="http://schemas.microsoft.com/office/drawing/2014/main" val="2040407084"/>
                    </a:ext>
                  </a:extLst>
                </a:gridCol>
              </a:tblGrid>
              <a:tr h="197881">
                <a:tc>
                  <a:txBody>
                    <a:bodyPr/>
                    <a:lstStyle/>
                    <a:p>
                      <a:pPr algn="ctr" latinLnBrk="0"/>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구분</a:t>
                      </a:r>
                    </a:p>
                  </a:txBody>
                  <a:tcPr marL="72000" marR="72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algn="ctr" latinLnBrk="0"/>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현행</a:t>
                      </a:r>
                    </a:p>
                  </a:txBody>
                  <a:tcPr marL="72000" marR="72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algn="ctr" latinLnBrk="0"/>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개정</a:t>
                      </a:r>
                    </a:p>
                  </a:txBody>
                  <a:tcPr marL="72000" marR="72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56635052"/>
                  </a:ext>
                </a:extLst>
              </a:tr>
              <a:tr h="414156">
                <a:tc rowSpan="2">
                  <a:txBody>
                    <a:bodyPr/>
                    <a:lstStyle/>
                    <a:p>
                      <a:pPr algn="ctr" latinLnBrk="0"/>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감사인 → 내부감사기구</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회계부정 통보대상 정비</a:t>
                      </a:r>
                    </a:p>
                  </a:txBody>
                  <a:tcPr marL="72000" marR="72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0"/>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❶ </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회계부정</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재무제표와 관련하여 부당하거나 불법적인 이득을 취하기 위한 고의적 위반행위를 의미하며</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단순 오류는 제외됩니다</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8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0"/>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❶ </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회계부정</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재무제표와 관련하여 경영진</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「상법」 제</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401</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조의</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2</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에 따른 사실상의 이사를 포함</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지배기구</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종업원이 부당하거나 불법적인 이득을 취하기 위한 고의적 위반행위를 의미하며</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단순 오류는 제외됩니다</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8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22531884"/>
                  </a:ext>
                </a:extLst>
              </a:tr>
              <a:tr h="658853">
                <a:tc vMerge="1">
                  <a:txBody>
                    <a:bodyPr/>
                    <a:lstStyle/>
                    <a:p>
                      <a:pPr algn="ctr" latinLnBrk="0"/>
                      <a:endParaRPr lang="ko-KR" altLang="en-US" sz="90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0"/>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❷ </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중요성 판단</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위반의 성격이나 금액*이 재무제표 이용자의 의사결정에 영향을 미치는 경우를 중요하다고 판단합니다</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p>
                    <a:p>
                      <a:pPr latinLnBrk="0"/>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추가 조사를 통해 확인될 수 있는 잠재적 영향을 포함</a:t>
                      </a:r>
                    </a:p>
                  </a:txBody>
                  <a:tcPr marL="72000" marR="72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0"/>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❷ </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중요성 판단</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위반의 성격이나 금액*이 재무제표 이용자의 의사결정에 영향을 미치는 경우를 중요하다고 판단합니다</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a:t>
                      </a:r>
                    </a:p>
                    <a:p>
                      <a:pPr latinLnBrk="0"/>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추가 조사를 통해 확인될 수 있는 잠재적 영향을 포함</a:t>
                      </a:r>
                    </a:p>
                    <a:p>
                      <a:pPr marL="87313" indent="-87313" latinLnBrk="0"/>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다만</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일정규모</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(50</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억 원</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이상의 회계부정에 대해서는 회사규모와 관계없이 내부감사기구 통보대상에 포함하는 것을 고려할 필요가 있습니다</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8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02080545"/>
                  </a:ext>
                </a:extLst>
              </a:tr>
              <a:tr h="1156544">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내부감사기구</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외부전문가 선임 시 고려사항 신설</a:t>
                      </a:r>
                    </a:p>
                  </a:txBody>
                  <a:tcPr marL="72000" marR="72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&lt;</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신 설</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&gt;</a:t>
                      </a:r>
                      <a:endParaRPr lang="ko-KR" altLang="en-US" sz="8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latinLnBrk="0"/>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③ 내부감사기구는 회계부정 조사를 위하여 법무법인</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회계법인</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디지털 포렌식 전문기관 등 외부 전문가를 선임할 수 있으며</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외부전문가 선임 시 회계부정 조사결과의 신뢰성 및 객관성 확보를 위하여 외부전문가의 요건</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예를 들어 전문성 및 독립성 등을 고려할 수 있습니다</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p>
                    <a:p>
                      <a:pPr marL="87313" indent="-87313" latinLnBrk="0">
                        <a:buFontTx/>
                        <a:buChar cha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전문성이란 외부전문가가 회계부정 조사업무를 수행하는 데 필요한 전문지식 및 경험 등을 충분히 가진 것을 의미합니다</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a:t>
                      </a:r>
                    </a:p>
                    <a:p>
                      <a:pPr marL="87313" indent="-87313" latinLnBrk="0">
                        <a:buFontTx/>
                        <a:buChar cha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독립성이란 조사결과에 편견을 발생시키는 등 부당한 영향을 미칠 우려가 있는 이해관계를 회피하는 것을 말하며</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다음과 같은 경우는 외부전문가 선임이 독립성 측면에서 적절치 않다고  판단될 수 있습니다</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endParaRPr lang="ko-KR" altLang="en-US" sz="8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32183554"/>
                  </a:ext>
                </a:extLst>
              </a:tr>
              <a:tr h="1280966">
                <a:tc>
                  <a:txBody>
                    <a:bodyPr/>
                    <a:lstStyle/>
                    <a:p>
                      <a:pPr algn="ctr" latinLnBrk="0"/>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결과보고</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조사 및 시정조치 결과에 포함되어야 하는 사항 정비 등</a:t>
                      </a:r>
                    </a:p>
                  </a:txBody>
                  <a:tcPr marL="72000" marR="72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0"/>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② 내부감사기구는 회계부정에 대한 조사결과 및 시정조치 결과를 즉시 </a:t>
                      </a:r>
                      <a:r>
                        <a:rPr lang="ko-KR" altLang="en-US" sz="800" kern="0" dirty="0" err="1">
                          <a:ln>
                            <a:solidFill>
                              <a:schemeClr val="bg1">
                                <a:lumMod val="75000"/>
                                <a:alpha val="0"/>
                              </a:schemeClr>
                            </a:solidFill>
                          </a:ln>
                          <a:solidFill>
                            <a:schemeClr val="tx1">
                              <a:lumMod val="85000"/>
                              <a:lumOff val="15000"/>
                            </a:schemeClr>
                          </a:solidFill>
                          <a:latin typeface="+mn-ea"/>
                          <a:ea typeface="+mn-ea"/>
                          <a:cs typeface="+mn-cs"/>
                        </a:rPr>
                        <a:t>증선위와</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 감사인에게 제출해야 합니다</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a:t>
                      </a:r>
                    </a:p>
                    <a:p>
                      <a:pPr latinLnBrk="0"/>
                      <a:endParaRPr lang="en-US" altLang="ko-KR" sz="800" kern="0" dirty="0">
                        <a:ln>
                          <a:solidFill>
                            <a:schemeClr val="bg1">
                              <a:lumMod val="75000"/>
                              <a:alpha val="0"/>
                            </a:schemeClr>
                          </a:solidFill>
                        </a:ln>
                        <a:solidFill>
                          <a:schemeClr val="tx1">
                            <a:lumMod val="85000"/>
                            <a:lumOff val="15000"/>
                          </a:schemeClr>
                        </a:solidFill>
                        <a:latin typeface="+mn-ea"/>
                        <a:ea typeface="+mn-ea"/>
                        <a:cs typeface="+mn-cs"/>
                      </a:endParaRPr>
                    </a:p>
                    <a:p>
                      <a:pPr latinLnBrk="0"/>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&lt;</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조사결과 및 시정조치에 포함되어야 하는 사항</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예시</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)&gt;</a:t>
                      </a:r>
                    </a:p>
                    <a:p>
                      <a:pPr latinLnBrk="0"/>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➊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회계부정이 재무제표에 미치는 영향 측정</a:t>
                      </a:r>
                    </a:p>
                    <a:p>
                      <a:pPr latinLnBrk="0"/>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➋ 임원</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경영진</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직원이 연루된 회계부정인지 판단</a:t>
                      </a:r>
                    </a:p>
                    <a:p>
                      <a:pPr latinLnBrk="0"/>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➌ 회계부정을 예방하고 적발하기 위한 통제 및 절차의 </a:t>
                      </a:r>
                    </a:p>
                    <a:p>
                      <a:pPr latinLnBrk="0"/>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취약점과 해당 통제 및 절차의 위반 여부 식별</a:t>
                      </a:r>
                    </a:p>
                    <a:p>
                      <a:pPr latinLnBrk="0"/>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➍ 시정을 위한 재무제표 등 공시자료 수정 및 인사 관련조치</a:t>
                      </a:r>
                    </a:p>
                    <a:p>
                      <a:pPr latinLnBrk="0"/>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➎ 재발을 막기 위한 정책 수립 및 내부통제활동 수정</a:t>
                      </a:r>
                    </a:p>
                  </a:txBody>
                  <a:tcPr marL="72000" marR="72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latinLnBrk="0"/>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② 내부감사기구는 회계부정에 대한 조사결과 및 시정조치 결과를 즉시 </a:t>
                      </a:r>
                      <a:r>
                        <a:rPr lang="ko-KR" altLang="en-US" sz="800" kern="0" dirty="0" err="1">
                          <a:ln>
                            <a:solidFill>
                              <a:schemeClr val="bg1">
                                <a:lumMod val="75000"/>
                                <a:alpha val="0"/>
                              </a:schemeClr>
                            </a:solidFill>
                          </a:ln>
                          <a:solidFill>
                            <a:schemeClr val="tx1">
                              <a:lumMod val="85000"/>
                              <a:lumOff val="15000"/>
                            </a:schemeClr>
                          </a:solidFill>
                          <a:latin typeface="+mn-ea"/>
                          <a:ea typeface="+mn-ea"/>
                          <a:cs typeface="+mn-cs"/>
                        </a:rPr>
                        <a:t>증선위와</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 감사인에게 제출해야 합니다</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p>
                    <a:p>
                      <a:pPr marL="0" indent="0" latinLnBrk="0"/>
                      <a:endParaRPr lang="en-US" altLang="ko-KR" sz="800" kern="0" dirty="0">
                        <a:ln>
                          <a:solidFill>
                            <a:schemeClr val="bg1">
                              <a:lumMod val="75000"/>
                              <a:alpha val="0"/>
                            </a:schemeClr>
                          </a:solidFill>
                        </a:ln>
                        <a:solidFill>
                          <a:schemeClr val="tx1">
                            <a:lumMod val="85000"/>
                            <a:lumOff val="15000"/>
                          </a:schemeClr>
                        </a:solidFill>
                        <a:latin typeface="+mn-ea"/>
                        <a:ea typeface="+mn-ea"/>
                        <a:cs typeface="+mn-cs"/>
                      </a:endParaRPr>
                    </a:p>
                    <a:p>
                      <a:pPr marL="0" indent="0" latinLnBrk="0"/>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&lt;</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조사결과 및 시정조치에 포함되어야 하는 사항</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예시</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)&gt;</a:t>
                      </a:r>
                    </a:p>
                    <a:p>
                      <a:pPr marL="0" indent="0" latinLnBrk="0"/>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➊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감사인의 내부감사기구에 대한 회계부정 통보시기 및 통보내용</a:t>
                      </a:r>
                    </a:p>
                    <a:p>
                      <a:pPr marL="0" indent="0" latinLnBrk="0"/>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➋ 내부감사기구의 외부전문가 선임시기 및 외부전문가의 회계부정 조사기간</a:t>
                      </a:r>
                    </a:p>
                    <a:p>
                      <a:pPr marL="0" indent="0" latinLnBrk="0"/>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➌ </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➐ &lt;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현행 ➊ </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➎</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와 같음 </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&gt;</a:t>
                      </a:r>
                      <a:endParaRPr lang="ko-KR" altLang="en-US" sz="8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8219762"/>
                  </a:ext>
                </a:extLst>
              </a:tr>
            </a:tbl>
          </a:graphicData>
        </a:graphic>
      </p:graphicFrame>
    </p:spTree>
    <p:extLst>
      <p:ext uri="{BB962C8B-B14F-4D97-AF65-F5344CB8AC3E}">
        <p14:creationId xmlns:p14="http://schemas.microsoft.com/office/powerpoint/2010/main" val="1211882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err="1"/>
              <a:t>금융사</a:t>
            </a:r>
            <a:r>
              <a:rPr lang="ko-KR" altLang="en-US" dirty="0"/>
              <a:t> 해외진출</a:t>
            </a:r>
            <a:r>
              <a:rPr lang="en-US" altLang="ko-KR" dirty="0"/>
              <a:t>·</a:t>
            </a:r>
            <a:r>
              <a:rPr lang="ko-KR" altLang="en-US" dirty="0"/>
              <a:t>해외투자 활성화 위한 해외진출 규정 변경예고 실시</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「금융회사 등의 해외진출에 관한 규정」</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이하 해외진출규정</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전면 개정안에 대한 규정변경예고</a:t>
            </a:r>
            <a:r>
              <a:rPr lang="en-US" altLang="ko-KR" sz="1200" b="1" kern="0" dirty="0">
                <a:ln>
                  <a:solidFill>
                    <a:schemeClr val="accent4">
                      <a:alpha val="0"/>
                    </a:schemeClr>
                  </a:solidFill>
                </a:ln>
                <a:solidFill>
                  <a:schemeClr val="accent1"/>
                </a:solidFill>
                <a:latin typeface="+mn-ea"/>
              </a:rPr>
              <a:t>(’23.11.27</a:t>
            </a:r>
            <a:r>
              <a:rPr lang="ko-KR" altLang="en-US" sz="1200" b="1" kern="0" dirty="0">
                <a:ln>
                  <a:solidFill>
                    <a:schemeClr val="accent4">
                      <a:alpha val="0"/>
                    </a:schemeClr>
                  </a:solidFill>
                </a:ln>
                <a:solidFill>
                  <a:schemeClr val="accent1"/>
                </a:solidFill>
                <a:latin typeface="+mn-ea"/>
              </a:rPr>
              <a:t>일</a:t>
            </a:r>
            <a:r>
              <a:rPr lang="en-US" altLang="ko-KR" sz="1200" b="1" kern="0" dirty="0">
                <a:ln>
                  <a:solidFill>
                    <a:schemeClr val="accent4">
                      <a:alpha val="0"/>
                    </a:schemeClr>
                  </a:solidFill>
                </a:ln>
                <a:solidFill>
                  <a:schemeClr val="accent1"/>
                </a:solidFill>
                <a:latin typeface="+mn-ea"/>
              </a:rPr>
              <a:t>~12.10</a:t>
            </a:r>
            <a:r>
              <a:rPr lang="ko-KR" altLang="en-US" dirty="0"/>
              <a:t>일</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를 진행</a:t>
            </a:r>
            <a:endParaRPr lang="en-US" altLang="ko-KR" sz="1200" b="1" kern="0" dirty="0">
              <a:ln>
                <a:solidFill>
                  <a:schemeClr val="accent4">
                    <a:alpha val="0"/>
                  </a:schemeClr>
                </a:solidFill>
              </a:ln>
              <a:solidFill>
                <a:schemeClr val="accent1"/>
              </a:solidFill>
              <a:latin typeface="+mn-ea"/>
            </a:endParaRPr>
          </a:p>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동 개정은 「금융회사의 해외진출 활성화를 위한 규제개선 방안」</a:t>
            </a:r>
            <a:r>
              <a:rPr lang="en-US" altLang="ko-KR" sz="1200" b="1" kern="0" dirty="0">
                <a:ln>
                  <a:solidFill>
                    <a:schemeClr val="accent4">
                      <a:alpha val="0"/>
                    </a:schemeClr>
                  </a:solidFill>
                </a:ln>
                <a:solidFill>
                  <a:schemeClr val="accent1"/>
                </a:solidFill>
                <a:latin typeface="+mn-ea"/>
              </a:rPr>
              <a:t>(’23.7.17</a:t>
            </a:r>
            <a:r>
              <a:rPr lang="ko-KR" altLang="en-US" sz="1200" b="1" kern="0" dirty="0">
                <a:ln>
                  <a:solidFill>
                    <a:schemeClr val="accent4">
                      <a:alpha val="0"/>
                    </a:schemeClr>
                  </a:solidFill>
                </a:ln>
                <a:solidFill>
                  <a:schemeClr val="accent1"/>
                </a:solidFill>
                <a:latin typeface="+mn-ea"/>
              </a:rPr>
              <a:t>일</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제</a:t>
            </a:r>
            <a:r>
              <a:rPr lang="en-US" altLang="ko-KR" sz="1200" b="1" kern="0" dirty="0">
                <a:ln>
                  <a:solidFill>
                    <a:schemeClr val="accent4">
                      <a:alpha val="0"/>
                    </a:schemeClr>
                  </a:solidFill>
                </a:ln>
                <a:solidFill>
                  <a:schemeClr val="accent1"/>
                </a:solidFill>
                <a:latin typeface="+mn-ea"/>
              </a:rPr>
              <a:t>8</a:t>
            </a:r>
            <a:r>
              <a:rPr lang="ko-KR" altLang="en-US" sz="1200" b="1" kern="0" dirty="0">
                <a:ln>
                  <a:solidFill>
                    <a:schemeClr val="accent4">
                      <a:alpha val="0"/>
                    </a:schemeClr>
                  </a:solidFill>
                </a:ln>
                <a:solidFill>
                  <a:schemeClr val="accent1"/>
                </a:solidFill>
                <a:latin typeface="+mn-ea"/>
              </a:rPr>
              <a:t>차 금융규제 혁신회의</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의 후속조치 </a:t>
            </a:r>
            <a:endParaRPr lang="en-US" altLang="ko-KR" sz="1200" b="1" kern="0" dirty="0">
              <a:ln>
                <a:solidFill>
                  <a:schemeClr val="accent4">
                    <a:alpha val="0"/>
                  </a:schemeClr>
                </a:solidFill>
              </a:ln>
              <a:solidFill>
                <a:schemeClr val="accent1"/>
              </a:solidFill>
              <a:latin typeface="+mn-ea"/>
            </a:endParaRPr>
          </a:p>
          <a:p>
            <a:pPr marL="171450" indent="-171450">
              <a:lnSpc>
                <a:spcPct val="120000"/>
              </a:lnSpc>
              <a:buFont typeface="Arial" panose="020B0604020202020204" pitchFamily="34" charset="0"/>
              <a:buChar char="•"/>
              <a:defRPr/>
            </a:pPr>
            <a:r>
              <a:rPr lang="ko-KR" altLang="en-US" dirty="0"/>
              <a:t>역외금융회사 투자 및 해외지사 설치 시 사전신고 의무를 사후보고로 전환</a:t>
            </a:r>
            <a:r>
              <a:rPr lang="en-US" altLang="ko-KR" dirty="0"/>
              <a:t>, </a:t>
            </a:r>
            <a:r>
              <a:rPr lang="ko-KR" altLang="en-US" dirty="0"/>
              <a:t>중복 신고</a:t>
            </a:r>
            <a:r>
              <a:rPr lang="en-US" altLang="ko-KR" dirty="0"/>
              <a:t>·</a:t>
            </a:r>
            <a:r>
              <a:rPr lang="ko-KR" altLang="en-US" dirty="0"/>
              <a:t>보고 부담 해소 등의 내용을 담고 있음 </a:t>
            </a:r>
            <a:endParaRPr lang="ko-KR" altLang="en-US" sz="1200" dirty="0">
              <a:solidFill>
                <a:schemeClr val="accent1"/>
              </a:solidFill>
            </a:endParaRP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2023.11.27</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(2023.11.27), “</a:t>
            </a:r>
            <a:r>
              <a:rPr lang="ko-KR" altLang="en-US" dirty="0" err="1">
                <a:solidFill>
                  <a:schemeClr val="bg1">
                    <a:lumMod val="50000"/>
                  </a:schemeClr>
                </a:solidFill>
              </a:rPr>
              <a:t>금융사</a:t>
            </a:r>
            <a:r>
              <a:rPr lang="ko-KR" altLang="en-US" dirty="0">
                <a:solidFill>
                  <a:schemeClr val="bg1">
                    <a:lumMod val="50000"/>
                  </a:schemeClr>
                </a:solidFill>
              </a:rPr>
              <a:t> </a:t>
            </a:r>
            <a:r>
              <a:rPr lang="ko-KR" altLang="en-US" dirty="0" err="1">
                <a:solidFill>
                  <a:schemeClr val="bg1">
                    <a:lumMod val="50000"/>
                  </a:schemeClr>
                </a:solidFill>
              </a:rPr>
              <a:t>해외진출･해외투자</a:t>
            </a:r>
            <a:r>
              <a:rPr lang="ko-KR" altLang="en-US" dirty="0">
                <a:solidFill>
                  <a:schemeClr val="bg1">
                    <a:lumMod val="50000"/>
                  </a:schemeClr>
                </a:solidFill>
              </a:rPr>
              <a:t> 활성화를 위한 「금융회사 등의 해외진출에 관한 규정」 변경예고 실시</a:t>
            </a:r>
            <a:r>
              <a:rPr lang="en-US" altLang="ko-KR" dirty="0">
                <a:solidFill>
                  <a:schemeClr val="bg1">
                    <a:lumMod val="50000"/>
                  </a:schemeClr>
                </a:solidFill>
              </a:rPr>
              <a:t>(‘23.11.27.~12.10.)”</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 name="표 3">
            <a:extLst>
              <a:ext uri="{FF2B5EF4-FFF2-40B4-BE49-F238E27FC236}">
                <a16:creationId xmlns:a16="http://schemas.microsoft.com/office/drawing/2014/main" id="{4FC583BF-E603-99C0-2958-AFC7E49CEBAC}"/>
              </a:ext>
            </a:extLst>
          </p:cNvPr>
          <p:cNvGraphicFramePr>
            <a:graphicFrameLocks noGrp="1"/>
          </p:cNvGraphicFramePr>
          <p:nvPr>
            <p:extLst>
              <p:ext uri="{D42A27DB-BD31-4B8C-83A1-F6EECF244321}">
                <p14:modId xmlns:p14="http://schemas.microsoft.com/office/powerpoint/2010/main" val="2885239566"/>
              </p:ext>
            </p:extLst>
          </p:nvPr>
        </p:nvGraphicFramePr>
        <p:xfrm>
          <a:off x="488951" y="2841789"/>
          <a:ext cx="8928000" cy="3035135"/>
        </p:xfrm>
        <a:graphic>
          <a:graphicData uri="http://schemas.openxmlformats.org/drawingml/2006/table">
            <a:tbl>
              <a:tblPr/>
              <a:tblGrid>
                <a:gridCol w="792000">
                  <a:extLst>
                    <a:ext uri="{9D8B030D-6E8A-4147-A177-3AD203B41FA5}">
                      <a16:colId xmlns:a16="http://schemas.microsoft.com/office/drawing/2014/main" val="3291401615"/>
                    </a:ext>
                  </a:extLst>
                </a:gridCol>
                <a:gridCol w="1224000">
                  <a:extLst>
                    <a:ext uri="{9D8B030D-6E8A-4147-A177-3AD203B41FA5}">
                      <a16:colId xmlns:a16="http://schemas.microsoft.com/office/drawing/2014/main" val="3655866858"/>
                    </a:ext>
                  </a:extLst>
                </a:gridCol>
                <a:gridCol w="3456000">
                  <a:extLst>
                    <a:ext uri="{9D8B030D-6E8A-4147-A177-3AD203B41FA5}">
                      <a16:colId xmlns:a16="http://schemas.microsoft.com/office/drawing/2014/main" val="2599133825"/>
                    </a:ext>
                  </a:extLst>
                </a:gridCol>
                <a:gridCol w="3456000">
                  <a:extLst>
                    <a:ext uri="{9D8B030D-6E8A-4147-A177-3AD203B41FA5}">
                      <a16:colId xmlns:a16="http://schemas.microsoft.com/office/drawing/2014/main" val="3635770131"/>
                    </a:ext>
                  </a:extLst>
                </a:gridCol>
              </a:tblGrid>
              <a:tr h="202830">
                <a:tc gridSpan="2">
                  <a:txBody>
                    <a:bodyPr/>
                    <a:lstStyle/>
                    <a:p>
                      <a:pPr marL="0" marR="0" lvl="0" indent="0" algn="ctr" defTabSz="914400" eaLnBrk="1" fontAlgn="base" latinLnBrk="0" hangingPunct="1">
                        <a:lnSpc>
                          <a:spcPct val="11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hMerge="1">
                  <a:txBody>
                    <a:bodyPr/>
                    <a:lstStyle/>
                    <a:p>
                      <a:pPr marL="0" marR="0" indent="0" algn="ctr" fontAlgn="base" latinLnBrk="0">
                        <a:lnSpc>
                          <a:spcPct val="100000"/>
                        </a:lnSpc>
                        <a:spcBef>
                          <a:spcPts val="0"/>
                        </a:spcBef>
                        <a:spcAft>
                          <a:spcPts val="0"/>
                        </a:spcAft>
                      </a:pP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1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현행</a:t>
                      </a: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1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개정안</a:t>
                      </a: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42164">
                <a:tc rowSpan="3">
                  <a:txBody>
                    <a:bodyPr/>
                    <a:lstStyle/>
                    <a:p>
                      <a:pPr marL="0" marR="0" lvl="0" indent="0" algn="ctr" defTabSz="914400" eaLnBrk="1" fontAlgn="base" latinLnBrk="0" hangingPunct="1">
                        <a:lnSpc>
                          <a:spcPct val="11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일반 법인 투자</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역외금융 회사 外</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algn="ctr" defTabSz="914400" eaLnBrk="1" fontAlgn="base" latinLnBrk="0" hangingPunct="1">
                        <a:lnSpc>
                          <a:spcPct val="110000"/>
                        </a:lnSpc>
                        <a:spcBef>
                          <a:spcPts val="0"/>
                        </a:spcBef>
                        <a:spcAft>
                          <a:spcPts val="0"/>
                        </a:spcAft>
                        <a:buClrTx/>
                        <a:buSzTx/>
                        <a:buFont typeface="Arial" panose="020B0604020202020204" pitchFamily="34" charset="0"/>
                        <a:buNone/>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신규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증액</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(§3①)</a:t>
                      </a:r>
                      <a:endParaRPr lang="ko-KR" altLang="en-US"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85725"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年</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천만 달러↑</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사전신고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수리</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p>
                    <a:p>
                      <a:pPr marL="171450" marR="0" lvl="0" indent="-85725"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年</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천만 달러↓</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사후보고</a:t>
                      </a: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85725"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좌동</a:t>
                      </a:r>
                      <a:endParaRPr lang="ko-KR" altLang="en-US"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r h="498028">
                <a:tc vMerge="1">
                  <a:txBody>
                    <a:bodyPr/>
                    <a:lstStyle/>
                    <a:p>
                      <a:pPr latinLnBrk="1"/>
                      <a:endParaRPr lang="ko-KR" altLang="en-US"/>
                    </a:p>
                  </a:txBody>
                  <a:tcPr/>
                </a:tc>
                <a:tc>
                  <a:txBody>
                    <a:bodyPr/>
                    <a:lstStyle/>
                    <a:p>
                      <a:pPr marL="0" marR="0" lvl="0" indent="0" algn="ctr" defTabSz="914400" eaLnBrk="1" fontAlgn="base" latinLnBrk="0" hangingPunct="1">
                        <a:lnSpc>
                          <a:spcPct val="110000"/>
                        </a:lnSpc>
                        <a:spcBef>
                          <a:spcPts val="0"/>
                        </a:spcBef>
                        <a:spcAft>
                          <a:spcPts val="0"/>
                        </a:spcAft>
                        <a:buClrTx/>
                        <a:buSzTx/>
                        <a:buFont typeface="Arial" panose="020B0604020202020204" pitchFamily="34" charset="0"/>
                        <a:buNone/>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내용변경</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청산</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(§3⑤)</a:t>
                      </a:r>
                      <a:endParaRPr lang="ko-KR" altLang="en-US"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85725"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사후보고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금감원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개월 內</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85725"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사후보고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금감원</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57175" marR="0" lvl="0" indent="-74613" algn="l" defTabSz="914400" eaLnBrk="1" fontAlgn="base" latinLnBrk="0" hangingPunct="1">
                        <a:lnSpc>
                          <a:spcPct val="110000"/>
                        </a:lnSpc>
                        <a:spcBef>
                          <a:spcPts val="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투자금회수</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청산</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3</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개월 內</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57175" marR="0" lvl="0" indent="-74613" algn="l" defTabSz="914400" eaLnBrk="1" fontAlgn="base" latinLnBrk="0" hangingPunct="1">
                        <a:lnSpc>
                          <a:spcPct val="110000"/>
                        </a:lnSpc>
                        <a:spcBef>
                          <a:spcPts val="0"/>
                        </a:spcBef>
                        <a:spcAft>
                          <a:spcPts val="0"/>
                        </a:spcAft>
                        <a:buClrTx/>
                        <a:buSzTx/>
                        <a:buFontTx/>
                        <a:buChar char="-"/>
                        <a:tabLst/>
                        <a:defRPr/>
                      </a:pPr>
                      <a:r>
                        <a:rPr lang="ko-KR" altLang="en-US" sz="900" kern="0" dirty="0">
                          <a:ln>
                            <a:solidFill>
                              <a:schemeClr val="bg1">
                                <a:lumMod val="75000"/>
                                <a:alpha val="0"/>
                              </a:schemeClr>
                            </a:solidFill>
                          </a:ln>
                          <a:solidFill>
                            <a:schemeClr val="accent1"/>
                          </a:solidFill>
                          <a:latin typeface="+mn-ea"/>
                          <a:ea typeface="+mn-ea"/>
                          <a:cs typeface="+mn-cs"/>
                        </a:rPr>
                        <a:t>그 외</a:t>
                      </a:r>
                      <a:r>
                        <a:rPr lang="en-US" altLang="ko-KR" sz="900" kern="0" dirty="0">
                          <a:ln>
                            <a:solidFill>
                              <a:schemeClr val="bg1">
                                <a:lumMod val="75000"/>
                                <a:alpha val="0"/>
                              </a:schemeClr>
                            </a:solidFill>
                          </a:ln>
                          <a:solidFill>
                            <a:schemeClr val="accent1"/>
                          </a:solidFill>
                          <a:latin typeface="+mn-ea"/>
                          <a:ea typeface="+mn-ea"/>
                          <a:cs typeface="+mn-cs"/>
                        </a:rPr>
                        <a:t>: </a:t>
                      </a:r>
                      <a:r>
                        <a:rPr lang="ko-KR" altLang="en-US" sz="900" kern="0" dirty="0">
                          <a:ln>
                            <a:solidFill>
                              <a:schemeClr val="bg1">
                                <a:lumMod val="75000"/>
                                <a:alpha val="0"/>
                              </a:schemeClr>
                            </a:solidFill>
                          </a:ln>
                          <a:solidFill>
                            <a:schemeClr val="accent1"/>
                          </a:solidFill>
                          <a:latin typeface="+mn-ea"/>
                          <a:ea typeface="+mn-ea"/>
                          <a:cs typeface="+mn-cs"/>
                        </a:rPr>
                        <a:t>회계기간 종료 후 </a:t>
                      </a:r>
                      <a:r>
                        <a:rPr lang="en-US" altLang="ko-KR" sz="900" kern="0" dirty="0">
                          <a:ln>
                            <a:solidFill>
                              <a:schemeClr val="bg1">
                                <a:lumMod val="75000"/>
                                <a:alpha val="0"/>
                              </a:schemeClr>
                            </a:solidFill>
                          </a:ln>
                          <a:solidFill>
                            <a:schemeClr val="accent1"/>
                          </a:solidFill>
                          <a:latin typeface="+mn-ea"/>
                          <a:ea typeface="+mn-ea"/>
                          <a:cs typeface="+mn-cs"/>
                        </a:rPr>
                        <a:t>5</a:t>
                      </a:r>
                      <a:r>
                        <a:rPr lang="ko-KR" altLang="en-US" sz="900" kern="0" dirty="0">
                          <a:ln>
                            <a:solidFill>
                              <a:schemeClr val="bg1">
                                <a:lumMod val="75000"/>
                                <a:alpha val="0"/>
                              </a:schemeClr>
                            </a:solidFill>
                          </a:ln>
                          <a:solidFill>
                            <a:schemeClr val="accent1"/>
                          </a:solidFill>
                          <a:latin typeface="+mn-ea"/>
                          <a:ea typeface="+mn-ea"/>
                          <a:cs typeface="+mn-cs"/>
                        </a:rPr>
                        <a:t>개월 內</a:t>
                      </a: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57659228"/>
                  </a:ext>
                </a:extLst>
              </a:tr>
              <a:tr h="653893">
                <a:tc vMerge="1">
                  <a:txBody>
                    <a:bodyPr/>
                    <a:lstStyle/>
                    <a:p>
                      <a:pPr latinLnBrk="1"/>
                      <a:endParaRPr lang="ko-KR" altLang="en-US"/>
                    </a:p>
                  </a:txBody>
                  <a:tcPr/>
                </a:tc>
                <a:tc>
                  <a:txBody>
                    <a:bodyPr/>
                    <a:lstStyle/>
                    <a:p>
                      <a:pPr marL="0" marR="0" lvl="0" indent="0" algn="ctr" defTabSz="914400" eaLnBrk="1" fontAlgn="base" latinLnBrk="0" hangingPunct="1">
                        <a:lnSpc>
                          <a:spcPct val="110000"/>
                        </a:lnSpc>
                        <a:spcBef>
                          <a:spcPts val="0"/>
                        </a:spcBef>
                        <a:spcAft>
                          <a:spcPts val="0"/>
                        </a:spcAft>
                        <a:buClrTx/>
                        <a:buSzTx/>
                        <a:buFont typeface="Arial" panose="020B0604020202020204" pitchFamily="34" charset="0"/>
                        <a:buNone/>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사후관리</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(§6①)</a:t>
                      </a:r>
                      <a:endParaRPr lang="ko-KR" altLang="en-US"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85725"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사후보고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금감원</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57175" marR="0" lvl="0" indent="-74613" algn="l" defTabSz="914400" eaLnBrk="1" fontAlgn="base" latinLnBrk="0" hangingPunct="1">
                        <a:lnSpc>
                          <a:spcPct val="110000"/>
                        </a:lnSpc>
                        <a:spcBef>
                          <a:spcPts val="0"/>
                        </a:spcBef>
                        <a:spcAft>
                          <a:spcPts val="0"/>
                        </a:spcAft>
                        <a:buClrTx/>
                        <a:buSzTx/>
                        <a:buFont typeface="Arial" panose="020B0604020202020204" pitchFamily="34" charset="0"/>
                        <a:buNone/>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증권취득</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투자금 납입 후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6</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개월 內</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57175" marR="0" lvl="0" indent="-74613" algn="l" defTabSz="914400" eaLnBrk="1" fontAlgn="base" latinLnBrk="0" hangingPunct="1">
                        <a:lnSpc>
                          <a:spcPct val="110000"/>
                        </a:lnSpc>
                        <a:spcBef>
                          <a:spcPts val="0"/>
                        </a:spcBef>
                        <a:spcAft>
                          <a:spcPts val="0"/>
                        </a:spcAft>
                        <a:buClrTx/>
                        <a:buSzTx/>
                        <a:buFont typeface="Arial" panose="020B0604020202020204" pitchFamily="34" charset="0"/>
                        <a:buNone/>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송금 보고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송금 즉시</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57175" marR="0" lvl="0" indent="-74613" algn="l" defTabSz="914400" eaLnBrk="1" fontAlgn="base" latinLnBrk="0" hangingPunct="1">
                        <a:lnSpc>
                          <a:spcPct val="110000"/>
                        </a:lnSpc>
                        <a:spcBef>
                          <a:spcPts val="0"/>
                        </a:spcBef>
                        <a:spcAft>
                          <a:spcPts val="0"/>
                        </a:spcAft>
                        <a:buClrTx/>
                        <a:buSzTx/>
                        <a:buFont typeface="Arial" panose="020B0604020202020204" pitchFamily="34" charset="0"/>
                        <a:buNone/>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연간사업실적</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회기 종료 후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5</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개월 內</a:t>
                      </a: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85725"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사후보고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금감원</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57175" marR="0" lvl="0" indent="-74613" algn="l" defTabSz="914400" eaLnBrk="1" fontAlgn="base" latinLnBrk="0" hangingPunct="1">
                        <a:lnSpc>
                          <a:spcPct val="110000"/>
                        </a:lnSpc>
                        <a:spcBef>
                          <a:spcPts val="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증권취득</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투자금 납입 후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6</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개월 內</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57175" marR="0" lvl="0" indent="-74613" algn="l" defTabSz="914400" eaLnBrk="1" fontAlgn="base" latinLnBrk="0" hangingPunct="1">
                        <a:lnSpc>
                          <a:spcPct val="110000"/>
                        </a:lnSpc>
                        <a:spcBef>
                          <a:spcPts val="0"/>
                        </a:spcBef>
                        <a:spcAft>
                          <a:spcPts val="0"/>
                        </a:spcAft>
                        <a:buClrTx/>
                        <a:buSzTx/>
                        <a:buFontTx/>
                        <a:buChar char="-"/>
                        <a:tabLst/>
                        <a:defRPr/>
                      </a:pPr>
                      <a:r>
                        <a:rPr lang="ko-KR" altLang="en-US" sz="900" kern="0" dirty="0">
                          <a:ln>
                            <a:solidFill>
                              <a:schemeClr val="bg1">
                                <a:lumMod val="75000"/>
                                <a:alpha val="0"/>
                              </a:schemeClr>
                            </a:solidFill>
                          </a:ln>
                          <a:solidFill>
                            <a:schemeClr val="accent1"/>
                          </a:solidFill>
                          <a:latin typeface="+mn-ea"/>
                          <a:ea typeface="+mn-ea"/>
                          <a:cs typeface="+mn-cs"/>
                        </a:rPr>
                        <a:t>송금보고</a:t>
                      </a:r>
                      <a:r>
                        <a:rPr lang="en-US" altLang="ko-KR" sz="900" kern="0" dirty="0">
                          <a:ln>
                            <a:solidFill>
                              <a:schemeClr val="bg1">
                                <a:lumMod val="75000"/>
                                <a:alpha val="0"/>
                              </a:schemeClr>
                            </a:solidFill>
                          </a:ln>
                          <a:solidFill>
                            <a:schemeClr val="accent1"/>
                          </a:solidFill>
                          <a:latin typeface="+mn-ea"/>
                          <a:ea typeface="+mn-ea"/>
                          <a:cs typeface="+mn-cs"/>
                        </a:rPr>
                        <a:t>: </a:t>
                      </a:r>
                      <a:r>
                        <a:rPr lang="ko-KR" altLang="en-US" sz="900" kern="0" dirty="0">
                          <a:ln>
                            <a:solidFill>
                              <a:schemeClr val="bg1">
                                <a:lumMod val="75000"/>
                                <a:alpha val="0"/>
                              </a:schemeClr>
                            </a:solidFill>
                          </a:ln>
                          <a:solidFill>
                            <a:schemeClr val="accent1"/>
                          </a:solidFill>
                          <a:latin typeface="+mn-ea"/>
                          <a:ea typeface="+mn-ea"/>
                          <a:cs typeface="+mn-cs"/>
                        </a:rPr>
                        <a:t>송금 즉시</a:t>
                      </a:r>
                      <a:r>
                        <a:rPr lang="en-US" altLang="ko-KR" sz="900" kern="0" dirty="0">
                          <a:ln>
                            <a:solidFill>
                              <a:schemeClr val="bg1">
                                <a:lumMod val="75000"/>
                                <a:alpha val="0"/>
                              </a:schemeClr>
                            </a:solidFill>
                          </a:ln>
                          <a:solidFill>
                            <a:schemeClr val="accent1"/>
                          </a:solidFill>
                          <a:latin typeface="+mn-ea"/>
                          <a:ea typeface="+mn-ea"/>
                          <a:cs typeface="+mn-cs"/>
                        </a:rPr>
                        <a:t>(</a:t>
                      </a:r>
                      <a:r>
                        <a:rPr lang="ko-KR" altLang="en-US" sz="900" kern="0" dirty="0">
                          <a:ln>
                            <a:solidFill>
                              <a:schemeClr val="bg1">
                                <a:lumMod val="75000"/>
                                <a:alpha val="0"/>
                              </a:schemeClr>
                            </a:solidFill>
                          </a:ln>
                          <a:solidFill>
                            <a:schemeClr val="accent1"/>
                          </a:solidFill>
                          <a:latin typeface="+mn-ea"/>
                          <a:ea typeface="+mn-ea"/>
                          <a:cs typeface="+mn-cs"/>
                        </a:rPr>
                        <a:t>단</a:t>
                      </a:r>
                      <a:r>
                        <a:rPr lang="en-US" altLang="ko-KR" sz="900" kern="0" dirty="0">
                          <a:ln>
                            <a:solidFill>
                              <a:schemeClr val="bg1">
                                <a:lumMod val="75000"/>
                                <a:alpha val="0"/>
                              </a:schemeClr>
                            </a:solidFill>
                          </a:ln>
                          <a:solidFill>
                            <a:schemeClr val="accent1"/>
                          </a:solidFill>
                          <a:latin typeface="+mn-ea"/>
                          <a:ea typeface="+mn-ea"/>
                          <a:cs typeface="+mn-cs"/>
                        </a:rPr>
                        <a:t>, </a:t>
                      </a:r>
                      <a:r>
                        <a:rPr lang="ko-KR" altLang="en-US" sz="900" kern="0" dirty="0">
                          <a:ln>
                            <a:solidFill>
                              <a:schemeClr val="bg1">
                                <a:lumMod val="75000"/>
                                <a:alpha val="0"/>
                              </a:schemeClr>
                            </a:solidFill>
                          </a:ln>
                          <a:solidFill>
                            <a:schemeClr val="accent1"/>
                          </a:solidFill>
                          <a:latin typeface="+mn-ea"/>
                          <a:ea typeface="+mn-ea"/>
                          <a:cs typeface="+mn-cs"/>
                        </a:rPr>
                        <a:t>신규</a:t>
                      </a:r>
                      <a:r>
                        <a:rPr lang="en-US" altLang="ko-KR" sz="900" kern="0" dirty="0">
                          <a:ln>
                            <a:solidFill>
                              <a:schemeClr val="bg1">
                                <a:lumMod val="75000"/>
                                <a:alpha val="0"/>
                              </a:schemeClr>
                            </a:solidFill>
                          </a:ln>
                          <a:solidFill>
                            <a:schemeClr val="accent1"/>
                          </a:solidFill>
                          <a:latin typeface="+mn-ea"/>
                          <a:ea typeface="+mn-ea"/>
                          <a:cs typeface="+mn-cs"/>
                        </a:rPr>
                        <a:t>·</a:t>
                      </a:r>
                      <a:r>
                        <a:rPr lang="ko-KR" altLang="en-US" sz="900" kern="0" dirty="0">
                          <a:ln>
                            <a:solidFill>
                              <a:schemeClr val="bg1">
                                <a:lumMod val="75000"/>
                                <a:alpha val="0"/>
                              </a:schemeClr>
                            </a:solidFill>
                          </a:ln>
                          <a:solidFill>
                            <a:schemeClr val="accent1"/>
                          </a:solidFill>
                          <a:latin typeface="+mn-ea"/>
                          <a:ea typeface="+mn-ea"/>
                          <a:cs typeface="+mn-cs"/>
                        </a:rPr>
                        <a:t>증액 사후보고시점과 통합 가능</a:t>
                      </a:r>
                      <a:r>
                        <a:rPr lang="en-US" altLang="ko-KR" sz="900" kern="0" dirty="0">
                          <a:ln>
                            <a:solidFill>
                              <a:schemeClr val="bg1">
                                <a:lumMod val="75000"/>
                                <a:alpha val="0"/>
                              </a:schemeClr>
                            </a:solidFill>
                          </a:ln>
                          <a:solidFill>
                            <a:schemeClr val="accent1"/>
                          </a:solidFill>
                          <a:latin typeface="+mn-ea"/>
                          <a:ea typeface="+mn-ea"/>
                          <a:cs typeface="+mn-cs"/>
                        </a:rPr>
                        <a:t>)</a:t>
                      </a:r>
                    </a:p>
                    <a:p>
                      <a:pPr marL="257175" marR="0" lvl="0" indent="-74613" algn="l" defTabSz="914400" eaLnBrk="1" fontAlgn="base" latinLnBrk="0" hangingPunct="1">
                        <a:lnSpc>
                          <a:spcPct val="110000"/>
                        </a:lnSpc>
                        <a:spcBef>
                          <a:spcPts val="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연간사업실적</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회계기간 종료 후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5</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개월 內</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067211898"/>
                  </a:ext>
                </a:extLst>
              </a:tr>
              <a:tr h="342164">
                <a:tc rowSpan="3">
                  <a:txBody>
                    <a:bodyPr/>
                    <a:lstStyle/>
                    <a:p>
                      <a:pPr marL="0" marR="0" lvl="0" indent="0" algn="ctr" defTabSz="914400" eaLnBrk="1" fontAlgn="base" latinLnBrk="0" hangingPunct="1">
                        <a:lnSpc>
                          <a:spcPct val="11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역외 금융 회사 투자</a:t>
                      </a: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algn="ctr" defTabSz="914400" eaLnBrk="1" fontAlgn="base" latinLnBrk="0" hangingPunct="1">
                        <a:lnSpc>
                          <a:spcPct val="110000"/>
                        </a:lnSpc>
                        <a:spcBef>
                          <a:spcPts val="0"/>
                        </a:spcBef>
                        <a:spcAft>
                          <a:spcPts val="0"/>
                        </a:spcAft>
                        <a:buClrTx/>
                        <a:buSzTx/>
                        <a:buFont typeface="Arial" panose="020B0604020202020204" pitchFamily="34" charset="0"/>
                        <a:buNone/>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신규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증액</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(§7①)</a:t>
                      </a:r>
                      <a:endParaRPr lang="ko-KR" altLang="en-US"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85725"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年</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천만 달러↑</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사전신고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금감원</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年</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천만 달러↓</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사후보고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금감원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개월 內</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85725"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accent1"/>
                          </a:solidFill>
                          <a:latin typeface="+mn-ea"/>
                          <a:ea typeface="+mn-ea"/>
                          <a:cs typeface="+mn-cs"/>
                        </a:rPr>
                        <a:t>사후보고</a:t>
                      </a:r>
                      <a:r>
                        <a:rPr lang="en-US" altLang="ko-KR" sz="900" kern="0" dirty="0">
                          <a:ln>
                            <a:solidFill>
                              <a:schemeClr val="bg1">
                                <a:lumMod val="75000"/>
                                <a:alpha val="0"/>
                              </a:schemeClr>
                            </a:solidFill>
                          </a:ln>
                          <a:solidFill>
                            <a:schemeClr val="accent1"/>
                          </a:solidFill>
                          <a:latin typeface="+mn-ea"/>
                          <a:ea typeface="+mn-ea"/>
                          <a:cs typeface="+mn-cs"/>
                        </a:rPr>
                        <a:t>: </a:t>
                      </a:r>
                      <a:r>
                        <a:rPr lang="ko-KR" altLang="en-US" sz="900" kern="0" dirty="0" err="1">
                          <a:ln>
                            <a:solidFill>
                              <a:schemeClr val="bg1">
                                <a:lumMod val="75000"/>
                                <a:alpha val="0"/>
                              </a:schemeClr>
                            </a:solidFill>
                          </a:ln>
                          <a:solidFill>
                            <a:schemeClr val="accent1"/>
                          </a:solidFill>
                          <a:latin typeface="+mn-ea"/>
                          <a:ea typeface="+mn-ea"/>
                          <a:cs typeface="+mn-cs"/>
                        </a:rPr>
                        <a:t>금감원</a:t>
                      </a:r>
                      <a:endParaRPr lang="en-US" altLang="ko-KR" sz="900" kern="0" dirty="0">
                        <a:ln>
                          <a:solidFill>
                            <a:schemeClr val="bg1">
                              <a:lumMod val="75000"/>
                              <a:alpha val="0"/>
                            </a:schemeClr>
                          </a:solidFill>
                        </a:ln>
                        <a:solidFill>
                          <a:schemeClr val="accent1"/>
                        </a:solidFill>
                        <a:latin typeface="+mn-ea"/>
                        <a:ea typeface="+mn-ea"/>
                        <a:cs typeface="+mn-cs"/>
                      </a:endParaRPr>
                    </a:p>
                    <a:p>
                      <a:pPr marL="171450" marR="0" lvl="0" indent="-85725"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accent1"/>
                          </a:solidFill>
                          <a:latin typeface="+mn-ea"/>
                          <a:ea typeface="+mn-ea"/>
                          <a:cs typeface="+mn-cs"/>
                        </a:rPr>
                        <a:t>출자요청</a:t>
                      </a:r>
                      <a:r>
                        <a:rPr lang="en-US" altLang="ko-KR" sz="900" kern="0" dirty="0">
                          <a:ln>
                            <a:solidFill>
                              <a:schemeClr val="bg1">
                                <a:lumMod val="75000"/>
                                <a:alpha val="0"/>
                              </a:schemeClr>
                            </a:solidFill>
                          </a:ln>
                          <a:solidFill>
                            <a:schemeClr val="accent1"/>
                          </a:solidFill>
                          <a:latin typeface="+mn-ea"/>
                          <a:ea typeface="+mn-ea"/>
                          <a:cs typeface="+mn-cs"/>
                        </a:rPr>
                        <a:t>(Capital Call) </a:t>
                      </a:r>
                      <a:r>
                        <a:rPr lang="ko-KR" altLang="en-US" sz="900" kern="0" dirty="0">
                          <a:ln>
                            <a:solidFill>
                              <a:schemeClr val="bg1">
                                <a:lumMod val="75000"/>
                                <a:alpha val="0"/>
                              </a:schemeClr>
                            </a:solidFill>
                          </a:ln>
                          <a:solidFill>
                            <a:schemeClr val="accent1"/>
                          </a:solidFill>
                          <a:latin typeface="+mn-ea"/>
                          <a:ea typeface="+mn-ea"/>
                          <a:cs typeface="+mn-cs"/>
                        </a:rPr>
                        <a:t>방식 투자에 대한 특례 신설</a:t>
                      </a:r>
                      <a:endParaRPr lang="en-US" altLang="ko-KR" sz="900" kern="0" dirty="0">
                        <a:ln>
                          <a:solidFill>
                            <a:schemeClr val="bg1">
                              <a:lumMod val="75000"/>
                              <a:alpha val="0"/>
                            </a:schemeClr>
                          </a:solidFill>
                        </a:ln>
                        <a:solidFill>
                          <a:schemeClr val="accent1"/>
                        </a:solidFill>
                        <a:latin typeface="+mn-ea"/>
                        <a:ea typeface="+mn-ea"/>
                        <a:cs typeface="+mn-cs"/>
                      </a:endParaRP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85443546"/>
                  </a:ext>
                </a:extLst>
              </a:tr>
              <a:tr h="498028">
                <a:tc vMerge="1">
                  <a:txBody>
                    <a:bodyPr/>
                    <a:lstStyle/>
                    <a:p>
                      <a:pPr latinLnBrk="1"/>
                      <a:endParaRPr lang="ko-KR" altLang="en-US"/>
                    </a:p>
                  </a:txBody>
                  <a:tcPr/>
                </a:tc>
                <a:tc>
                  <a:txBody>
                    <a:bodyPr/>
                    <a:lstStyle/>
                    <a:p>
                      <a:pPr marL="0" marR="0" lvl="0" indent="0" algn="ctr" defTabSz="914400" eaLnBrk="1" fontAlgn="base" latinLnBrk="0" hangingPunct="1">
                        <a:lnSpc>
                          <a:spcPct val="110000"/>
                        </a:lnSpc>
                        <a:spcBef>
                          <a:spcPts val="0"/>
                        </a:spcBef>
                        <a:spcAft>
                          <a:spcPts val="0"/>
                        </a:spcAft>
                        <a:buClrTx/>
                        <a:buSzTx/>
                        <a:buFont typeface="Arial" panose="020B0604020202020204" pitchFamily="34" charset="0"/>
                        <a:buNone/>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내용변경</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청산</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(§7④,➉)</a:t>
                      </a: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85725"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사후보고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금감원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개월 內</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85725"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사후보고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금감원</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57175" marR="0" lvl="0" indent="-74613" algn="l" defTabSz="914400" eaLnBrk="1" fontAlgn="base" latinLnBrk="0" hangingPunct="1">
                        <a:lnSpc>
                          <a:spcPct val="110000"/>
                        </a:lnSpc>
                        <a:spcBef>
                          <a:spcPts val="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투자금회수</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청산</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1</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개월 內</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57175" marR="0" lvl="0" indent="-74613" algn="l" defTabSz="914400" eaLnBrk="1" fontAlgn="base" latinLnBrk="0" hangingPunct="1">
                        <a:lnSpc>
                          <a:spcPct val="110000"/>
                        </a:lnSpc>
                        <a:spcBef>
                          <a:spcPts val="0"/>
                        </a:spcBef>
                        <a:spcAft>
                          <a:spcPts val="0"/>
                        </a:spcAft>
                        <a:buClrTx/>
                        <a:buSzTx/>
                        <a:buFontTx/>
                        <a:buChar char="-"/>
                        <a:tabLst/>
                        <a:defRPr/>
                      </a:pPr>
                      <a:r>
                        <a:rPr lang="ko-KR" altLang="en-US" sz="900" kern="0" dirty="0">
                          <a:ln>
                            <a:solidFill>
                              <a:schemeClr val="bg1">
                                <a:lumMod val="75000"/>
                                <a:alpha val="0"/>
                              </a:schemeClr>
                            </a:solidFill>
                          </a:ln>
                          <a:solidFill>
                            <a:schemeClr val="accent1"/>
                          </a:solidFill>
                          <a:latin typeface="+mn-ea"/>
                          <a:ea typeface="+mn-ea"/>
                          <a:cs typeface="+mn-cs"/>
                        </a:rPr>
                        <a:t>그 외</a:t>
                      </a:r>
                      <a:r>
                        <a:rPr lang="en-US" altLang="ko-KR" sz="900" kern="0" dirty="0">
                          <a:ln>
                            <a:solidFill>
                              <a:schemeClr val="bg1">
                                <a:lumMod val="75000"/>
                                <a:alpha val="0"/>
                              </a:schemeClr>
                            </a:solidFill>
                          </a:ln>
                          <a:solidFill>
                            <a:schemeClr val="accent1"/>
                          </a:solidFill>
                          <a:latin typeface="+mn-ea"/>
                          <a:ea typeface="+mn-ea"/>
                          <a:cs typeface="+mn-cs"/>
                        </a:rPr>
                        <a:t>: </a:t>
                      </a:r>
                      <a:r>
                        <a:rPr lang="ko-KR" altLang="en-US" sz="900" kern="0" dirty="0">
                          <a:ln>
                            <a:solidFill>
                              <a:schemeClr val="bg1">
                                <a:lumMod val="75000"/>
                                <a:alpha val="0"/>
                              </a:schemeClr>
                            </a:solidFill>
                          </a:ln>
                          <a:solidFill>
                            <a:schemeClr val="accent1"/>
                          </a:solidFill>
                          <a:latin typeface="+mn-ea"/>
                          <a:ea typeface="+mn-ea"/>
                          <a:cs typeface="+mn-cs"/>
                        </a:rPr>
                        <a:t>회계기간 종료 후 </a:t>
                      </a:r>
                      <a:r>
                        <a:rPr lang="en-US" altLang="ko-KR" sz="900" kern="0" dirty="0">
                          <a:ln>
                            <a:solidFill>
                              <a:schemeClr val="bg1">
                                <a:lumMod val="75000"/>
                                <a:alpha val="0"/>
                              </a:schemeClr>
                            </a:solidFill>
                          </a:ln>
                          <a:solidFill>
                            <a:schemeClr val="accent1"/>
                          </a:solidFill>
                          <a:latin typeface="+mn-ea"/>
                          <a:ea typeface="+mn-ea"/>
                          <a:cs typeface="+mn-cs"/>
                        </a:rPr>
                        <a:t>5</a:t>
                      </a:r>
                      <a:r>
                        <a:rPr lang="ko-KR" altLang="en-US" sz="900" kern="0" dirty="0">
                          <a:ln>
                            <a:solidFill>
                              <a:schemeClr val="bg1">
                                <a:lumMod val="75000"/>
                                <a:alpha val="0"/>
                              </a:schemeClr>
                            </a:solidFill>
                          </a:ln>
                          <a:solidFill>
                            <a:schemeClr val="accent1"/>
                          </a:solidFill>
                          <a:latin typeface="+mn-ea"/>
                          <a:ea typeface="+mn-ea"/>
                          <a:cs typeface="+mn-cs"/>
                        </a:rPr>
                        <a:t>개월</a:t>
                      </a:r>
                      <a:endParaRPr lang="en-US" altLang="ko-KR" sz="900" kern="0" dirty="0">
                        <a:ln>
                          <a:solidFill>
                            <a:schemeClr val="bg1">
                              <a:lumMod val="75000"/>
                              <a:alpha val="0"/>
                            </a:schemeClr>
                          </a:solidFill>
                        </a:ln>
                        <a:solidFill>
                          <a:schemeClr val="accent1"/>
                        </a:solidFill>
                        <a:latin typeface="+mn-ea"/>
                        <a:ea typeface="+mn-ea"/>
                        <a:cs typeface="+mn-cs"/>
                      </a:endParaRP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64227780"/>
                  </a:ext>
                </a:extLst>
              </a:tr>
              <a:tr h="498028">
                <a:tc vMerge="1">
                  <a:txBody>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algn="ctr" defTabSz="914400" eaLnBrk="1" fontAlgn="base" latinLnBrk="0" hangingPunct="1">
                        <a:lnSpc>
                          <a:spcPct val="110000"/>
                        </a:lnSpc>
                        <a:spcBef>
                          <a:spcPts val="0"/>
                        </a:spcBef>
                        <a:spcAft>
                          <a:spcPts val="0"/>
                        </a:spcAft>
                        <a:buClrTx/>
                        <a:buSzTx/>
                        <a:buFont typeface="Arial" panose="020B0604020202020204" pitchFamily="34" charset="0"/>
                        <a:buNone/>
                        <a:tabLst>
                          <a:tab pos="358775" algn="l"/>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사후관리</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(§6①,7⑤)</a:t>
                      </a:r>
                      <a:endParaRPr lang="ko-KR" altLang="en-US"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85725"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사후보고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금감원</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57175" marR="0" lvl="0" indent="-74613" algn="l" defTabSz="914400" eaLnBrk="1" fontAlgn="base" latinLnBrk="0" hangingPunct="1">
                        <a:lnSpc>
                          <a:spcPct val="110000"/>
                        </a:lnSpc>
                        <a:spcBef>
                          <a:spcPts val="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송금 보고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송금 즉시</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57175" marR="0" lvl="0" indent="-74613" algn="l" defTabSz="914400" eaLnBrk="1" fontAlgn="base" latinLnBrk="0" hangingPunct="1">
                        <a:lnSpc>
                          <a:spcPct val="110000"/>
                        </a:lnSpc>
                        <a:spcBef>
                          <a:spcPts val="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연도별 역외금융회사 설립</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운영현황</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다음 해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4</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월말</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85725"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사후보고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금감원</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57175" marR="0" lvl="0" indent="-74613" algn="l" defTabSz="914400" eaLnBrk="1" fontAlgn="base" latinLnBrk="0" hangingPunct="1">
                        <a:lnSpc>
                          <a:spcPct val="110000"/>
                        </a:lnSpc>
                        <a:spcBef>
                          <a:spcPts val="0"/>
                        </a:spcBef>
                        <a:spcAft>
                          <a:spcPts val="0"/>
                        </a:spcAft>
                        <a:buClrTx/>
                        <a:buSzTx/>
                        <a:buFontTx/>
                        <a:buChar char="-"/>
                        <a:tabLst/>
                        <a:defRPr/>
                      </a:pPr>
                      <a:r>
                        <a:rPr lang="ko-KR" altLang="en-US" sz="900" kern="0" dirty="0">
                          <a:ln>
                            <a:solidFill>
                              <a:schemeClr val="bg1">
                                <a:lumMod val="75000"/>
                                <a:alpha val="0"/>
                              </a:schemeClr>
                            </a:solidFill>
                          </a:ln>
                          <a:solidFill>
                            <a:schemeClr val="accent1"/>
                          </a:solidFill>
                          <a:latin typeface="+mn-ea"/>
                          <a:ea typeface="+mn-ea"/>
                          <a:cs typeface="+mn-cs"/>
                        </a:rPr>
                        <a:t>송금보고</a:t>
                      </a:r>
                      <a:r>
                        <a:rPr lang="en-US" altLang="ko-KR" sz="900" kern="0" dirty="0">
                          <a:ln>
                            <a:solidFill>
                              <a:schemeClr val="bg1">
                                <a:lumMod val="75000"/>
                                <a:alpha val="0"/>
                              </a:schemeClr>
                            </a:solidFill>
                          </a:ln>
                          <a:solidFill>
                            <a:schemeClr val="accent1"/>
                          </a:solidFill>
                          <a:latin typeface="+mn-ea"/>
                          <a:ea typeface="+mn-ea"/>
                          <a:cs typeface="+mn-cs"/>
                        </a:rPr>
                        <a:t>: </a:t>
                      </a:r>
                      <a:r>
                        <a:rPr lang="ko-KR" altLang="en-US" sz="900" kern="0" dirty="0">
                          <a:ln>
                            <a:solidFill>
                              <a:schemeClr val="bg1">
                                <a:lumMod val="75000"/>
                                <a:alpha val="0"/>
                              </a:schemeClr>
                            </a:solidFill>
                          </a:ln>
                          <a:solidFill>
                            <a:schemeClr val="accent1"/>
                          </a:solidFill>
                          <a:latin typeface="+mn-ea"/>
                          <a:ea typeface="+mn-ea"/>
                          <a:cs typeface="+mn-cs"/>
                        </a:rPr>
                        <a:t>송금 즉시</a:t>
                      </a:r>
                      <a:r>
                        <a:rPr lang="en-US" altLang="ko-KR" sz="900" kern="0" dirty="0">
                          <a:ln>
                            <a:solidFill>
                              <a:schemeClr val="bg1">
                                <a:lumMod val="75000"/>
                                <a:alpha val="0"/>
                              </a:schemeClr>
                            </a:solidFill>
                          </a:ln>
                          <a:solidFill>
                            <a:schemeClr val="accent1"/>
                          </a:solidFill>
                          <a:latin typeface="+mn-ea"/>
                          <a:ea typeface="+mn-ea"/>
                          <a:cs typeface="+mn-cs"/>
                        </a:rPr>
                        <a:t>(</a:t>
                      </a:r>
                      <a:r>
                        <a:rPr lang="ko-KR" altLang="en-US" sz="900" kern="0" dirty="0">
                          <a:ln>
                            <a:solidFill>
                              <a:schemeClr val="bg1">
                                <a:lumMod val="75000"/>
                                <a:alpha val="0"/>
                              </a:schemeClr>
                            </a:solidFill>
                          </a:ln>
                          <a:solidFill>
                            <a:schemeClr val="accent1"/>
                          </a:solidFill>
                          <a:latin typeface="+mn-ea"/>
                          <a:ea typeface="+mn-ea"/>
                          <a:cs typeface="+mn-cs"/>
                        </a:rPr>
                        <a:t>단 신규</a:t>
                      </a:r>
                      <a:r>
                        <a:rPr lang="en-US" altLang="ko-KR" sz="900" kern="0" dirty="0">
                          <a:ln>
                            <a:solidFill>
                              <a:schemeClr val="bg1">
                                <a:lumMod val="75000"/>
                                <a:alpha val="0"/>
                              </a:schemeClr>
                            </a:solidFill>
                          </a:ln>
                          <a:solidFill>
                            <a:schemeClr val="accent1"/>
                          </a:solidFill>
                          <a:latin typeface="+mn-ea"/>
                          <a:ea typeface="+mn-ea"/>
                          <a:cs typeface="+mn-cs"/>
                        </a:rPr>
                        <a:t>·</a:t>
                      </a:r>
                      <a:r>
                        <a:rPr lang="ko-KR" altLang="en-US" sz="900" kern="0" dirty="0">
                          <a:ln>
                            <a:solidFill>
                              <a:schemeClr val="bg1">
                                <a:lumMod val="75000"/>
                                <a:alpha val="0"/>
                              </a:schemeClr>
                            </a:solidFill>
                          </a:ln>
                          <a:solidFill>
                            <a:schemeClr val="accent1"/>
                          </a:solidFill>
                          <a:latin typeface="+mn-ea"/>
                          <a:ea typeface="+mn-ea"/>
                          <a:cs typeface="+mn-cs"/>
                        </a:rPr>
                        <a:t>증액 사후보고시점과 통합 가능</a:t>
                      </a:r>
                      <a:r>
                        <a:rPr lang="en-US" altLang="ko-KR" sz="900" kern="0" dirty="0">
                          <a:ln>
                            <a:solidFill>
                              <a:schemeClr val="bg1">
                                <a:lumMod val="75000"/>
                                <a:alpha val="0"/>
                              </a:schemeClr>
                            </a:solidFill>
                          </a:ln>
                          <a:solidFill>
                            <a:schemeClr val="accent1"/>
                          </a:solidFill>
                          <a:latin typeface="+mn-ea"/>
                          <a:ea typeface="+mn-ea"/>
                          <a:cs typeface="+mn-cs"/>
                        </a:rPr>
                        <a:t>)</a:t>
                      </a:r>
                    </a:p>
                    <a:p>
                      <a:pPr marL="257175" marR="0" lvl="0" indent="-74613" algn="l" defTabSz="914400" eaLnBrk="1" fontAlgn="base" latinLnBrk="0" hangingPunct="1">
                        <a:lnSpc>
                          <a:spcPct val="110000"/>
                        </a:lnSpc>
                        <a:spcBef>
                          <a:spcPts val="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연도별 역외금융회사 설립</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운영현황</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다음 해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4</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월말</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89940074"/>
                  </a:ext>
                </a:extLst>
              </a:tr>
            </a:tbl>
          </a:graphicData>
        </a:graphic>
      </p:graphicFrame>
      <p:sp>
        <p:nvSpPr>
          <p:cNvPr id="6" name="직사각형 5">
            <a:extLst>
              <a:ext uri="{FF2B5EF4-FFF2-40B4-BE49-F238E27FC236}">
                <a16:creationId xmlns:a16="http://schemas.microsoft.com/office/drawing/2014/main" id="{FA561D68-52C0-035F-3C10-28F1D8674F73}"/>
              </a:ext>
            </a:extLst>
          </p:cNvPr>
          <p:cNvSpPr/>
          <p:nvPr/>
        </p:nvSpPr>
        <p:spPr>
          <a:xfrm>
            <a:off x="488950" y="2168523"/>
            <a:ext cx="8928100" cy="27261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000" b="1" kern="0" dirty="0">
                <a:ln>
                  <a:solidFill>
                    <a:schemeClr val="bg1">
                      <a:lumMod val="75000"/>
                      <a:alpha val="0"/>
                    </a:schemeClr>
                  </a:solidFill>
                </a:ln>
                <a:solidFill>
                  <a:schemeClr val="tx1">
                    <a:lumMod val="85000"/>
                    <a:lumOff val="15000"/>
                  </a:schemeClr>
                </a:solidFill>
                <a:latin typeface="+mn-ea"/>
              </a:rPr>
              <a:t>해외진출규정 주요내용 및 개정사항</a:t>
            </a:r>
            <a:r>
              <a:rPr lang="en-US" altLang="ko-KR" sz="1000" b="1" kern="0" dirty="0">
                <a:ln>
                  <a:solidFill>
                    <a:schemeClr val="bg1">
                      <a:lumMod val="75000"/>
                      <a:alpha val="0"/>
                    </a:schemeClr>
                  </a:solidFill>
                </a:ln>
                <a:solidFill>
                  <a:schemeClr val="tx1">
                    <a:lumMod val="85000"/>
                    <a:lumOff val="15000"/>
                  </a:schemeClr>
                </a:solidFill>
                <a:latin typeface="+mn-ea"/>
              </a:rPr>
              <a:t>(</a:t>
            </a:r>
            <a:r>
              <a:rPr lang="ko-KR" altLang="en-US" sz="1000" b="1" kern="0" dirty="0">
                <a:ln>
                  <a:solidFill>
                    <a:schemeClr val="bg1">
                      <a:lumMod val="75000"/>
                      <a:alpha val="0"/>
                    </a:schemeClr>
                  </a:solidFill>
                </a:ln>
                <a:solidFill>
                  <a:schemeClr val="tx1">
                    <a:lumMod val="85000"/>
                    <a:lumOff val="15000"/>
                  </a:schemeClr>
                </a:solidFill>
                <a:latin typeface="+mn-ea"/>
              </a:rPr>
              <a:t>요약</a:t>
            </a:r>
            <a:r>
              <a:rPr lang="en-US" altLang="ko-KR" sz="1000" b="1" kern="0" dirty="0">
                <a:ln>
                  <a:solidFill>
                    <a:schemeClr val="bg1">
                      <a:lumMod val="75000"/>
                      <a:alpha val="0"/>
                    </a:schemeClr>
                  </a:solidFill>
                </a:ln>
                <a:solidFill>
                  <a:schemeClr val="tx1">
                    <a:lumMod val="85000"/>
                    <a:lumOff val="15000"/>
                  </a:schemeClr>
                </a:solidFill>
                <a:latin typeface="+mn-ea"/>
              </a:rPr>
              <a:t>)</a:t>
            </a:r>
            <a:endParaRPr lang="ko-KR" altLang="en-US" sz="1000" b="1" kern="0" dirty="0">
              <a:ln>
                <a:solidFill>
                  <a:schemeClr val="bg1">
                    <a:lumMod val="75000"/>
                    <a:alpha val="0"/>
                  </a:schemeClr>
                </a:solidFill>
              </a:ln>
              <a:solidFill>
                <a:schemeClr val="tx1">
                  <a:lumMod val="85000"/>
                  <a:lumOff val="15000"/>
                </a:schemeClr>
              </a:solidFill>
              <a:latin typeface="+mn-ea"/>
            </a:endParaRPr>
          </a:p>
        </p:txBody>
      </p:sp>
      <p:sp>
        <p:nvSpPr>
          <p:cNvPr id="9" name="직사각형 8">
            <a:extLst>
              <a:ext uri="{FF2B5EF4-FFF2-40B4-BE49-F238E27FC236}">
                <a16:creationId xmlns:a16="http://schemas.microsoft.com/office/drawing/2014/main" id="{B34A19B9-6D77-895B-99AC-90903CE385C4}"/>
              </a:ext>
            </a:extLst>
          </p:cNvPr>
          <p:cNvSpPr/>
          <p:nvPr/>
        </p:nvSpPr>
        <p:spPr>
          <a:xfrm>
            <a:off x="488950" y="2569174"/>
            <a:ext cx="8928100" cy="272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altLang="ko-KR" sz="1000" b="1" kern="0" dirty="0">
                <a:ln>
                  <a:solidFill>
                    <a:schemeClr val="bg1">
                      <a:lumMod val="75000"/>
                      <a:alpha val="0"/>
                    </a:schemeClr>
                  </a:solidFill>
                </a:ln>
                <a:solidFill>
                  <a:schemeClr val="tx1">
                    <a:lumMod val="85000"/>
                    <a:lumOff val="15000"/>
                  </a:schemeClr>
                </a:solidFill>
                <a:latin typeface="+mn-ea"/>
              </a:rPr>
              <a:t>1. </a:t>
            </a:r>
            <a:r>
              <a:rPr lang="ko-KR" altLang="en-US" sz="1000" b="1" kern="0" dirty="0">
                <a:ln>
                  <a:solidFill>
                    <a:schemeClr val="bg1">
                      <a:lumMod val="75000"/>
                      <a:alpha val="0"/>
                    </a:schemeClr>
                  </a:solidFill>
                </a:ln>
                <a:solidFill>
                  <a:schemeClr val="tx1">
                    <a:lumMod val="85000"/>
                    <a:lumOff val="15000"/>
                  </a:schemeClr>
                </a:solidFill>
                <a:latin typeface="+mn-ea"/>
              </a:rPr>
              <a:t>일반법인 및 역외금융회사 투자 시 신고</a:t>
            </a:r>
            <a:r>
              <a:rPr lang="en-US" altLang="ko-KR" sz="1000" b="1" kern="0" dirty="0">
                <a:ln>
                  <a:solidFill>
                    <a:schemeClr val="bg1">
                      <a:lumMod val="75000"/>
                      <a:alpha val="0"/>
                    </a:schemeClr>
                  </a:solidFill>
                </a:ln>
                <a:solidFill>
                  <a:schemeClr val="tx1">
                    <a:lumMod val="85000"/>
                    <a:lumOff val="15000"/>
                  </a:schemeClr>
                </a:solidFill>
                <a:latin typeface="+mn-ea"/>
              </a:rPr>
              <a:t>·</a:t>
            </a:r>
            <a:r>
              <a:rPr lang="ko-KR" altLang="en-US" sz="1000" b="1" kern="0" dirty="0">
                <a:ln>
                  <a:solidFill>
                    <a:schemeClr val="bg1">
                      <a:lumMod val="75000"/>
                      <a:alpha val="0"/>
                    </a:schemeClr>
                  </a:solidFill>
                </a:ln>
                <a:solidFill>
                  <a:schemeClr val="tx1">
                    <a:lumMod val="85000"/>
                    <a:lumOff val="15000"/>
                  </a:schemeClr>
                </a:solidFill>
                <a:latin typeface="+mn-ea"/>
              </a:rPr>
              <a:t>보고 의무</a:t>
            </a:r>
          </a:p>
        </p:txBody>
      </p:sp>
    </p:spTree>
    <p:extLst>
      <p:ext uri="{BB962C8B-B14F-4D97-AF65-F5344CB8AC3E}">
        <p14:creationId xmlns:p14="http://schemas.microsoft.com/office/powerpoint/2010/main" val="648532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err="1"/>
              <a:t>금융사</a:t>
            </a:r>
            <a:r>
              <a:rPr lang="ko-KR" altLang="en-US" dirty="0"/>
              <a:t> 해외진출</a:t>
            </a:r>
            <a:r>
              <a:rPr lang="en-US" altLang="ko-KR" dirty="0"/>
              <a:t>·</a:t>
            </a:r>
            <a:r>
              <a:rPr lang="ko-KR" altLang="en-US" dirty="0"/>
              <a:t>해외투자 활성화 위한 해외진출 규정 변경예고 실시 </a:t>
            </a:r>
            <a:r>
              <a:rPr lang="en-US" altLang="ko-KR" dirty="0"/>
              <a:t>(</a:t>
            </a:r>
            <a:r>
              <a:rPr lang="ko-KR" altLang="en-US" dirty="0"/>
              <a:t>계속</a:t>
            </a:r>
            <a:r>
              <a:rPr lang="en-US" altLang="ko-KR" dirty="0"/>
              <a:t>)</a:t>
            </a:r>
            <a:endParaRPr lang="ko-KR" altLang="en-US" dirty="0"/>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「금융회사 등의 해외진출에 관한 규정」</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이하 해외진출규정</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전면 개정안에 대한 규정변경예고</a:t>
            </a:r>
            <a:r>
              <a:rPr lang="en-US" altLang="ko-KR" sz="1200" b="1" kern="0" dirty="0">
                <a:ln>
                  <a:solidFill>
                    <a:schemeClr val="accent4">
                      <a:alpha val="0"/>
                    </a:schemeClr>
                  </a:solidFill>
                </a:ln>
                <a:solidFill>
                  <a:schemeClr val="accent1"/>
                </a:solidFill>
                <a:latin typeface="+mn-ea"/>
              </a:rPr>
              <a:t>(’23.11.27</a:t>
            </a:r>
            <a:r>
              <a:rPr lang="ko-KR" altLang="en-US" sz="1200" b="1" kern="0" dirty="0">
                <a:ln>
                  <a:solidFill>
                    <a:schemeClr val="accent4">
                      <a:alpha val="0"/>
                    </a:schemeClr>
                  </a:solidFill>
                </a:ln>
                <a:solidFill>
                  <a:schemeClr val="accent1"/>
                </a:solidFill>
                <a:latin typeface="+mn-ea"/>
              </a:rPr>
              <a:t>일</a:t>
            </a:r>
            <a:r>
              <a:rPr lang="en-US" altLang="ko-KR" sz="1200" b="1" kern="0" dirty="0">
                <a:ln>
                  <a:solidFill>
                    <a:schemeClr val="accent4">
                      <a:alpha val="0"/>
                    </a:schemeClr>
                  </a:solidFill>
                </a:ln>
                <a:solidFill>
                  <a:schemeClr val="accent1"/>
                </a:solidFill>
                <a:latin typeface="+mn-ea"/>
              </a:rPr>
              <a:t>~12.10</a:t>
            </a:r>
            <a:r>
              <a:rPr lang="ko-KR" altLang="en-US" dirty="0"/>
              <a:t>일</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를 진행</a:t>
            </a:r>
            <a:endParaRPr lang="en-US" altLang="ko-KR" sz="1200" b="1" kern="0" dirty="0">
              <a:ln>
                <a:solidFill>
                  <a:schemeClr val="accent4">
                    <a:alpha val="0"/>
                  </a:schemeClr>
                </a:solidFill>
              </a:ln>
              <a:solidFill>
                <a:schemeClr val="accent1"/>
              </a:solidFill>
              <a:latin typeface="+mn-ea"/>
            </a:endParaRPr>
          </a:p>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동 개정은 「금융회사의 해외진출 활성화를 위한 규제개선 방안」</a:t>
            </a:r>
            <a:r>
              <a:rPr lang="en-US" altLang="ko-KR" sz="1200" b="1" kern="0" dirty="0">
                <a:ln>
                  <a:solidFill>
                    <a:schemeClr val="accent4">
                      <a:alpha val="0"/>
                    </a:schemeClr>
                  </a:solidFill>
                </a:ln>
                <a:solidFill>
                  <a:schemeClr val="accent1"/>
                </a:solidFill>
                <a:latin typeface="+mn-ea"/>
              </a:rPr>
              <a:t>(’23.7.17</a:t>
            </a:r>
            <a:r>
              <a:rPr lang="ko-KR" altLang="en-US" sz="1200" b="1" kern="0" dirty="0">
                <a:ln>
                  <a:solidFill>
                    <a:schemeClr val="accent4">
                      <a:alpha val="0"/>
                    </a:schemeClr>
                  </a:solidFill>
                </a:ln>
                <a:solidFill>
                  <a:schemeClr val="accent1"/>
                </a:solidFill>
                <a:latin typeface="+mn-ea"/>
              </a:rPr>
              <a:t>일</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제</a:t>
            </a:r>
            <a:r>
              <a:rPr lang="en-US" altLang="ko-KR" sz="1200" b="1" kern="0" dirty="0">
                <a:ln>
                  <a:solidFill>
                    <a:schemeClr val="accent4">
                      <a:alpha val="0"/>
                    </a:schemeClr>
                  </a:solidFill>
                </a:ln>
                <a:solidFill>
                  <a:schemeClr val="accent1"/>
                </a:solidFill>
                <a:latin typeface="+mn-ea"/>
              </a:rPr>
              <a:t>8</a:t>
            </a:r>
            <a:r>
              <a:rPr lang="ko-KR" altLang="en-US" sz="1200" b="1" kern="0" dirty="0">
                <a:ln>
                  <a:solidFill>
                    <a:schemeClr val="accent4">
                      <a:alpha val="0"/>
                    </a:schemeClr>
                  </a:solidFill>
                </a:ln>
                <a:solidFill>
                  <a:schemeClr val="accent1"/>
                </a:solidFill>
                <a:latin typeface="+mn-ea"/>
              </a:rPr>
              <a:t>차 금융규제 혁신회의</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의 후속조치 </a:t>
            </a:r>
            <a:endParaRPr lang="en-US" altLang="ko-KR" sz="1200" b="1" kern="0" dirty="0">
              <a:ln>
                <a:solidFill>
                  <a:schemeClr val="accent4">
                    <a:alpha val="0"/>
                  </a:schemeClr>
                </a:solidFill>
              </a:ln>
              <a:solidFill>
                <a:schemeClr val="accent1"/>
              </a:solidFill>
              <a:latin typeface="+mn-ea"/>
            </a:endParaRPr>
          </a:p>
          <a:p>
            <a:pPr marL="171450" indent="-171450">
              <a:lnSpc>
                <a:spcPct val="120000"/>
              </a:lnSpc>
              <a:buFont typeface="Arial" panose="020B0604020202020204" pitchFamily="34" charset="0"/>
              <a:buChar char="•"/>
              <a:defRPr/>
            </a:pPr>
            <a:r>
              <a:rPr lang="ko-KR" altLang="en-US" dirty="0"/>
              <a:t>역외금융회사 투자 및 해외지사 설치 시 사전신고 의무를 사후보고로 전환</a:t>
            </a:r>
            <a:r>
              <a:rPr lang="en-US" altLang="ko-KR" dirty="0"/>
              <a:t>, </a:t>
            </a:r>
            <a:r>
              <a:rPr lang="ko-KR" altLang="en-US" dirty="0"/>
              <a:t>중복 신고</a:t>
            </a:r>
            <a:r>
              <a:rPr lang="en-US" altLang="ko-KR" dirty="0"/>
              <a:t>·</a:t>
            </a:r>
            <a:r>
              <a:rPr lang="ko-KR" altLang="en-US" dirty="0"/>
              <a:t>보고 부담 해소 등의 내용을 담고 있음 </a:t>
            </a:r>
            <a:endParaRPr lang="ko-KR" altLang="en-US" sz="1200" dirty="0">
              <a:solidFill>
                <a:schemeClr val="accent1"/>
              </a:solidFill>
            </a:endParaRP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2023.11.27</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(2023.11.27), “</a:t>
            </a:r>
            <a:r>
              <a:rPr lang="ko-KR" altLang="en-US" dirty="0" err="1">
                <a:solidFill>
                  <a:schemeClr val="bg1">
                    <a:lumMod val="50000"/>
                  </a:schemeClr>
                </a:solidFill>
              </a:rPr>
              <a:t>금융사</a:t>
            </a:r>
            <a:r>
              <a:rPr lang="ko-KR" altLang="en-US" dirty="0">
                <a:solidFill>
                  <a:schemeClr val="bg1">
                    <a:lumMod val="50000"/>
                  </a:schemeClr>
                </a:solidFill>
              </a:rPr>
              <a:t> </a:t>
            </a:r>
            <a:r>
              <a:rPr lang="ko-KR" altLang="en-US" dirty="0" err="1">
                <a:solidFill>
                  <a:schemeClr val="bg1">
                    <a:lumMod val="50000"/>
                  </a:schemeClr>
                </a:solidFill>
              </a:rPr>
              <a:t>해외진출･해외투자</a:t>
            </a:r>
            <a:r>
              <a:rPr lang="ko-KR" altLang="en-US" dirty="0">
                <a:solidFill>
                  <a:schemeClr val="bg1">
                    <a:lumMod val="50000"/>
                  </a:schemeClr>
                </a:solidFill>
              </a:rPr>
              <a:t> 활성화를 위한 「금융회사 등의 해외진출에 관한 규정」 변경예고 실시</a:t>
            </a:r>
            <a:r>
              <a:rPr lang="en-US" altLang="ko-KR" dirty="0">
                <a:solidFill>
                  <a:schemeClr val="bg1">
                    <a:lumMod val="50000"/>
                  </a:schemeClr>
                </a:solidFill>
              </a:rPr>
              <a:t>(‘23.11.27.~12.10.)”</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 name="표 3">
            <a:extLst>
              <a:ext uri="{FF2B5EF4-FFF2-40B4-BE49-F238E27FC236}">
                <a16:creationId xmlns:a16="http://schemas.microsoft.com/office/drawing/2014/main" id="{4FC583BF-E603-99C0-2958-AFC7E49CEBAC}"/>
              </a:ext>
            </a:extLst>
          </p:cNvPr>
          <p:cNvGraphicFramePr>
            <a:graphicFrameLocks noGrp="1"/>
          </p:cNvGraphicFramePr>
          <p:nvPr>
            <p:extLst>
              <p:ext uri="{D42A27DB-BD31-4B8C-83A1-F6EECF244321}">
                <p14:modId xmlns:p14="http://schemas.microsoft.com/office/powerpoint/2010/main" val="2118519302"/>
              </p:ext>
            </p:extLst>
          </p:nvPr>
        </p:nvGraphicFramePr>
        <p:xfrm>
          <a:off x="488951" y="2841790"/>
          <a:ext cx="8928000" cy="2128883"/>
        </p:xfrm>
        <a:graphic>
          <a:graphicData uri="http://schemas.openxmlformats.org/drawingml/2006/table">
            <a:tbl>
              <a:tblPr/>
              <a:tblGrid>
                <a:gridCol w="1343150">
                  <a:extLst>
                    <a:ext uri="{9D8B030D-6E8A-4147-A177-3AD203B41FA5}">
                      <a16:colId xmlns:a16="http://schemas.microsoft.com/office/drawing/2014/main" val="3655866858"/>
                    </a:ext>
                  </a:extLst>
                </a:gridCol>
                <a:gridCol w="3792425">
                  <a:extLst>
                    <a:ext uri="{9D8B030D-6E8A-4147-A177-3AD203B41FA5}">
                      <a16:colId xmlns:a16="http://schemas.microsoft.com/office/drawing/2014/main" val="2599133825"/>
                    </a:ext>
                  </a:extLst>
                </a:gridCol>
                <a:gridCol w="3792425">
                  <a:extLst>
                    <a:ext uri="{9D8B030D-6E8A-4147-A177-3AD203B41FA5}">
                      <a16:colId xmlns:a16="http://schemas.microsoft.com/office/drawing/2014/main" val="3635770131"/>
                    </a:ext>
                  </a:extLst>
                </a:gridCol>
              </a:tblGrid>
              <a:tr h="225433">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1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현행</a:t>
                      </a: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1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개정안</a:t>
                      </a: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16335">
                <a:tc>
                  <a:txBody>
                    <a:bodyPr/>
                    <a:lstStyle/>
                    <a:p>
                      <a:pPr marL="0" marR="0" lvl="0" indent="0" algn="ctr" defTabSz="914400" eaLnBrk="1" fontAlgn="base" latinLnBrk="0" hangingPunct="1">
                        <a:lnSpc>
                          <a:spcPct val="110000"/>
                        </a:lnSpc>
                        <a:spcBef>
                          <a:spcPts val="0"/>
                        </a:spcBef>
                        <a:spcAft>
                          <a:spcPts val="0"/>
                        </a:spcAft>
                        <a:buClrTx/>
                        <a:buSzTx/>
                        <a:buFont typeface="Arial" panose="020B0604020202020204" pitchFamily="34" charset="0"/>
                        <a:buNone/>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지사설치</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(§8)</a:t>
                      </a:r>
                      <a:endParaRPr lang="ko-KR" altLang="en-US"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85725"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사전신고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수리</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금감원</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85725"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accent1"/>
                          </a:solidFill>
                          <a:latin typeface="+mn-ea"/>
                          <a:ea typeface="+mn-ea"/>
                          <a:cs typeface="+mn-cs"/>
                        </a:rPr>
                        <a:t>사후보고</a:t>
                      </a:r>
                      <a:r>
                        <a:rPr lang="en-US" altLang="ko-KR" sz="900" kern="0" dirty="0">
                          <a:ln>
                            <a:solidFill>
                              <a:schemeClr val="bg1">
                                <a:lumMod val="75000"/>
                                <a:alpha val="0"/>
                              </a:schemeClr>
                            </a:solidFill>
                          </a:ln>
                          <a:solidFill>
                            <a:schemeClr val="accent1"/>
                          </a:solidFill>
                          <a:latin typeface="+mn-ea"/>
                          <a:ea typeface="+mn-ea"/>
                          <a:cs typeface="+mn-cs"/>
                        </a:rPr>
                        <a:t>: </a:t>
                      </a:r>
                      <a:r>
                        <a:rPr lang="ko-KR" altLang="en-US" sz="900" kern="0" dirty="0" err="1">
                          <a:ln>
                            <a:solidFill>
                              <a:schemeClr val="bg1">
                                <a:lumMod val="75000"/>
                                <a:alpha val="0"/>
                              </a:schemeClr>
                            </a:solidFill>
                          </a:ln>
                          <a:solidFill>
                            <a:schemeClr val="accent1"/>
                          </a:solidFill>
                          <a:latin typeface="+mn-ea"/>
                          <a:ea typeface="+mn-ea"/>
                          <a:cs typeface="+mn-cs"/>
                        </a:rPr>
                        <a:t>금감원</a:t>
                      </a:r>
                      <a:r>
                        <a:rPr lang="en-US" altLang="ko-KR" sz="900" kern="0" dirty="0">
                          <a:ln>
                            <a:solidFill>
                              <a:schemeClr val="bg1">
                                <a:lumMod val="75000"/>
                                <a:alpha val="0"/>
                              </a:schemeClr>
                            </a:solidFill>
                          </a:ln>
                          <a:solidFill>
                            <a:schemeClr val="accent1"/>
                          </a:solidFill>
                          <a:latin typeface="+mn-ea"/>
                          <a:ea typeface="+mn-ea"/>
                          <a:cs typeface="+mn-cs"/>
                        </a:rPr>
                        <a:t>(1</a:t>
                      </a:r>
                      <a:r>
                        <a:rPr lang="ko-KR" altLang="en-US" sz="900" kern="0" dirty="0">
                          <a:ln>
                            <a:solidFill>
                              <a:schemeClr val="bg1">
                                <a:lumMod val="75000"/>
                                <a:alpha val="0"/>
                              </a:schemeClr>
                            </a:solidFill>
                          </a:ln>
                          <a:solidFill>
                            <a:schemeClr val="accent1"/>
                          </a:solidFill>
                          <a:latin typeface="+mn-ea"/>
                          <a:ea typeface="+mn-ea"/>
                          <a:cs typeface="+mn-cs"/>
                        </a:rPr>
                        <a:t>개월 內</a:t>
                      </a:r>
                      <a:r>
                        <a:rPr lang="en-US" altLang="ko-KR" sz="900" kern="0" dirty="0">
                          <a:ln>
                            <a:solidFill>
                              <a:schemeClr val="bg1">
                                <a:lumMod val="75000"/>
                                <a:alpha val="0"/>
                              </a:schemeClr>
                            </a:solidFill>
                          </a:ln>
                          <a:solidFill>
                            <a:schemeClr val="accent1"/>
                          </a:solidFill>
                          <a:latin typeface="+mn-ea"/>
                          <a:ea typeface="+mn-ea"/>
                          <a:cs typeface="+mn-cs"/>
                        </a:rPr>
                        <a:t>)</a:t>
                      </a:r>
                      <a:endParaRPr lang="ko-KR" altLang="en-US" sz="900" kern="0" dirty="0">
                        <a:ln>
                          <a:solidFill>
                            <a:schemeClr val="bg1">
                              <a:lumMod val="75000"/>
                              <a:alpha val="0"/>
                            </a:schemeClr>
                          </a:solidFill>
                        </a:ln>
                        <a:solidFill>
                          <a:schemeClr val="accent1"/>
                        </a:solidFill>
                        <a:latin typeface="+mn-ea"/>
                        <a:ea typeface="+mn-ea"/>
                        <a:cs typeface="+mn-cs"/>
                      </a:endParaRP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r h="460433">
                <a:tc>
                  <a:txBody>
                    <a:bodyPr/>
                    <a:lstStyle/>
                    <a:p>
                      <a:pPr marL="0" marR="0" lvl="0" indent="0" algn="ctr" defTabSz="914400" eaLnBrk="1" fontAlgn="base" latinLnBrk="0" hangingPunct="1">
                        <a:lnSpc>
                          <a:spcPct val="110000"/>
                        </a:lnSpc>
                        <a:spcBef>
                          <a:spcPts val="0"/>
                        </a:spcBef>
                        <a:spcAft>
                          <a:spcPts val="0"/>
                        </a:spcAft>
                        <a:buClrTx/>
                        <a:buSzTx/>
                        <a:buFont typeface="Arial" panose="020B0604020202020204" pitchFamily="34" charset="0"/>
                        <a:buNone/>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영업활동</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(§12, 13)</a:t>
                      </a:r>
                      <a:endParaRPr lang="ko-KR" altLang="en-US"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85725"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사후보고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금감원</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57175" marR="0" lvl="0" indent="-74613" algn="l" defTabSz="914400" eaLnBrk="1" fontAlgn="base" latinLnBrk="0" hangingPunct="1">
                        <a:lnSpc>
                          <a:spcPct val="110000"/>
                        </a:lnSpc>
                        <a:spcBef>
                          <a:spcPts val="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부동산거래</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증권거래 등</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행위 후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개월 內</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57175" marR="0" lvl="0" indent="-74613" algn="l" defTabSz="914400" eaLnBrk="1" fontAlgn="base" latinLnBrk="0" hangingPunct="1">
                        <a:lnSpc>
                          <a:spcPct val="110000"/>
                        </a:lnSpc>
                        <a:spcBef>
                          <a:spcPts val="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결산 보고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결산일 후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6</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개월 內</a:t>
                      </a: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85725"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좌동</a:t>
                      </a:r>
                      <a:endParaRPr lang="ko-KR" altLang="en-US" sz="900" kern="0" dirty="0">
                        <a:ln>
                          <a:solidFill>
                            <a:schemeClr val="bg1">
                              <a:lumMod val="75000"/>
                              <a:alpha val="0"/>
                            </a:schemeClr>
                          </a:solidFill>
                        </a:ln>
                        <a:solidFill>
                          <a:schemeClr val="accent1"/>
                        </a:solidFill>
                        <a:latin typeface="+mn-ea"/>
                        <a:ea typeface="+mn-ea"/>
                        <a:cs typeface="+mn-cs"/>
                      </a:endParaRP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57659228"/>
                  </a:ext>
                </a:extLst>
              </a:tr>
              <a:tr h="604532">
                <a:tc>
                  <a:txBody>
                    <a:bodyPr/>
                    <a:lstStyle/>
                    <a:p>
                      <a:pPr marL="0" marR="0" lvl="0" indent="0" algn="ctr" defTabSz="914400" eaLnBrk="1" fontAlgn="base" latinLnBrk="0" hangingPunct="1">
                        <a:lnSpc>
                          <a:spcPct val="110000"/>
                        </a:lnSpc>
                        <a:spcBef>
                          <a:spcPts val="0"/>
                        </a:spcBef>
                        <a:spcAft>
                          <a:spcPts val="0"/>
                        </a:spcAft>
                        <a:buClrTx/>
                        <a:buSzTx/>
                        <a:buFont typeface="Arial" panose="020B0604020202020204" pitchFamily="34" charset="0"/>
                        <a:buNone/>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지점 영업기금 변동 사무소 확장 경비</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(§9②, §11②)</a:t>
                      </a:r>
                      <a:endParaRPr lang="ko-KR" altLang="en-US"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85725"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사전신고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금감원</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85725"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accent1"/>
                          </a:solidFill>
                          <a:latin typeface="+mn-ea"/>
                          <a:ea typeface="+mn-ea"/>
                          <a:cs typeface="+mn-cs"/>
                        </a:rPr>
                        <a:t>사후보고</a:t>
                      </a:r>
                      <a:r>
                        <a:rPr lang="en-US" altLang="ko-KR" sz="900" kern="0" dirty="0">
                          <a:ln>
                            <a:solidFill>
                              <a:schemeClr val="bg1">
                                <a:lumMod val="75000"/>
                                <a:alpha val="0"/>
                              </a:schemeClr>
                            </a:solidFill>
                          </a:ln>
                          <a:solidFill>
                            <a:schemeClr val="accent1"/>
                          </a:solidFill>
                          <a:latin typeface="+mn-ea"/>
                          <a:ea typeface="+mn-ea"/>
                          <a:cs typeface="+mn-cs"/>
                        </a:rPr>
                        <a:t>: </a:t>
                      </a:r>
                      <a:r>
                        <a:rPr lang="ko-KR" altLang="en-US" sz="900" kern="0" dirty="0" err="1">
                          <a:ln>
                            <a:solidFill>
                              <a:schemeClr val="bg1">
                                <a:lumMod val="75000"/>
                                <a:alpha val="0"/>
                              </a:schemeClr>
                            </a:solidFill>
                          </a:ln>
                          <a:solidFill>
                            <a:schemeClr val="accent1"/>
                          </a:solidFill>
                          <a:latin typeface="+mn-ea"/>
                          <a:ea typeface="+mn-ea"/>
                          <a:cs typeface="+mn-cs"/>
                        </a:rPr>
                        <a:t>금감원</a:t>
                      </a:r>
                      <a:r>
                        <a:rPr lang="en-US" altLang="ko-KR" sz="900" kern="0" dirty="0">
                          <a:ln>
                            <a:solidFill>
                              <a:schemeClr val="bg1">
                                <a:lumMod val="75000"/>
                                <a:alpha val="0"/>
                              </a:schemeClr>
                            </a:solidFill>
                          </a:ln>
                          <a:solidFill>
                            <a:schemeClr val="accent1"/>
                          </a:solidFill>
                          <a:latin typeface="+mn-ea"/>
                          <a:ea typeface="+mn-ea"/>
                          <a:cs typeface="+mn-cs"/>
                        </a:rPr>
                        <a:t>(1</a:t>
                      </a:r>
                      <a:r>
                        <a:rPr lang="ko-KR" altLang="en-US" sz="900" kern="0" dirty="0">
                          <a:ln>
                            <a:solidFill>
                              <a:schemeClr val="bg1">
                                <a:lumMod val="75000"/>
                                <a:alpha val="0"/>
                              </a:schemeClr>
                            </a:solidFill>
                          </a:ln>
                          <a:solidFill>
                            <a:schemeClr val="accent1"/>
                          </a:solidFill>
                          <a:latin typeface="+mn-ea"/>
                          <a:ea typeface="+mn-ea"/>
                          <a:cs typeface="+mn-cs"/>
                        </a:rPr>
                        <a:t>개월 內</a:t>
                      </a:r>
                      <a:r>
                        <a:rPr lang="en-US" altLang="ko-KR" sz="900" kern="0" dirty="0">
                          <a:ln>
                            <a:solidFill>
                              <a:schemeClr val="bg1">
                                <a:lumMod val="75000"/>
                                <a:alpha val="0"/>
                              </a:schemeClr>
                            </a:solidFill>
                          </a:ln>
                          <a:solidFill>
                            <a:schemeClr val="accent1"/>
                          </a:solidFill>
                          <a:latin typeface="+mn-ea"/>
                          <a:ea typeface="+mn-ea"/>
                          <a:cs typeface="+mn-cs"/>
                        </a:rPr>
                        <a:t>)</a:t>
                      </a: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067211898"/>
                  </a:ext>
                </a:extLst>
              </a:tr>
              <a:tr h="445696">
                <a:tc>
                  <a:txBody>
                    <a:bodyPr/>
                    <a:lstStyle/>
                    <a:p>
                      <a:pPr marL="0" marR="0" lvl="0" indent="0" algn="ctr" defTabSz="914400" eaLnBrk="1" fontAlgn="base" latinLnBrk="0" hangingPunct="1">
                        <a:lnSpc>
                          <a:spcPct val="110000"/>
                        </a:lnSpc>
                        <a:spcBef>
                          <a:spcPts val="0"/>
                        </a:spcBef>
                        <a:spcAft>
                          <a:spcPts val="0"/>
                        </a:spcAft>
                        <a:buClrTx/>
                        <a:buSzTx/>
                        <a:buFont typeface="Arial" panose="020B0604020202020204" pitchFamily="34" charset="0"/>
                        <a:buNone/>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내용변경</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청산</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(§14)</a:t>
                      </a:r>
                      <a:endParaRPr lang="ko-KR" altLang="en-US"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85725"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사후보고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금감원</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57175" marR="0" lvl="0" indent="-171450" algn="l" defTabSz="914400" eaLnBrk="1" fontAlgn="base" latinLnBrk="0" hangingPunct="1">
                        <a:lnSpc>
                          <a:spcPct val="110000"/>
                        </a:lnSpc>
                        <a:spcBef>
                          <a:spcPts val="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내용변경</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사유 발생 후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개월 內</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57175" marR="0" lvl="0" indent="-171450" algn="l" defTabSz="914400" eaLnBrk="1" fontAlgn="base" latinLnBrk="0" hangingPunct="1">
                        <a:lnSpc>
                          <a:spcPct val="110000"/>
                        </a:lnSpc>
                        <a:spcBef>
                          <a:spcPts val="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청산</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즉시</a:t>
                      </a: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85725"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ko-KR" altLang="en-US" sz="900" kern="0" dirty="0" err="1">
                          <a:ln>
                            <a:solidFill>
                              <a:schemeClr val="bg1">
                                <a:lumMod val="75000"/>
                                <a:alpha val="0"/>
                              </a:schemeClr>
                            </a:solidFill>
                          </a:ln>
                          <a:solidFill>
                            <a:schemeClr val="tx1"/>
                          </a:solidFill>
                          <a:latin typeface="+mn-ea"/>
                          <a:ea typeface="+mn-ea"/>
                          <a:cs typeface="+mn-cs"/>
                        </a:rPr>
                        <a:t>좌동</a:t>
                      </a:r>
                      <a:endParaRPr lang="en-US" altLang="ko-KR" sz="900" kern="0" dirty="0">
                        <a:ln>
                          <a:solidFill>
                            <a:schemeClr val="bg1">
                              <a:lumMod val="75000"/>
                              <a:alpha val="0"/>
                            </a:schemeClr>
                          </a:solidFill>
                        </a:ln>
                        <a:solidFill>
                          <a:schemeClr val="tx1"/>
                        </a:solidFill>
                        <a:latin typeface="+mn-ea"/>
                        <a:ea typeface="+mn-ea"/>
                        <a:cs typeface="+mn-cs"/>
                      </a:endParaRPr>
                    </a:p>
                  </a:txBody>
                  <a:tcPr marL="36000" marR="36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85443546"/>
                  </a:ext>
                </a:extLst>
              </a:tr>
            </a:tbl>
          </a:graphicData>
        </a:graphic>
      </p:graphicFrame>
      <p:sp>
        <p:nvSpPr>
          <p:cNvPr id="6" name="직사각형 5">
            <a:extLst>
              <a:ext uri="{FF2B5EF4-FFF2-40B4-BE49-F238E27FC236}">
                <a16:creationId xmlns:a16="http://schemas.microsoft.com/office/drawing/2014/main" id="{FA561D68-52C0-035F-3C10-28F1D8674F73}"/>
              </a:ext>
            </a:extLst>
          </p:cNvPr>
          <p:cNvSpPr/>
          <p:nvPr/>
        </p:nvSpPr>
        <p:spPr>
          <a:xfrm>
            <a:off x="488950" y="2168523"/>
            <a:ext cx="8928100" cy="27261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000" b="1" kern="0" dirty="0">
                <a:ln>
                  <a:solidFill>
                    <a:schemeClr val="bg1">
                      <a:lumMod val="75000"/>
                      <a:alpha val="0"/>
                    </a:schemeClr>
                  </a:solidFill>
                </a:ln>
                <a:solidFill>
                  <a:schemeClr val="tx1">
                    <a:lumMod val="85000"/>
                    <a:lumOff val="15000"/>
                  </a:schemeClr>
                </a:solidFill>
                <a:latin typeface="+mn-ea"/>
              </a:rPr>
              <a:t>해외진출규정 주요내용 및 개정사항</a:t>
            </a:r>
            <a:r>
              <a:rPr lang="en-US" altLang="ko-KR" sz="1000" b="1" kern="0" dirty="0">
                <a:ln>
                  <a:solidFill>
                    <a:schemeClr val="bg1">
                      <a:lumMod val="75000"/>
                      <a:alpha val="0"/>
                    </a:schemeClr>
                  </a:solidFill>
                </a:ln>
                <a:solidFill>
                  <a:schemeClr val="tx1">
                    <a:lumMod val="85000"/>
                    <a:lumOff val="15000"/>
                  </a:schemeClr>
                </a:solidFill>
                <a:latin typeface="+mn-ea"/>
              </a:rPr>
              <a:t>(</a:t>
            </a:r>
            <a:r>
              <a:rPr lang="ko-KR" altLang="en-US" sz="1000" b="1" kern="0" dirty="0">
                <a:ln>
                  <a:solidFill>
                    <a:schemeClr val="bg1">
                      <a:lumMod val="75000"/>
                      <a:alpha val="0"/>
                    </a:schemeClr>
                  </a:solidFill>
                </a:ln>
                <a:solidFill>
                  <a:schemeClr val="tx1">
                    <a:lumMod val="85000"/>
                    <a:lumOff val="15000"/>
                  </a:schemeClr>
                </a:solidFill>
                <a:latin typeface="+mn-ea"/>
              </a:rPr>
              <a:t>요약</a:t>
            </a:r>
            <a:r>
              <a:rPr lang="en-US" altLang="ko-KR" sz="1000" b="1" kern="0" dirty="0">
                <a:ln>
                  <a:solidFill>
                    <a:schemeClr val="bg1">
                      <a:lumMod val="75000"/>
                      <a:alpha val="0"/>
                    </a:schemeClr>
                  </a:solidFill>
                </a:ln>
                <a:solidFill>
                  <a:schemeClr val="tx1">
                    <a:lumMod val="85000"/>
                    <a:lumOff val="15000"/>
                  </a:schemeClr>
                </a:solidFill>
                <a:latin typeface="+mn-ea"/>
              </a:rPr>
              <a:t>)</a:t>
            </a:r>
            <a:endParaRPr lang="ko-KR" altLang="en-US" sz="1000" b="1" kern="0" dirty="0">
              <a:ln>
                <a:solidFill>
                  <a:schemeClr val="bg1">
                    <a:lumMod val="75000"/>
                    <a:alpha val="0"/>
                  </a:schemeClr>
                </a:solidFill>
              </a:ln>
              <a:solidFill>
                <a:schemeClr val="tx1">
                  <a:lumMod val="85000"/>
                  <a:lumOff val="15000"/>
                </a:schemeClr>
              </a:solidFill>
              <a:latin typeface="+mn-ea"/>
            </a:endParaRPr>
          </a:p>
        </p:txBody>
      </p:sp>
      <p:sp>
        <p:nvSpPr>
          <p:cNvPr id="9" name="직사각형 8">
            <a:extLst>
              <a:ext uri="{FF2B5EF4-FFF2-40B4-BE49-F238E27FC236}">
                <a16:creationId xmlns:a16="http://schemas.microsoft.com/office/drawing/2014/main" id="{B34A19B9-6D77-895B-99AC-90903CE385C4}"/>
              </a:ext>
            </a:extLst>
          </p:cNvPr>
          <p:cNvSpPr/>
          <p:nvPr/>
        </p:nvSpPr>
        <p:spPr>
          <a:xfrm>
            <a:off x="488950" y="2569174"/>
            <a:ext cx="8928100" cy="272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altLang="ko-KR" sz="1000" b="1" kern="0" dirty="0">
                <a:ln>
                  <a:solidFill>
                    <a:schemeClr val="bg1">
                      <a:lumMod val="75000"/>
                      <a:alpha val="0"/>
                    </a:schemeClr>
                  </a:solidFill>
                </a:ln>
                <a:solidFill>
                  <a:schemeClr val="tx1">
                    <a:lumMod val="85000"/>
                    <a:lumOff val="15000"/>
                  </a:schemeClr>
                </a:solidFill>
                <a:latin typeface="+mn-ea"/>
              </a:rPr>
              <a:t>2. </a:t>
            </a:r>
            <a:r>
              <a:rPr lang="ko-KR" altLang="en-US" sz="1000" b="1" kern="0" dirty="0">
                <a:ln>
                  <a:solidFill>
                    <a:schemeClr val="bg1">
                      <a:lumMod val="75000"/>
                      <a:alpha val="0"/>
                    </a:schemeClr>
                  </a:solidFill>
                </a:ln>
                <a:solidFill>
                  <a:schemeClr val="tx1">
                    <a:lumMod val="85000"/>
                    <a:lumOff val="15000"/>
                  </a:schemeClr>
                </a:solidFill>
                <a:latin typeface="+mn-ea"/>
              </a:rPr>
              <a:t>해외지사</a:t>
            </a:r>
            <a:r>
              <a:rPr lang="en-US" altLang="ko-KR" sz="1000" b="1" kern="0" dirty="0">
                <a:ln>
                  <a:solidFill>
                    <a:schemeClr val="bg1">
                      <a:lumMod val="75000"/>
                      <a:alpha val="0"/>
                    </a:schemeClr>
                  </a:solidFill>
                </a:ln>
                <a:solidFill>
                  <a:schemeClr val="tx1">
                    <a:lumMod val="85000"/>
                    <a:lumOff val="15000"/>
                  </a:schemeClr>
                </a:solidFill>
                <a:latin typeface="+mn-ea"/>
              </a:rPr>
              <a:t>(</a:t>
            </a:r>
            <a:r>
              <a:rPr lang="ko-KR" altLang="en-US" sz="1000" b="1" kern="0" dirty="0">
                <a:ln>
                  <a:solidFill>
                    <a:schemeClr val="bg1">
                      <a:lumMod val="75000"/>
                      <a:alpha val="0"/>
                    </a:schemeClr>
                  </a:solidFill>
                </a:ln>
                <a:solidFill>
                  <a:schemeClr val="tx1">
                    <a:lumMod val="85000"/>
                    <a:lumOff val="15000"/>
                  </a:schemeClr>
                </a:solidFill>
                <a:latin typeface="+mn-ea"/>
              </a:rPr>
              <a:t>지점</a:t>
            </a:r>
            <a:r>
              <a:rPr lang="en-US" altLang="ko-KR" sz="1000" b="1" kern="0" dirty="0">
                <a:ln>
                  <a:solidFill>
                    <a:schemeClr val="bg1">
                      <a:lumMod val="75000"/>
                      <a:alpha val="0"/>
                    </a:schemeClr>
                  </a:solidFill>
                </a:ln>
                <a:solidFill>
                  <a:schemeClr val="tx1">
                    <a:lumMod val="85000"/>
                    <a:lumOff val="15000"/>
                  </a:schemeClr>
                </a:solidFill>
                <a:latin typeface="+mn-ea"/>
              </a:rPr>
              <a:t>·</a:t>
            </a:r>
            <a:r>
              <a:rPr lang="ko-KR" altLang="en-US" sz="1000" b="1" kern="0" dirty="0">
                <a:ln>
                  <a:solidFill>
                    <a:schemeClr val="bg1">
                      <a:lumMod val="75000"/>
                      <a:alpha val="0"/>
                    </a:schemeClr>
                  </a:solidFill>
                </a:ln>
                <a:solidFill>
                  <a:schemeClr val="tx1">
                    <a:lumMod val="85000"/>
                    <a:lumOff val="15000"/>
                  </a:schemeClr>
                </a:solidFill>
                <a:latin typeface="+mn-ea"/>
              </a:rPr>
              <a:t>사무소</a:t>
            </a:r>
            <a:r>
              <a:rPr lang="en-US" altLang="ko-KR" sz="1000" b="1" kern="0" dirty="0">
                <a:ln>
                  <a:solidFill>
                    <a:schemeClr val="bg1">
                      <a:lumMod val="75000"/>
                      <a:alpha val="0"/>
                    </a:schemeClr>
                  </a:solidFill>
                </a:ln>
                <a:solidFill>
                  <a:schemeClr val="tx1">
                    <a:lumMod val="85000"/>
                    <a:lumOff val="15000"/>
                  </a:schemeClr>
                </a:solidFill>
                <a:latin typeface="+mn-ea"/>
              </a:rPr>
              <a:t>) </a:t>
            </a:r>
            <a:r>
              <a:rPr lang="ko-KR" altLang="en-US" sz="1000" b="1" kern="0" dirty="0">
                <a:ln>
                  <a:solidFill>
                    <a:schemeClr val="bg1">
                      <a:lumMod val="75000"/>
                      <a:alpha val="0"/>
                    </a:schemeClr>
                  </a:solidFill>
                </a:ln>
                <a:solidFill>
                  <a:schemeClr val="tx1">
                    <a:lumMod val="85000"/>
                    <a:lumOff val="15000"/>
                  </a:schemeClr>
                </a:solidFill>
                <a:latin typeface="+mn-ea"/>
              </a:rPr>
              <a:t>설치</a:t>
            </a:r>
            <a:r>
              <a:rPr lang="en-US" altLang="ko-KR" sz="1000" b="1" kern="0" dirty="0">
                <a:ln>
                  <a:solidFill>
                    <a:schemeClr val="bg1">
                      <a:lumMod val="75000"/>
                      <a:alpha val="0"/>
                    </a:schemeClr>
                  </a:solidFill>
                </a:ln>
                <a:solidFill>
                  <a:schemeClr val="tx1">
                    <a:lumMod val="85000"/>
                    <a:lumOff val="15000"/>
                  </a:schemeClr>
                </a:solidFill>
                <a:latin typeface="+mn-ea"/>
              </a:rPr>
              <a:t>·</a:t>
            </a:r>
            <a:r>
              <a:rPr lang="ko-KR" altLang="en-US" sz="1000" b="1" kern="0" dirty="0">
                <a:ln>
                  <a:solidFill>
                    <a:schemeClr val="bg1">
                      <a:lumMod val="75000"/>
                      <a:alpha val="0"/>
                    </a:schemeClr>
                  </a:solidFill>
                </a:ln>
                <a:solidFill>
                  <a:schemeClr val="tx1">
                    <a:lumMod val="85000"/>
                    <a:lumOff val="15000"/>
                  </a:schemeClr>
                </a:solidFill>
                <a:latin typeface="+mn-ea"/>
              </a:rPr>
              <a:t>운영 시 신고</a:t>
            </a:r>
            <a:r>
              <a:rPr lang="en-US" altLang="ko-KR" sz="1000" b="1" kern="0" dirty="0">
                <a:ln>
                  <a:solidFill>
                    <a:schemeClr val="bg1">
                      <a:lumMod val="75000"/>
                      <a:alpha val="0"/>
                    </a:schemeClr>
                  </a:solidFill>
                </a:ln>
                <a:solidFill>
                  <a:schemeClr val="tx1">
                    <a:lumMod val="85000"/>
                    <a:lumOff val="15000"/>
                  </a:schemeClr>
                </a:solidFill>
                <a:latin typeface="+mn-ea"/>
              </a:rPr>
              <a:t>·</a:t>
            </a:r>
            <a:r>
              <a:rPr lang="ko-KR" altLang="en-US" sz="1000" b="1" kern="0" dirty="0">
                <a:ln>
                  <a:solidFill>
                    <a:schemeClr val="bg1">
                      <a:lumMod val="75000"/>
                      <a:alpha val="0"/>
                    </a:schemeClr>
                  </a:solidFill>
                </a:ln>
                <a:solidFill>
                  <a:schemeClr val="tx1">
                    <a:lumMod val="85000"/>
                    <a:lumOff val="15000"/>
                  </a:schemeClr>
                </a:solidFill>
                <a:latin typeface="+mn-ea"/>
              </a:rPr>
              <a:t>보고 의무</a:t>
            </a:r>
          </a:p>
        </p:txBody>
      </p:sp>
      <p:sp>
        <p:nvSpPr>
          <p:cNvPr id="8" name="직사각형 7">
            <a:extLst>
              <a:ext uri="{FF2B5EF4-FFF2-40B4-BE49-F238E27FC236}">
                <a16:creationId xmlns:a16="http://schemas.microsoft.com/office/drawing/2014/main" id="{079991C1-B342-A0C9-C259-EA7DD4861D51}"/>
              </a:ext>
            </a:extLst>
          </p:cNvPr>
          <p:cNvSpPr/>
          <p:nvPr/>
        </p:nvSpPr>
        <p:spPr>
          <a:xfrm>
            <a:off x="488950" y="5181817"/>
            <a:ext cx="8928100" cy="695108"/>
          </a:xfrm>
          <a:prstGeom prst="rect">
            <a:avLst/>
          </a:prstGeom>
          <a:solidFill>
            <a:srgbClr val="EE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10000"/>
              </a:lnSpc>
            </a:pPr>
            <a:r>
              <a:rPr lang="ko-KR" altLang="en-US" sz="1000" b="1" kern="0" dirty="0">
                <a:ln>
                  <a:solidFill>
                    <a:schemeClr val="bg1">
                      <a:lumMod val="75000"/>
                      <a:alpha val="0"/>
                    </a:schemeClr>
                  </a:solidFill>
                </a:ln>
                <a:solidFill>
                  <a:schemeClr val="tx1">
                    <a:lumMod val="85000"/>
                    <a:lumOff val="15000"/>
                  </a:schemeClr>
                </a:solidFill>
                <a:latin typeface="+mn-ea"/>
              </a:rPr>
              <a:t>추가사항</a:t>
            </a:r>
            <a:endParaRPr lang="en-US" altLang="ko-KR" sz="1000" b="1" kern="0" dirty="0">
              <a:ln>
                <a:solidFill>
                  <a:schemeClr val="bg1">
                    <a:lumMod val="75000"/>
                    <a:alpha val="0"/>
                  </a:schemeClr>
                </a:solidFill>
              </a:ln>
              <a:solidFill>
                <a:schemeClr val="tx1">
                  <a:lumMod val="85000"/>
                  <a:lumOff val="15000"/>
                </a:schemeClr>
              </a:solidFill>
              <a:latin typeface="+mn-ea"/>
            </a:endParaRPr>
          </a:p>
          <a:p>
            <a:pPr fontAlgn="base">
              <a:lnSpc>
                <a:spcPct val="110000"/>
              </a:lnSpc>
            </a:pPr>
            <a:r>
              <a:rPr lang="ko-KR" altLang="en-US" sz="1000" b="1" kern="0" dirty="0">
                <a:ln>
                  <a:solidFill>
                    <a:schemeClr val="bg1">
                      <a:lumMod val="75000"/>
                      <a:alpha val="0"/>
                    </a:schemeClr>
                  </a:solidFill>
                </a:ln>
                <a:solidFill>
                  <a:schemeClr val="tx1">
                    <a:lumMod val="85000"/>
                    <a:lumOff val="15000"/>
                  </a:schemeClr>
                </a:solidFill>
                <a:latin typeface="+mn-ea"/>
              </a:rPr>
              <a:t>❶ </a:t>
            </a:r>
            <a:r>
              <a:rPr lang="ko-KR" altLang="en-US" sz="1000" b="1" kern="0" dirty="0" err="1">
                <a:ln>
                  <a:solidFill>
                    <a:schemeClr val="bg1">
                      <a:lumMod val="75000"/>
                      <a:alpha val="0"/>
                    </a:schemeClr>
                  </a:solidFill>
                </a:ln>
                <a:solidFill>
                  <a:schemeClr val="tx1">
                    <a:lumMod val="85000"/>
                    <a:lumOff val="15000"/>
                  </a:schemeClr>
                </a:solidFill>
                <a:latin typeface="+mn-ea"/>
              </a:rPr>
              <a:t>금융업권법과의</a:t>
            </a:r>
            <a:r>
              <a:rPr lang="ko-KR" altLang="en-US" sz="1000" b="1" kern="0" dirty="0">
                <a:ln>
                  <a:solidFill>
                    <a:schemeClr val="bg1">
                      <a:lumMod val="75000"/>
                      <a:alpha val="0"/>
                    </a:schemeClr>
                  </a:solidFill>
                </a:ln>
                <a:solidFill>
                  <a:schemeClr val="tx1">
                    <a:lumMod val="85000"/>
                    <a:lumOff val="15000"/>
                  </a:schemeClr>
                </a:solidFill>
                <a:latin typeface="+mn-ea"/>
              </a:rPr>
              <a:t> 중복 신고</a:t>
            </a:r>
            <a:r>
              <a:rPr lang="en-US" altLang="ko-KR" sz="1000" b="1" kern="0" dirty="0">
                <a:ln>
                  <a:solidFill>
                    <a:schemeClr val="bg1">
                      <a:lumMod val="75000"/>
                      <a:alpha val="0"/>
                    </a:schemeClr>
                  </a:solidFill>
                </a:ln>
                <a:solidFill>
                  <a:schemeClr val="tx1">
                    <a:lumMod val="85000"/>
                    <a:lumOff val="15000"/>
                  </a:schemeClr>
                </a:solidFill>
                <a:latin typeface="+mn-ea"/>
              </a:rPr>
              <a:t>·</a:t>
            </a:r>
            <a:r>
              <a:rPr lang="ko-KR" altLang="en-US" sz="1000" b="1" kern="0" dirty="0">
                <a:ln>
                  <a:solidFill>
                    <a:schemeClr val="bg1">
                      <a:lumMod val="75000"/>
                      <a:alpha val="0"/>
                    </a:schemeClr>
                  </a:solidFill>
                </a:ln>
                <a:solidFill>
                  <a:schemeClr val="tx1">
                    <a:lumMod val="85000"/>
                    <a:lumOff val="15000"/>
                  </a:schemeClr>
                </a:solidFill>
                <a:latin typeface="+mn-ea"/>
              </a:rPr>
              <a:t>보고 부담 해소</a:t>
            </a:r>
            <a:r>
              <a:rPr lang="en-US" altLang="ko-KR" sz="1000" b="1" kern="0" dirty="0">
                <a:ln>
                  <a:solidFill>
                    <a:schemeClr val="bg1">
                      <a:lumMod val="75000"/>
                      <a:alpha val="0"/>
                    </a:schemeClr>
                  </a:solidFill>
                </a:ln>
                <a:solidFill>
                  <a:schemeClr val="tx1">
                    <a:lumMod val="85000"/>
                    <a:lumOff val="15000"/>
                  </a:schemeClr>
                </a:solidFill>
                <a:latin typeface="+mn-ea"/>
              </a:rPr>
              <a:t>(</a:t>
            </a:r>
            <a:r>
              <a:rPr lang="ko-KR" altLang="en-US" sz="1000" b="1" kern="0" dirty="0" err="1">
                <a:ln>
                  <a:solidFill>
                    <a:schemeClr val="bg1">
                      <a:lumMod val="75000"/>
                      <a:alpha val="0"/>
                    </a:schemeClr>
                  </a:solidFill>
                </a:ln>
                <a:solidFill>
                  <a:schemeClr val="tx1">
                    <a:lumMod val="85000"/>
                    <a:lumOff val="15000"/>
                  </a:schemeClr>
                </a:solidFill>
                <a:latin typeface="+mn-ea"/>
              </a:rPr>
              <a:t>업권법에</a:t>
            </a:r>
            <a:r>
              <a:rPr lang="ko-KR" altLang="en-US" sz="1000" b="1" kern="0" dirty="0">
                <a:ln>
                  <a:solidFill>
                    <a:schemeClr val="bg1">
                      <a:lumMod val="75000"/>
                      <a:alpha val="0"/>
                    </a:schemeClr>
                  </a:solidFill>
                </a:ln>
                <a:solidFill>
                  <a:schemeClr val="tx1">
                    <a:lumMod val="85000"/>
                    <a:lumOff val="15000"/>
                  </a:schemeClr>
                </a:solidFill>
                <a:latin typeface="+mn-ea"/>
              </a:rPr>
              <a:t> 따른 신고</a:t>
            </a:r>
            <a:r>
              <a:rPr lang="en-US" altLang="ko-KR" sz="1000" b="1" kern="0" dirty="0">
                <a:ln>
                  <a:solidFill>
                    <a:schemeClr val="bg1">
                      <a:lumMod val="75000"/>
                      <a:alpha val="0"/>
                    </a:schemeClr>
                  </a:solidFill>
                </a:ln>
                <a:solidFill>
                  <a:schemeClr val="tx1">
                    <a:lumMod val="85000"/>
                    <a:lumOff val="15000"/>
                  </a:schemeClr>
                </a:solidFill>
                <a:latin typeface="+mn-ea"/>
              </a:rPr>
              <a:t>·</a:t>
            </a:r>
            <a:r>
              <a:rPr lang="ko-KR" altLang="en-US" sz="1000" b="1" kern="0" dirty="0">
                <a:ln>
                  <a:solidFill>
                    <a:schemeClr val="bg1">
                      <a:lumMod val="75000"/>
                      <a:alpha val="0"/>
                    </a:schemeClr>
                  </a:solidFill>
                </a:ln>
                <a:solidFill>
                  <a:schemeClr val="tx1">
                    <a:lumMod val="85000"/>
                    <a:lumOff val="15000"/>
                  </a:schemeClr>
                </a:solidFill>
                <a:latin typeface="+mn-ea"/>
              </a:rPr>
              <a:t>보고 시 해외진출규정에 따른 신고</a:t>
            </a:r>
            <a:r>
              <a:rPr lang="en-US" altLang="ko-KR" sz="1000" b="1" kern="0" dirty="0">
                <a:ln>
                  <a:solidFill>
                    <a:schemeClr val="bg1">
                      <a:lumMod val="75000"/>
                      <a:alpha val="0"/>
                    </a:schemeClr>
                  </a:solidFill>
                </a:ln>
                <a:solidFill>
                  <a:schemeClr val="tx1">
                    <a:lumMod val="85000"/>
                    <a:lumOff val="15000"/>
                  </a:schemeClr>
                </a:solidFill>
                <a:latin typeface="+mn-ea"/>
              </a:rPr>
              <a:t>·</a:t>
            </a:r>
            <a:r>
              <a:rPr lang="ko-KR" altLang="en-US" sz="1000" b="1" kern="0" dirty="0">
                <a:ln>
                  <a:solidFill>
                    <a:schemeClr val="bg1">
                      <a:lumMod val="75000"/>
                      <a:alpha val="0"/>
                    </a:schemeClr>
                  </a:solidFill>
                </a:ln>
                <a:solidFill>
                  <a:schemeClr val="tx1">
                    <a:lumMod val="85000"/>
                    <a:lumOff val="15000"/>
                  </a:schemeClr>
                </a:solidFill>
                <a:latin typeface="+mn-ea"/>
              </a:rPr>
              <a:t>보고 의제</a:t>
            </a:r>
            <a:r>
              <a:rPr lang="en-US" altLang="ko-KR" sz="1000" b="1" kern="0" dirty="0">
                <a:ln>
                  <a:solidFill>
                    <a:schemeClr val="bg1">
                      <a:lumMod val="75000"/>
                      <a:alpha val="0"/>
                    </a:schemeClr>
                  </a:solidFill>
                </a:ln>
                <a:solidFill>
                  <a:schemeClr val="tx1">
                    <a:lumMod val="85000"/>
                    <a:lumOff val="15000"/>
                  </a:schemeClr>
                </a:solidFill>
                <a:latin typeface="+mn-ea"/>
              </a:rPr>
              <a:t>)</a:t>
            </a:r>
          </a:p>
          <a:p>
            <a:pPr fontAlgn="base">
              <a:lnSpc>
                <a:spcPct val="110000"/>
              </a:lnSpc>
            </a:pPr>
            <a:r>
              <a:rPr lang="ko-KR" altLang="en-US" sz="1000" b="1" kern="0" dirty="0">
                <a:ln>
                  <a:solidFill>
                    <a:schemeClr val="bg1">
                      <a:lumMod val="75000"/>
                      <a:alpha val="0"/>
                    </a:schemeClr>
                  </a:solidFill>
                </a:ln>
                <a:solidFill>
                  <a:schemeClr val="tx1">
                    <a:lumMod val="85000"/>
                    <a:lumOff val="15000"/>
                  </a:schemeClr>
                </a:solidFill>
                <a:latin typeface="+mn-ea"/>
              </a:rPr>
              <a:t>❷ 해외사무소의 영업활동 영위 일부 허용 등</a:t>
            </a:r>
            <a:endParaRPr lang="en-US" altLang="ko-KR" sz="1000" b="1" kern="0" dirty="0">
              <a:ln>
                <a:solidFill>
                  <a:schemeClr val="bg1">
                    <a:lumMod val="75000"/>
                    <a:alpha val="0"/>
                  </a:schemeClr>
                </a:solidFill>
              </a:ln>
              <a:solidFill>
                <a:schemeClr val="tx1">
                  <a:lumMod val="85000"/>
                  <a:lumOff val="15000"/>
                </a:schemeClr>
              </a:solidFill>
              <a:latin typeface="+mn-ea"/>
            </a:endParaRPr>
          </a:p>
        </p:txBody>
      </p:sp>
    </p:spTree>
    <p:extLst>
      <p:ext uri="{BB962C8B-B14F-4D97-AF65-F5344CB8AC3E}">
        <p14:creationId xmlns:p14="http://schemas.microsoft.com/office/powerpoint/2010/main" val="1507944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제</a:t>
            </a:r>
            <a:r>
              <a:rPr lang="en-US" altLang="ko-KR" dirty="0"/>
              <a:t>6</a:t>
            </a:r>
            <a:r>
              <a:rPr lang="ko-KR" altLang="en-US" dirty="0"/>
              <a:t>차 금융중심지 조성과 발전에 관한 기본계획</a:t>
            </a:r>
            <a:r>
              <a:rPr lang="en-US" altLang="ko-KR" dirty="0"/>
              <a:t>(2023~2025) </a:t>
            </a:r>
            <a:r>
              <a:rPr lang="ko-KR" altLang="en-US" dirty="0"/>
              <a:t>확정</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a:lnSpc>
                <a:spcPct val="120000"/>
              </a:lnSpc>
              <a:defRPr/>
            </a:pPr>
            <a:r>
              <a:rPr lang="ko-KR" altLang="en-US" spc="-100" dirty="0"/>
              <a:t>「제</a:t>
            </a:r>
            <a:r>
              <a:rPr lang="en-US" altLang="ko-KR" spc="-100" dirty="0"/>
              <a:t>6</a:t>
            </a:r>
            <a:r>
              <a:rPr lang="ko-KR" altLang="en-US" spc="-100" dirty="0"/>
              <a:t>차 금융중심지 </a:t>
            </a:r>
            <a:r>
              <a:rPr lang="ko-KR" altLang="en-US" spc="-100" dirty="0" err="1"/>
              <a:t>기본계획」을</a:t>
            </a:r>
            <a:r>
              <a:rPr lang="ko-KR" altLang="en-US" spc="-100" dirty="0"/>
              <a:t> 통해 글로벌 금융환경 변화에 신속하게 대응하고 우리 금융산업이 비교우위가 있는 분야를 적극 활용하는 방향으로 ①</a:t>
            </a:r>
            <a:r>
              <a:rPr lang="ko-KR" altLang="en-US" dirty="0"/>
              <a:t>글로벌 경쟁을 위한 금융혁신</a:t>
            </a:r>
            <a:r>
              <a:rPr lang="en-US" altLang="ko-KR" dirty="0"/>
              <a:t>, </a:t>
            </a:r>
            <a:r>
              <a:rPr lang="ko-KR" altLang="en-US" spc="-100" dirty="0"/>
              <a:t>②</a:t>
            </a:r>
            <a:r>
              <a:rPr lang="ko-KR" altLang="en-US" dirty="0"/>
              <a:t>글로벌 금융환경에 부합하는 금융인프라 구축</a:t>
            </a:r>
            <a:r>
              <a:rPr lang="en-US" altLang="ko-KR" dirty="0"/>
              <a:t>, </a:t>
            </a:r>
            <a:r>
              <a:rPr lang="ko-KR" altLang="en-US" spc="-100" dirty="0"/>
              <a:t>③</a:t>
            </a:r>
            <a:r>
              <a:rPr lang="ko-KR" altLang="en-US" dirty="0"/>
              <a:t>자본시장 국제화</a:t>
            </a:r>
            <a:r>
              <a:rPr lang="en-US" altLang="ko-KR" dirty="0"/>
              <a:t>, </a:t>
            </a:r>
            <a:r>
              <a:rPr lang="ko-KR" altLang="en-US" spc="-100" dirty="0"/>
              <a:t>④</a:t>
            </a:r>
            <a:r>
              <a:rPr lang="ko-KR" altLang="en-US" dirty="0"/>
              <a:t>금융중심지 내실화 등 </a:t>
            </a:r>
            <a:r>
              <a:rPr lang="en-US" altLang="ko-KR" dirty="0"/>
              <a:t>4</a:t>
            </a:r>
            <a:r>
              <a:rPr lang="ko-KR" altLang="en-US" dirty="0"/>
              <a:t>대 추진 과제를 수립 </a:t>
            </a:r>
            <a:endParaRPr lang="en-US" altLang="ko-KR" spc="-100"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2023.6.21</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(2023.6.21), “</a:t>
            </a:r>
            <a:r>
              <a:rPr lang="ko-KR" altLang="en-US" dirty="0">
                <a:solidFill>
                  <a:schemeClr val="bg1">
                    <a:lumMod val="50000"/>
                  </a:schemeClr>
                </a:solidFill>
              </a:rPr>
              <a:t>제</a:t>
            </a:r>
            <a:r>
              <a:rPr lang="en-US" altLang="ko-KR" dirty="0">
                <a:solidFill>
                  <a:schemeClr val="bg1">
                    <a:lumMod val="50000"/>
                  </a:schemeClr>
                </a:solidFill>
              </a:rPr>
              <a:t>6</a:t>
            </a:r>
            <a:r>
              <a:rPr lang="ko-KR" altLang="en-US" dirty="0">
                <a:solidFill>
                  <a:schemeClr val="bg1">
                    <a:lumMod val="50000"/>
                  </a:schemeClr>
                </a:solidFill>
              </a:rPr>
              <a:t>차 금융중심지 조성과 발전에 관한 기본계획</a:t>
            </a:r>
            <a:r>
              <a:rPr lang="en-US" altLang="ko-KR" dirty="0">
                <a:solidFill>
                  <a:schemeClr val="bg1">
                    <a:lumMod val="50000"/>
                  </a:schemeClr>
                </a:solidFill>
              </a:rPr>
              <a:t>(2023~2025) </a:t>
            </a:r>
            <a:r>
              <a:rPr lang="ko-KR" altLang="en-US" dirty="0">
                <a:solidFill>
                  <a:schemeClr val="bg1">
                    <a:lumMod val="50000"/>
                  </a:schemeClr>
                </a:solidFill>
              </a:rPr>
              <a:t>확정</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888F36B2-7F5B-8574-C847-E1D52864FDBD}"/>
              </a:ext>
            </a:extLst>
          </p:cNvPr>
          <p:cNvSpPr/>
          <p:nvPr/>
        </p:nvSpPr>
        <p:spPr>
          <a:xfrm>
            <a:off x="488949" y="2168523"/>
            <a:ext cx="8927999" cy="27261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000" b="1" kern="0" dirty="0">
                <a:ln>
                  <a:solidFill>
                    <a:schemeClr val="bg1">
                      <a:lumMod val="75000"/>
                      <a:alpha val="0"/>
                    </a:schemeClr>
                  </a:solidFill>
                </a:ln>
                <a:solidFill>
                  <a:schemeClr val="tx1">
                    <a:lumMod val="85000"/>
                    <a:lumOff val="15000"/>
                  </a:schemeClr>
                </a:solidFill>
                <a:latin typeface="+mn-ea"/>
              </a:rPr>
              <a:t>금융중심지 정책 비전</a:t>
            </a:r>
            <a:r>
              <a:rPr lang="en-US" altLang="ko-KR" sz="1000" b="1" kern="0" dirty="0">
                <a:ln>
                  <a:solidFill>
                    <a:schemeClr val="bg1">
                      <a:lumMod val="75000"/>
                      <a:alpha val="0"/>
                    </a:schemeClr>
                  </a:solidFill>
                </a:ln>
                <a:solidFill>
                  <a:schemeClr val="tx1">
                    <a:lumMod val="85000"/>
                    <a:lumOff val="15000"/>
                  </a:schemeClr>
                </a:solidFill>
                <a:latin typeface="+mn-ea"/>
              </a:rPr>
              <a:t>·</a:t>
            </a:r>
            <a:r>
              <a:rPr lang="ko-KR" altLang="en-US" sz="1000" b="1" kern="0" dirty="0">
                <a:ln>
                  <a:solidFill>
                    <a:schemeClr val="bg1">
                      <a:lumMod val="75000"/>
                      <a:alpha val="0"/>
                    </a:schemeClr>
                  </a:solidFill>
                </a:ln>
                <a:solidFill>
                  <a:schemeClr val="tx1">
                    <a:lumMod val="85000"/>
                    <a:lumOff val="15000"/>
                  </a:schemeClr>
                </a:solidFill>
                <a:latin typeface="+mn-ea"/>
              </a:rPr>
              <a:t>체계도 및 주요 내용</a:t>
            </a:r>
          </a:p>
        </p:txBody>
      </p:sp>
      <p:graphicFrame>
        <p:nvGraphicFramePr>
          <p:cNvPr id="15" name="표 13">
            <a:extLst>
              <a:ext uri="{FF2B5EF4-FFF2-40B4-BE49-F238E27FC236}">
                <a16:creationId xmlns:a16="http://schemas.microsoft.com/office/drawing/2014/main" id="{57BD31EA-DEFF-BE0F-4397-6589A3067625}"/>
              </a:ext>
            </a:extLst>
          </p:cNvPr>
          <p:cNvGraphicFramePr>
            <a:graphicFrameLocks noGrp="1"/>
          </p:cNvGraphicFramePr>
          <p:nvPr>
            <p:extLst>
              <p:ext uri="{D42A27DB-BD31-4B8C-83A1-F6EECF244321}">
                <p14:modId xmlns:p14="http://schemas.microsoft.com/office/powerpoint/2010/main" val="452920053"/>
              </p:ext>
            </p:extLst>
          </p:nvPr>
        </p:nvGraphicFramePr>
        <p:xfrm>
          <a:off x="488951" y="2571313"/>
          <a:ext cx="8928001" cy="3305605"/>
        </p:xfrm>
        <a:graphic>
          <a:graphicData uri="http://schemas.openxmlformats.org/drawingml/2006/table">
            <a:tbl>
              <a:tblPr firstRow="1" bandRow="1">
                <a:tableStyleId>{5C22544A-7EE6-4342-B048-85BDC9FD1C3A}</a:tableStyleId>
              </a:tblPr>
              <a:tblGrid>
                <a:gridCol w="785184">
                  <a:extLst>
                    <a:ext uri="{9D8B030D-6E8A-4147-A177-3AD203B41FA5}">
                      <a16:colId xmlns:a16="http://schemas.microsoft.com/office/drawing/2014/main" val="382080826"/>
                    </a:ext>
                  </a:extLst>
                </a:gridCol>
                <a:gridCol w="1271490">
                  <a:extLst>
                    <a:ext uri="{9D8B030D-6E8A-4147-A177-3AD203B41FA5}">
                      <a16:colId xmlns:a16="http://schemas.microsoft.com/office/drawing/2014/main" val="129746681"/>
                    </a:ext>
                  </a:extLst>
                </a:gridCol>
                <a:gridCol w="1973277">
                  <a:extLst>
                    <a:ext uri="{9D8B030D-6E8A-4147-A177-3AD203B41FA5}">
                      <a16:colId xmlns:a16="http://schemas.microsoft.com/office/drawing/2014/main" val="13974068"/>
                    </a:ext>
                  </a:extLst>
                </a:gridCol>
                <a:gridCol w="4898050">
                  <a:extLst>
                    <a:ext uri="{9D8B030D-6E8A-4147-A177-3AD203B41FA5}">
                      <a16:colId xmlns:a16="http://schemas.microsoft.com/office/drawing/2014/main" val="1875478584"/>
                    </a:ext>
                  </a:extLst>
                </a:gridCol>
              </a:tblGrid>
              <a:tr h="175830">
                <a:tc>
                  <a:txBody>
                    <a:bodyPr/>
                    <a:lstStyle/>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비전</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gridSpan="3">
                  <a:txBody>
                    <a:bodyPr/>
                    <a:lstStyle/>
                    <a:p>
                      <a:pPr marL="0" indent="0" latinLnBrk="0">
                        <a:buFont typeface="+mj-ea"/>
                        <a:buNone/>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글로벌 금융시장을 선도하는 금융한국</a:t>
                      </a:r>
                      <a:endPar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marL="228600" indent="-228600" latinLnBrk="0">
                        <a:buFont typeface="+mj-ea"/>
                        <a:buAutoNum type="circleNumDbPlain"/>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공공주택 공급물량 확대</a:t>
                      </a:r>
                      <a:endPar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228600" indent="-228600" latinLnBrk="0">
                        <a:buFont typeface="+mj-ea"/>
                        <a:buAutoNum type="circleNumDbPlain"/>
                      </a:pPr>
                      <a:r>
                        <a:rPr lang="ko-KR" altLang="en-US" sz="1000" b="0" kern="12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패스트트랙을</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통한 조기 공급</a:t>
                      </a:r>
                      <a:endPar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228600" indent="-228600" latinLnBrk="0">
                        <a:buFont typeface="+mj-ea"/>
                        <a:buAutoNum type="circleNumDbPlain"/>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기 추진 사업의 철저한 공정관리</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8EDFC"/>
                    </a:solidFill>
                  </a:tcPr>
                </a:tc>
                <a:tc hMerge="1">
                  <a:txBody>
                    <a:bodyPr/>
                    <a:lstStyle/>
                    <a:p>
                      <a:pPr latinLnBrk="1"/>
                      <a:endParaRPr lang="ko-KR" altLang="en-US"/>
                    </a:p>
                  </a:txBody>
                  <a:tcPr/>
                </a:tc>
                <a:extLst>
                  <a:ext uri="{0D108BD9-81ED-4DB2-BD59-A6C34878D82A}">
                    <a16:rowId xmlns:a16="http://schemas.microsoft.com/office/drawing/2014/main" val="2904520917"/>
                  </a:ext>
                </a:extLst>
              </a:tr>
              <a:tr h="527491">
                <a:tc>
                  <a:txBody>
                    <a:bodyPr/>
                    <a:lstStyle/>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중점전략</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gridSpan="3">
                  <a:txBody>
                    <a:bodyPr/>
                    <a:lstStyle/>
                    <a:p>
                      <a:pPr marL="87313" indent="-87313" algn="l" latinLnBrk="0">
                        <a:buFont typeface="Arial" panose="020B0604020202020204" pitchFamily="34" charset="0"/>
                        <a:buChar cha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디지털화</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0" kern="12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빅블러</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시대에 대응한 금융규제 혁신</a:t>
                      </a:r>
                      <a:endPar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87313" indent="-87313" algn="l" latinLnBrk="0">
                        <a:buFont typeface="Arial" panose="020B0604020202020204" pitchFamily="34" charset="0"/>
                        <a:buChar cha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글로벌 스탠다드 및 금융환경 변화에 부합하는 금융시스템 구축</a:t>
                      </a:r>
                      <a:endPar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87313" indent="-87313" algn="l" latinLnBrk="0">
                        <a:buFont typeface="Arial" panose="020B0604020202020204" pitchFamily="34" charset="0"/>
                        <a:buChar cha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국내 금융사 해외진출 및 글로벌 금융사 유치 지원</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marL="228600" indent="-228600" latinLnBrk="0">
                        <a:buFont typeface="+mj-ea"/>
                        <a:buAutoNum type="circleNumDbPlain"/>
                      </a:pPr>
                      <a:endPar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hMerge="1">
                  <a:txBody>
                    <a:bodyPr/>
                    <a:lstStyle/>
                    <a:p>
                      <a:pPr latinLnBrk="1"/>
                      <a:endParaRPr lang="ko-KR" altLang="en-US"/>
                    </a:p>
                  </a:txBody>
                  <a:tcPr/>
                </a:tc>
                <a:extLst>
                  <a:ext uri="{0D108BD9-81ED-4DB2-BD59-A6C34878D82A}">
                    <a16:rowId xmlns:a16="http://schemas.microsoft.com/office/drawing/2014/main" val="564368459"/>
                  </a:ext>
                </a:extLst>
              </a:tr>
              <a:tr h="316494">
                <a:tc rowSpan="14">
                  <a:txBody>
                    <a:bodyPr/>
                    <a:lstStyle/>
                    <a:p>
                      <a:pPr algn="ctr" latinLnBrk="1"/>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추진 과제</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rowSpan="3">
                  <a:txBody>
                    <a:bodyPr/>
                    <a:lstStyle/>
                    <a:p>
                      <a:pPr algn="ctr" latinLnBrk="0"/>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① 글로벌 경쟁을 위한 금융혁신</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87313" indent="-87313" latinLnBrk="0">
                        <a:buFont typeface="Arial" panose="020B0604020202020204" pitchFamily="34" charset="0"/>
                        <a:buChar cha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금융</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비금융</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융합 촉진</a:t>
                      </a:r>
                      <a:endPar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87313" indent="-87313" latinLnBrk="0">
                        <a:buFontTx/>
                        <a:buChar cha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금융회사 부수업무 및 자회사 출자규제 합리적 개선</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빅테크 금융 진출에 따른 경쟁과 혁신을 촉진하면서 금융시스템 안정 및 금융소비자 보호를 균형 있게 달성하는 규율 체계 정립</a:t>
                      </a:r>
                      <a:endPar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96765436"/>
                  </a:ext>
                </a:extLst>
              </a:tr>
              <a:tr h="175830">
                <a:tc vMerge="1">
                  <a:txBody>
                    <a:bodyPr/>
                    <a:lstStyle/>
                    <a:p>
                      <a:pPr latinLnBrk="1"/>
                      <a:endParaRPr lang="ko-KR" altLang="en-US"/>
                    </a:p>
                  </a:txBody>
                  <a:tcPr/>
                </a:tc>
                <a:tc vMerge="1">
                  <a:txBody>
                    <a:bodyPr/>
                    <a:lstStyle/>
                    <a:p>
                      <a:pPr latinLnBrk="1"/>
                      <a:endParaRPr lang="ko-KR" altLang="en-US"/>
                    </a:p>
                  </a:txBody>
                  <a:tcPr/>
                </a:tc>
                <a:tc>
                  <a:txBody>
                    <a:bodyPr/>
                    <a:lstStyle/>
                    <a:p>
                      <a:pPr marL="87313" marR="0" lvl="0" indent="-8731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금융회사 디지털 전환 지원</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87313" marR="0" lvl="0" indent="-87313" defTabSz="914400" eaLnBrk="1" fontAlgn="auto" latinLnBrk="0" hangingPunct="1">
                        <a:lnSpc>
                          <a:spcPct val="100000"/>
                        </a:lnSpc>
                        <a:spcBef>
                          <a:spcPts val="0"/>
                        </a:spcBef>
                        <a:spcAft>
                          <a:spcPts val="0"/>
                        </a:spcAft>
                        <a:buClrTx/>
                        <a:buSzTx/>
                        <a:buFontTx/>
                        <a:buChar char="-"/>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플랫폼 금융서비스 활성화</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디지털 </a:t>
                      </a:r>
                      <a:r>
                        <a:rPr lang="ko-KR" altLang="en-US" sz="900" b="0" kern="12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유니버셜</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뱅크</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헬스케어 금융플랫폼 등</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금융규제 </a:t>
                      </a:r>
                      <a:r>
                        <a:rPr lang="ko-KR" altLang="en-US" sz="900" b="0" kern="12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샌드박스</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내실화</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07668329"/>
                  </a:ext>
                </a:extLst>
              </a:tr>
              <a:tr h="175830">
                <a:tc vMerge="1">
                  <a:txBody>
                    <a:bodyPr/>
                    <a:lstStyle/>
                    <a:p>
                      <a:pPr latinLnBrk="1"/>
                      <a:endParaRPr lang="ko-KR" altLang="en-US"/>
                    </a:p>
                  </a:txBody>
                  <a:tcPr/>
                </a:tc>
                <a:tc vMerge="1">
                  <a:txBody>
                    <a:bodyPr/>
                    <a:lstStyle/>
                    <a:p>
                      <a:pPr latinLnBrk="1"/>
                      <a:endParaRPr lang="ko-KR" altLang="en-US"/>
                    </a:p>
                  </a:txBody>
                  <a:tcPr/>
                </a:tc>
                <a:tc>
                  <a:txBody>
                    <a:bodyPr/>
                    <a:lstStyle/>
                    <a:p>
                      <a:pPr marL="87313" marR="0" lvl="0" indent="-8731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en-US" sz="1000" b="0" kern="12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핀테크</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지원 강화</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87313" marR="0" lvl="0" indent="-87313" defTabSz="914400" eaLnBrk="1" fontAlgn="auto" latinLnBrk="0" hangingPunct="1">
                        <a:lnSpc>
                          <a:spcPct val="100000"/>
                        </a:lnSpc>
                        <a:spcBef>
                          <a:spcPts val="0"/>
                        </a:spcBef>
                        <a:spcAft>
                          <a:spcPts val="0"/>
                        </a:spcAft>
                        <a:buClrTx/>
                        <a:buSzTx/>
                        <a:buFontTx/>
                        <a:buChar char="-"/>
                        <a:tabLst/>
                        <a:defRPr/>
                      </a:pPr>
                      <a:r>
                        <a:rPr lang="ko-KR" altLang="en-US" sz="900" b="0" kern="12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핀테크</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기업 지속성장 및 글로벌 경쟁력 확보를 위해 금융지원 강화</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지원체계 고도화</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해외진출 지원 추진</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69810902"/>
                  </a:ext>
                </a:extLst>
              </a:tr>
              <a:tr h="175830">
                <a:tc vMerge="1">
                  <a:txBody>
                    <a:bodyPr/>
                    <a:lstStyle/>
                    <a:p>
                      <a:pPr algn="ctr" latinLnBrk="1"/>
                      <a:endParaRPr lang="ko-KR" altLang="en-US" sz="10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rowSpan="4">
                  <a:txBody>
                    <a:bodyPr/>
                    <a:lstStyle/>
                    <a:p>
                      <a:pPr algn="ctr" latinLnBrk="0"/>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② 글로벌 금융환경에 부합하는 금융인프라 구축</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latinLnBrk="0">
                        <a:buFont typeface="Arial" panose="020B0604020202020204" pitchFamily="34" charset="0"/>
                        <a:buChar cha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디지털 </a:t>
                      </a:r>
                      <a:r>
                        <a:rPr lang="ko-KR" altLang="en-US" sz="1000" b="0" kern="12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신산업</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규율체계 구축</a:t>
                      </a:r>
                      <a:endPar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latinLnBrk="0">
                        <a:buFontTx/>
                        <a:buChar cha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토큰증권</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가상자산 등 디지털 신산업의 책임 있는 성장을 위한 균형 있는 규율체계 마련</a:t>
                      </a:r>
                      <a:endPar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95108403"/>
                  </a:ext>
                </a:extLst>
              </a:tr>
              <a:tr h="175830">
                <a:tc vMerge="1">
                  <a:txBody>
                    <a:bodyPr/>
                    <a:lstStyle/>
                    <a:p>
                      <a:pPr latinLnBrk="1"/>
                      <a:endParaRPr lang="ko-KR" altLang="en-US"/>
                    </a:p>
                  </a:txBody>
                  <a:tcPr/>
                </a:tc>
                <a:tc vMerge="1">
                  <a:txBody>
                    <a:bodyPr/>
                    <a:lstStyle/>
                    <a:p>
                      <a:pPr latinLnBrk="1"/>
                      <a:endParaRPr lang="ko-KR" altLang="en-US"/>
                    </a:p>
                  </a:txBody>
                  <a:tcPr/>
                </a:tc>
                <a:tc>
                  <a:txBody>
                    <a:bodyPr/>
                    <a:lstStyle/>
                    <a:p>
                      <a:pPr marL="87313" marR="0" lvl="0" indent="-8731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디지털금융 인프라 확충</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defTabSz="914400" eaLnBrk="1" fontAlgn="auto" latinLnBrk="0" hangingPunct="1">
                        <a:lnSpc>
                          <a:spcPct val="100000"/>
                        </a:lnSpc>
                        <a:spcBef>
                          <a:spcPts val="0"/>
                        </a:spcBef>
                        <a:spcAft>
                          <a:spcPts val="0"/>
                        </a:spcAft>
                        <a:buClrTx/>
                        <a:buSzTx/>
                        <a:buFontTx/>
                        <a:buChar char="-"/>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데이터</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AI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등 신기술 활용을 위한 제도적 기반</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금융 </a:t>
                      </a:r>
                      <a:r>
                        <a:rPr lang="ko-KR" altLang="en-US" sz="900" b="0" kern="12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마이데이터</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등</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을 강화하고</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금융보안 규제를 선진화</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79021256"/>
                  </a:ext>
                </a:extLst>
              </a:tr>
              <a:tr h="175830">
                <a:tc vMerge="1">
                  <a:txBody>
                    <a:bodyPr/>
                    <a:lstStyle/>
                    <a:p>
                      <a:pPr latinLnBrk="1"/>
                      <a:endParaRPr lang="ko-KR" altLang="en-US"/>
                    </a:p>
                  </a:txBody>
                  <a:tcPr/>
                </a:tc>
                <a:tc vMerge="1">
                  <a:txBody>
                    <a:bodyPr/>
                    <a:lstStyle/>
                    <a:p>
                      <a:pPr latinLnBrk="1"/>
                      <a:endParaRPr lang="ko-KR" altLang="en-US"/>
                    </a:p>
                  </a:txBody>
                  <a:tcPr/>
                </a:tc>
                <a:tc>
                  <a:txBody>
                    <a:bodyPr/>
                    <a:lstStyle/>
                    <a:p>
                      <a:pPr marL="87313" marR="0" lvl="0" indent="-8731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지속가능금융 활성화</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defTabSz="914400" eaLnBrk="1" fontAlgn="auto" latinLnBrk="0" hangingPunct="1">
                        <a:lnSpc>
                          <a:spcPct val="100000"/>
                        </a:lnSpc>
                        <a:spcBef>
                          <a:spcPts val="0"/>
                        </a:spcBef>
                        <a:spcAft>
                          <a:spcPts val="0"/>
                        </a:spcAft>
                        <a:buClrTx/>
                        <a:buSzTx/>
                        <a:buFontTx/>
                        <a:buChar char="-"/>
                        <a:tabLst/>
                        <a:defRPr/>
                      </a:pP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ESG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공시제도 정비</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ESG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투자 활성화를 위한 제도적 기반 구축</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73286175"/>
                  </a:ext>
                </a:extLst>
              </a:tr>
              <a:tr h="175830">
                <a:tc vMerge="1">
                  <a:txBody>
                    <a:bodyPr/>
                    <a:lstStyle/>
                    <a:p>
                      <a:pPr latinLnBrk="1"/>
                      <a:endParaRPr lang="ko-KR" altLang="en-US"/>
                    </a:p>
                  </a:txBody>
                  <a:tcPr/>
                </a:tc>
                <a:tc vMerge="1">
                  <a:txBody>
                    <a:bodyPr/>
                    <a:lstStyle/>
                    <a:p>
                      <a:pPr latinLnBrk="1"/>
                      <a:endParaRPr lang="ko-KR" altLang="en-US"/>
                    </a:p>
                  </a:txBody>
                  <a:tcPr/>
                </a:tc>
                <a:tc>
                  <a:txBody>
                    <a:bodyPr/>
                    <a:lstStyle/>
                    <a:p>
                      <a:pPr marL="87313" marR="0" lvl="0" indent="-8731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외환제도 개선</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defTabSz="914400" eaLnBrk="1" fontAlgn="auto" latinLnBrk="0" hangingPunct="1">
                        <a:lnSpc>
                          <a:spcPct val="100000"/>
                        </a:lnSpc>
                        <a:spcBef>
                          <a:spcPts val="0"/>
                        </a:spcBef>
                        <a:spcAft>
                          <a:spcPts val="0"/>
                        </a:spcAft>
                        <a:buClrTx/>
                        <a:buSzTx/>
                        <a:buFontTx/>
                        <a:buChar char="-"/>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외환시장을 글로벌 수준의 개방 및 경쟁적 구조로 전환</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과도한 외환거래 규제를 혁신</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93913268"/>
                  </a:ext>
                </a:extLst>
              </a:tr>
              <a:tr h="175830">
                <a:tc vMerge="1">
                  <a:txBody>
                    <a:bodyPr/>
                    <a:lstStyle/>
                    <a:p>
                      <a:pPr algn="ctr" latinLnBrk="1"/>
                      <a:endParaRPr lang="ko-KR" altLang="en-US" sz="10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rowSpan="4">
                  <a:txBody>
                    <a:bodyPr/>
                    <a:lstStyle/>
                    <a:p>
                      <a:pPr algn="ctr" latinLnBrk="0"/>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③ 자본시장의 글로벌화</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87313" indent="-87313" latinLnBrk="0">
                        <a:buFont typeface="Arial" panose="020B0604020202020204" pitchFamily="34" charset="0"/>
                        <a:buChar cha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해외투자자의 접근성 제고</a:t>
                      </a:r>
                      <a:endPar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87313" indent="-87313" latinLnBrk="0">
                        <a:buFontTx/>
                        <a:buChar cha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외국인 투자자 등록제 폐지 등 규제 정비와 영문공시 단계적 의무화 등 정보접근 환경 개선</a:t>
                      </a:r>
                      <a:endPar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6017874"/>
                  </a:ext>
                </a:extLst>
              </a:tr>
              <a:tr h="175830">
                <a:tc vMerge="1">
                  <a:txBody>
                    <a:bodyPr/>
                    <a:lstStyle/>
                    <a:p>
                      <a:pPr latinLnBrk="1"/>
                      <a:endParaRPr lang="ko-KR" altLang="en-US"/>
                    </a:p>
                  </a:txBody>
                  <a:tcPr/>
                </a:tc>
                <a:tc vMerge="1">
                  <a:txBody>
                    <a:bodyPr/>
                    <a:lstStyle/>
                    <a:p>
                      <a:pPr latinLnBrk="1"/>
                      <a:endParaRPr lang="ko-KR" altLang="en-US"/>
                    </a:p>
                  </a:txBody>
                  <a:tcPr/>
                </a:tc>
                <a:tc>
                  <a:txBody>
                    <a:bodyPr/>
                    <a:lstStyle/>
                    <a:p>
                      <a:pPr marL="87313" marR="0" lvl="0" indent="-8731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코리아 디스카운트 요인 해소</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87313" marR="0" lvl="0" indent="-87313" defTabSz="914400" eaLnBrk="1" fontAlgn="auto" latinLnBrk="0" hangingPunct="1">
                        <a:lnSpc>
                          <a:spcPct val="100000"/>
                        </a:lnSpc>
                        <a:spcBef>
                          <a:spcPts val="0"/>
                        </a:spcBef>
                        <a:spcAft>
                          <a:spcPts val="0"/>
                        </a:spcAft>
                        <a:buClrTx/>
                        <a:buSzTx/>
                        <a:buFontTx/>
                        <a:buChar char="-"/>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국내 자본시장 저평가요인으로 지적되는 절차와 관행을 글로벌 스탠다드에 맞게 개선</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배당절차 개선 등</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72358336"/>
                  </a:ext>
                </a:extLst>
              </a:tr>
              <a:tr h="175830">
                <a:tc vMerge="1">
                  <a:txBody>
                    <a:bodyPr/>
                    <a:lstStyle/>
                    <a:p>
                      <a:pPr latinLnBrk="1"/>
                      <a:endParaRPr lang="ko-KR" altLang="en-US"/>
                    </a:p>
                  </a:txBody>
                  <a:tcPr/>
                </a:tc>
                <a:tc vMerge="1">
                  <a:txBody>
                    <a:bodyPr/>
                    <a:lstStyle/>
                    <a:p>
                      <a:pPr latinLnBrk="1"/>
                      <a:endParaRPr lang="ko-KR" altLang="en-US"/>
                    </a:p>
                  </a:txBody>
                  <a:tcPr/>
                </a:tc>
                <a:tc>
                  <a:txBody>
                    <a:bodyPr/>
                    <a:lstStyle/>
                    <a:p>
                      <a:pPr marL="87313" marR="0" lvl="0" indent="-8731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자본시장 경쟁</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효율성 제고</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87313" marR="0" lvl="0" indent="-87313" defTabSz="914400" eaLnBrk="1" fontAlgn="auto" latinLnBrk="0" hangingPunct="1">
                        <a:lnSpc>
                          <a:spcPct val="100000"/>
                        </a:lnSpc>
                        <a:spcBef>
                          <a:spcPts val="0"/>
                        </a:spcBef>
                        <a:spcAft>
                          <a:spcPts val="0"/>
                        </a:spcAft>
                        <a:buClrTx/>
                        <a:buSzTx/>
                        <a:buFontTx/>
                        <a:buChar char="-"/>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비상장주식 거래플랫폼 제도화 및 대체거래소</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(ATS)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설립 추진</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93431447"/>
                  </a:ext>
                </a:extLst>
              </a:tr>
              <a:tr h="175830">
                <a:tc vMerge="1">
                  <a:txBody>
                    <a:bodyPr/>
                    <a:lstStyle/>
                    <a:p>
                      <a:pPr latinLnBrk="1"/>
                      <a:endParaRPr lang="ko-KR" altLang="en-US"/>
                    </a:p>
                  </a:txBody>
                  <a:tcPr/>
                </a:tc>
                <a:tc vMerge="1">
                  <a:txBody>
                    <a:bodyPr/>
                    <a:lstStyle/>
                    <a:p>
                      <a:pPr latinLnBrk="1"/>
                      <a:endParaRPr lang="ko-KR" altLang="en-US"/>
                    </a:p>
                  </a:txBody>
                  <a:tcPr/>
                </a:tc>
                <a:tc>
                  <a:txBody>
                    <a:bodyPr/>
                    <a:lstStyle/>
                    <a:p>
                      <a:pPr marL="87313" marR="0" lvl="0" indent="-8731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자산운용시장 활성화</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87313" marR="0" lvl="0" indent="-87313" defTabSz="914400" eaLnBrk="1" fontAlgn="auto" latinLnBrk="0" hangingPunct="1">
                        <a:lnSpc>
                          <a:spcPct val="100000"/>
                        </a:lnSpc>
                        <a:spcBef>
                          <a:spcPts val="0"/>
                        </a:spcBef>
                        <a:spcAft>
                          <a:spcPts val="0"/>
                        </a:spcAft>
                        <a:buClrTx/>
                        <a:buSzTx/>
                        <a:buFontTx/>
                        <a:buChar char="-"/>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투자수요 확충을 위한 관련 제도 개선</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연기금 등의 해외투자를 통해 국내 금융산업 글로벌화 지원</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5497397"/>
                  </a:ext>
                </a:extLst>
              </a:tr>
              <a:tr h="175830">
                <a:tc vMerge="1">
                  <a:txBody>
                    <a:bodyPr/>
                    <a:lstStyle/>
                    <a:p>
                      <a:pPr algn="ctr" latinLnBrk="1"/>
                      <a:endParaRPr lang="ko-KR" altLang="en-US" sz="10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BDEEFF"/>
                    </a:solidFill>
                  </a:tcPr>
                </a:tc>
                <a:tc rowSpan="3">
                  <a:txBody>
                    <a:bodyPr/>
                    <a:lstStyle/>
                    <a:p>
                      <a:pPr algn="ctr" latinLnBrk="0"/>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④ 금융중심지 내실화</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latinLnBrk="0">
                        <a:buFont typeface="Arial" panose="020B0604020202020204" pitchFamily="34" charset="0"/>
                        <a:buChar char="•"/>
                      </a:pPr>
                      <a:r>
                        <a:rPr lang="ko-KR" altLang="en-US" sz="1000" b="0" kern="12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금융사</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해외진출</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투자 지원 강화</a:t>
                      </a:r>
                      <a:endPar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latinLnBrk="0">
                        <a:buFontTx/>
                        <a:buChar cha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국내 금융사의 해외 영업기반 및 수익비중 확대를 위해 제도적</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정책적 지원 강화</a:t>
                      </a:r>
                      <a:endPar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23581366"/>
                  </a:ext>
                </a:extLst>
              </a:tr>
              <a:tr h="175830">
                <a:tc vMerge="1">
                  <a:txBody>
                    <a:bodyPr/>
                    <a:lstStyle/>
                    <a:p>
                      <a:pPr latinLnBrk="1"/>
                      <a:endParaRPr lang="ko-KR" altLang="en-US"/>
                    </a:p>
                  </a:txBody>
                  <a:tcPr/>
                </a:tc>
                <a:tc vMerge="1">
                  <a:txBody>
                    <a:bodyPr/>
                    <a:lstStyle/>
                    <a:p>
                      <a:pPr latinLnBrk="1"/>
                      <a:endParaRPr lang="ko-KR" altLang="en-US"/>
                    </a:p>
                  </a:txBody>
                  <a:tcPr/>
                </a:tc>
                <a:tc>
                  <a:txBody>
                    <a:bodyPr/>
                    <a:lstStyle/>
                    <a:p>
                      <a:pPr marL="87313" marR="0" lvl="0" indent="-8731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해외금융사 유치 지원</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defTabSz="914400" eaLnBrk="1" fontAlgn="auto" latinLnBrk="0" hangingPunct="1">
                        <a:lnSpc>
                          <a:spcPct val="100000"/>
                        </a:lnSpc>
                        <a:spcBef>
                          <a:spcPts val="0"/>
                        </a:spcBef>
                        <a:spcAft>
                          <a:spcPts val="0"/>
                        </a:spcAft>
                        <a:buClrTx/>
                        <a:buSzTx/>
                        <a:buFontTx/>
                        <a:buChar char="-"/>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외국계 금융회사</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금융인의 경영</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생활환경 지속 개선</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글로벌 금융회사 유치 노력 및 금융중심지 홍보 강화</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76272726"/>
                  </a:ext>
                </a:extLst>
              </a:tr>
              <a:tr h="175830">
                <a:tc vMerge="1">
                  <a:txBody>
                    <a:bodyPr/>
                    <a:lstStyle/>
                    <a:p>
                      <a:pPr latinLnBrk="1"/>
                      <a:endParaRPr lang="ko-KR" altLang="en-US"/>
                    </a:p>
                  </a:txBody>
                  <a:tcPr/>
                </a:tc>
                <a:tc vMerge="1">
                  <a:txBody>
                    <a:bodyPr/>
                    <a:lstStyle/>
                    <a:p>
                      <a:pPr latinLnBrk="1"/>
                      <a:endParaRPr lang="ko-KR" altLang="en-US"/>
                    </a:p>
                  </a:txBody>
                  <a:tcPr/>
                </a:tc>
                <a:tc>
                  <a:txBody>
                    <a:bodyPr/>
                    <a:lstStyle/>
                    <a:p>
                      <a:pPr marL="87313" marR="0" lvl="0" indent="-8731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금융중심지별 맞춤형 전략 추진</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defTabSz="914400" eaLnBrk="1" fontAlgn="auto" latinLnBrk="0" hangingPunct="1">
                        <a:lnSpc>
                          <a:spcPct val="100000"/>
                        </a:lnSpc>
                        <a:spcBef>
                          <a:spcPts val="0"/>
                        </a:spcBef>
                        <a:spcAft>
                          <a:spcPts val="0"/>
                        </a:spcAft>
                        <a:buClrTx/>
                        <a:buSzTx/>
                        <a:buFontTx/>
                        <a:buChar char="-"/>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서울</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부산의 여건 및 특성에 부합하는 지역별 금융중심지 전략 수립</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추진</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0640131"/>
                  </a:ext>
                </a:extLst>
              </a:tr>
            </a:tbl>
          </a:graphicData>
        </a:graphic>
      </p:graphicFrame>
    </p:spTree>
    <p:extLst>
      <p:ext uri="{BB962C8B-B14F-4D97-AF65-F5344CB8AC3E}">
        <p14:creationId xmlns:p14="http://schemas.microsoft.com/office/powerpoint/2010/main" val="3695700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err="1"/>
              <a:t>대부업법</a:t>
            </a:r>
            <a:r>
              <a:rPr lang="ko-KR" altLang="en-US" dirty="0"/>
              <a:t> 시행령 및 감독규정 개정</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a:t>금융회사의 해외 진출 및 국내 수출기업 등에 대한 원활한 금융지원을 위한 </a:t>
            </a:r>
            <a:r>
              <a:rPr lang="ko-KR" altLang="en-US" dirty="0" err="1"/>
              <a:t>대부업법</a:t>
            </a:r>
            <a:r>
              <a:rPr lang="ko-KR" altLang="en-US" dirty="0"/>
              <a:t> 시행령 및 감독규정 개정</a:t>
            </a:r>
            <a:endParaRPr lang="en-US" altLang="ko-KR" dirty="0"/>
          </a:p>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역외에서 이루어지는 </a:t>
            </a:r>
            <a:r>
              <a:rPr lang="ko-KR" altLang="en-US" dirty="0"/>
              <a:t>대부행위에 대한 </a:t>
            </a:r>
            <a:r>
              <a:rPr lang="ko-KR" altLang="en-US" dirty="0" err="1"/>
              <a:t>대부업법</a:t>
            </a:r>
            <a:r>
              <a:rPr lang="ko-KR" altLang="en-US" dirty="0"/>
              <a:t> 적용 범위 명확화</a:t>
            </a:r>
            <a:r>
              <a:rPr lang="en-US" altLang="ko-KR" dirty="0"/>
              <a:t>, </a:t>
            </a:r>
            <a:r>
              <a:rPr lang="ko-KR" altLang="en-US" dirty="0"/>
              <a:t>외화표시 법인 대출채권의 해외양도 근거규정 마련</a:t>
            </a:r>
            <a:endParaRPr lang="en-US" altLang="ko-KR" dirty="0"/>
          </a:p>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a:t>
            </a:r>
            <a:r>
              <a:rPr lang="ko-KR" altLang="en-US" sz="1200" b="1" kern="0" dirty="0" err="1">
                <a:ln>
                  <a:solidFill>
                    <a:schemeClr val="accent4">
                      <a:alpha val="0"/>
                    </a:schemeClr>
                  </a:solidFill>
                </a:ln>
                <a:solidFill>
                  <a:schemeClr val="accent1"/>
                </a:solidFill>
                <a:latin typeface="+mn-ea"/>
              </a:rPr>
              <a:t>대부업법</a:t>
            </a:r>
            <a:r>
              <a:rPr lang="ko-KR" altLang="en-US" sz="1200" b="1" kern="0" dirty="0">
                <a:ln>
                  <a:solidFill>
                    <a:schemeClr val="accent4">
                      <a:alpha val="0"/>
                    </a:schemeClr>
                  </a:solidFill>
                </a:ln>
                <a:solidFill>
                  <a:schemeClr val="accent1"/>
                </a:solidFill>
                <a:latin typeface="+mn-ea"/>
              </a:rPr>
              <a:t> 시행령」 및 「</a:t>
            </a:r>
            <a:r>
              <a:rPr lang="ko-KR" altLang="en-US" sz="1200" b="1" kern="0" dirty="0" err="1">
                <a:ln>
                  <a:solidFill>
                    <a:schemeClr val="accent4">
                      <a:alpha val="0"/>
                    </a:schemeClr>
                  </a:solidFill>
                </a:ln>
                <a:solidFill>
                  <a:schemeClr val="accent1"/>
                </a:solidFill>
                <a:latin typeface="+mn-ea"/>
              </a:rPr>
              <a:t>대부업등</a:t>
            </a:r>
            <a:r>
              <a:rPr lang="ko-KR" altLang="en-US" sz="1200" b="1" kern="0" dirty="0">
                <a:ln>
                  <a:solidFill>
                    <a:schemeClr val="accent4">
                      <a:alpha val="0"/>
                    </a:schemeClr>
                  </a:solidFill>
                </a:ln>
                <a:solidFill>
                  <a:schemeClr val="accent1"/>
                </a:solidFill>
                <a:latin typeface="+mn-ea"/>
              </a:rPr>
              <a:t> 감독규정」 변경 예고</a:t>
            </a:r>
            <a:r>
              <a:rPr lang="en-US" altLang="ko-KR" sz="1200" b="1" kern="0" dirty="0">
                <a:ln>
                  <a:solidFill>
                    <a:schemeClr val="accent4">
                      <a:alpha val="0"/>
                    </a:schemeClr>
                  </a:solidFill>
                </a:ln>
                <a:solidFill>
                  <a:schemeClr val="accent1"/>
                </a:solidFill>
                <a:latin typeface="+mn-ea"/>
              </a:rPr>
              <a:t>(’23.9.19~10.30</a:t>
            </a:r>
            <a:r>
              <a:rPr lang="ko-KR" altLang="en-US" sz="1200" b="1" kern="0" dirty="0">
                <a:ln>
                  <a:solidFill>
                    <a:schemeClr val="accent4">
                      <a:alpha val="0"/>
                    </a:schemeClr>
                  </a:solidFill>
                </a:ln>
                <a:solidFill>
                  <a:schemeClr val="accent1"/>
                </a:solidFill>
                <a:latin typeface="+mn-ea"/>
              </a:rPr>
              <a:t>일</a:t>
            </a:r>
            <a:r>
              <a:rPr lang="en-US" altLang="ko-KR" sz="1200" b="1" kern="0" dirty="0">
                <a:ln>
                  <a:solidFill>
                    <a:schemeClr val="accent4">
                      <a:alpha val="0"/>
                    </a:schemeClr>
                  </a:solidFill>
                </a:ln>
                <a:solidFill>
                  <a:schemeClr val="accent1"/>
                </a:solidFill>
                <a:latin typeface="+mn-ea"/>
              </a:rPr>
              <a:t>)</a:t>
            </a:r>
            <a:endParaRPr lang="ko-KR" altLang="en-US" sz="1200" b="1" kern="0" dirty="0">
              <a:ln>
                <a:solidFill>
                  <a:schemeClr val="accent4">
                    <a:alpha val="0"/>
                  </a:schemeClr>
                </a:solidFill>
              </a:ln>
              <a:solidFill>
                <a:schemeClr val="accent1"/>
              </a:solidFill>
              <a:latin typeface="+mn-ea"/>
            </a:endParaRP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2023.9.18</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(2023.9.18), “</a:t>
            </a:r>
            <a:r>
              <a:rPr lang="ko-KR" altLang="en-US" dirty="0">
                <a:solidFill>
                  <a:schemeClr val="bg1">
                    <a:lumMod val="50000"/>
                  </a:schemeClr>
                </a:solidFill>
              </a:rPr>
              <a:t>금융회사의 해외 진출 및 국내 수출기업 등에 대한 원활한 금융지원을 위한 </a:t>
            </a:r>
            <a:r>
              <a:rPr lang="ko-KR" altLang="en-US" dirty="0" err="1">
                <a:solidFill>
                  <a:schemeClr val="bg1">
                    <a:lumMod val="50000"/>
                  </a:schemeClr>
                </a:solidFill>
              </a:rPr>
              <a:t>대부업법</a:t>
            </a:r>
            <a:r>
              <a:rPr lang="ko-KR" altLang="en-US" dirty="0">
                <a:solidFill>
                  <a:schemeClr val="bg1">
                    <a:lumMod val="50000"/>
                  </a:schemeClr>
                </a:solidFill>
              </a:rPr>
              <a:t> 시행령 및 감독규정 개정</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8" name="표 7">
            <a:extLst>
              <a:ext uri="{FF2B5EF4-FFF2-40B4-BE49-F238E27FC236}">
                <a16:creationId xmlns:a16="http://schemas.microsoft.com/office/drawing/2014/main" id="{1E5C8337-4BAA-7059-A5C5-789C7EA0FB5C}"/>
              </a:ext>
            </a:extLst>
          </p:cNvPr>
          <p:cNvGraphicFramePr>
            <a:graphicFrameLocks noGrp="1"/>
          </p:cNvGraphicFramePr>
          <p:nvPr>
            <p:extLst>
              <p:ext uri="{D42A27DB-BD31-4B8C-83A1-F6EECF244321}">
                <p14:modId xmlns:p14="http://schemas.microsoft.com/office/powerpoint/2010/main" val="3338771309"/>
              </p:ext>
            </p:extLst>
          </p:nvPr>
        </p:nvGraphicFramePr>
        <p:xfrm>
          <a:off x="488951" y="2168524"/>
          <a:ext cx="8928000" cy="3708401"/>
        </p:xfrm>
        <a:graphic>
          <a:graphicData uri="http://schemas.openxmlformats.org/drawingml/2006/table">
            <a:tbl>
              <a:tblPr/>
              <a:tblGrid>
                <a:gridCol w="1125986">
                  <a:extLst>
                    <a:ext uri="{9D8B030D-6E8A-4147-A177-3AD203B41FA5}">
                      <a16:colId xmlns:a16="http://schemas.microsoft.com/office/drawing/2014/main" val="3291401615"/>
                    </a:ext>
                  </a:extLst>
                </a:gridCol>
                <a:gridCol w="1154389">
                  <a:extLst>
                    <a:ext uri="{9D8B030D-6E8A-4147-A177-3AD203B41FA5}">
                      <a16:colId xmlns:a16="http://schemas.microsoft.com/office/drawing/2014/main" val="3655866858"/>
                    </a:ext>
                  </a:extLst>
                </a:gridCol>
                <a:gridCol w="6647625">
                  <a:extLst>
                    <a:ext uri="{9D8B030D-6E8A-4147-A177-3AD203B41FA5}">
                      <a16:colId xmlns:a16="http://schemas.microsoft.com/office/drawing/2014/main" val="4281815431"/>
                    </a:ext>
                  </a:extLst>
                </a:gridCol>
              </a:tblGrid>
              <a:tr h="245114">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gridSpan="2">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주요 내용</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hMerge="1">
                  <a:txBody>
                    <a:bodyPr/>
                    <a:lstStyle/>
                    <a:p>
                      <a:pPr latinLnBrk="1"/>
                      <a:endParaRPr lang="ko-KR" altLang="en-US"/>
                    </a:p>
                  </a:txBody>
                  <a:tcPr/>
                </a:tc>
                <a:extLst>
                  <a:ext uri="{0D108BD9-81ED-4DB2-BD59-A6C34878D82A}">
                    <a16:rowId xmlns:a16="http://schemas.microsoft.com/office/drawing/2014/main" val="4291391519"/>
                  </a:ext>
                </a:extLst>
              </a:tr>
              <a:tr h="908963">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추진 배경</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gridSpan="2">
                  <a:txBody>
                    <a:bodyPr/>
                    <a:lstStyle/>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대부업법</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일부 조문은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대부업체뿐만</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아니라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금융법령에 따라 인허가를 받아 대부행위를 하는 여신금융기관까지도 규율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산업은행은 국내 정책금융기관의 국외 신디케이트론 활성화를 위해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외국차주에 대한 외화채권의 해외양도 제한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해소를 건의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상반기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이후 정부는 인프라 대출채권 매각대상으로 국내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금융기관뿐만</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아니라 해외 금융기관까지 가능하도록 제도 개선 추진 발표 및 감독규정 변경예고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(’23.4</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했으며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예고기간 중 외국은행 국내지점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외은지점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 보유한 외화 법인대출채권의 해외 본사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자회사 양도 등 영업관행도 규제 합리화 대상에 포함시켜 달라는 건의를 확인</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1147205019"/>
                  </a:ext>
                </a:extLst>
              </a:tr>
              <a:tr h="577038">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현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대부업법</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조문상 채권 양도 규제</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gridSpan="2">
                  <a:txBody>
                    <a:bodyPr/>
                    <a:lstStyle/>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대부채권 양수인에 외국 금융회사가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미포함되어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국내 금융사가 국외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신디케이트론에</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참여해도 적극적 금융지원 제약</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또한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양도 제한 대상인 채권 유형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차주 유형 등에 대한 세부규정이 부재하여 모든 대부채권 양도가 제한됨으로써 시장에서 실무적으로 필요한 채권 양도도 일괄적으로 금지될 소지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2985443546"/>
                  </a:ext>
                </a:extLst>
              </a:tr>
              <a:tr h="934496">
                <a:tc rowSpan="2">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개선 방안</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algn="ctr" defTabSz="914400" eaLnBrk="1" fontAlgn="base" latinLnBrk="0" hangingPunct="1">
                        <a:lnSpc>
                          <a:spcPct val="100000"/>
                        </a:lnSpc>
                        <a:spcBef>
                          <a:spcPts val="200"/>
                        </a:spcBef>
                        <a:spcAft>
                          <a:spcPts val="0"/>
                        </a:spcAft>
                        <a:buClrTx/>
                        <a:buSzTx/>
                        <a:buFont typeface="Arial" panose="020B0604020202020204" pitchFamily="34" charset="0"/>
                        <a:buNone/>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기본 방향</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불법사금융업자로의 채권 양도는 해당 조문의 취지를 감안하여 채권 유형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차주 유형과 무관하게 모두 양도 금지 유지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외국 금융회사로의 채권 양도는 허용하되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규제 완화 수요가 있는 외화 채권에 한해 허용</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00000"/>
                        </a:lnSpc>
                        <a:spcBef>
                          <a:spcPts val="200"/>
                        </a:spcBef>
                        <a:spcAft>
                          <a:spcPts val="0"/>
                        </a:spcAft>
                        <a:buClrTx/>
                        <a:buSzTx/>
                        <a:buFontTx/>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비거주자인 외국 차주에 대한 대출채권 해외양도는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대부업법</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취지 및 법적용 실효성 등을 고려 시 규율 실익이 크지 않으므로 시행령</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개정을 통해 여신금융기관이 비거주자인 외국인에게 대부하는 경우를 대부업의 범위에서 제외</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00000"/>
                        </a:lnSpc>
                        <a:spcBef>
                          <a:spcPts val="200"/>
                        </a:spcBef>
                        <a:spcAft>
                          <a:spcPts val="0"/>
                        </a:spcAft>
                        <a:buClrTx/>
                        <a:buSzTx/>
                        <a:buFontTx/>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거주자를 차주로 하는 외화채권을 외국 금융회사에 양도하는 경우는 세부 구분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법인차주 및 양도사유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하여 검토</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89940074"/>
                  </a:ext>
                </a:extLst>
              </a:tr>
              <a:tr h="644480">
                <a:tc vMerge="1">
                  <a:txBody>
                    <a:bodyPr/>
                    <a:lstStyle/>
                    <a:p>
                      <a:pPr latinLnBrk="1"/>
                      <a:endParaRPr lang="ko-KR" altLang="en-US"/>
                    </a:p>
                  </a:txBody>
                  <a:tcPr/>
                </a:tc>
                <a:tc>
                  <a:txBody>
                    <a:bodyPr/>
                    <a:lstStyle/>
                    <a:p>
                      <a:pPr marL="0" marR="0" lvl="0" indent="0" algn="ctr" defTabSz="914400" eaLnBrk="1" fontAlgn="base" latinLnBrk="0" hangingPunct="1">
                        <a:lnSpc>
                          <a:spcPct val="100000"/>
                        </a:lnSpc>
                        <a:spcBef>
                          <a:spcPts val="200"/>
                        </a:spcBef>
                        <a:spcAft>
                          <a:spcPts val="0"/>
                        </a:spcAft>
                        <a:buClrTx/>
                        <a:buSzTx/>
                        <a:buFont typeface="Arial" panose="020B0604020202020204" pitchFamily="34" charset="0"/>
                        <a:buNone/>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거주자에 대한 외화채권 해외 양도 허용범위</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기존 거래관행을 폭넓게 인정하되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대부업법</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동 조문의 취지도 종합적으로 고려하여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①</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규제완화 필요성이 크거나 ②이미 관행적으로 이루어져 온 거래 중 ③채무자 권익침해 우려가 적은 경우로 제한</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0" algn="l" defTabSz="914400" eaLnBrk="1" fontAlgn="base" latinLnBrk="0" hangingPunct="1">
                        <a:lnSpc>
                          <a:spcPct val="100000"/>
                        </a:lnSpc>
                        <a:spcBef>
                          <a:spcPts val="200"/>
                        </a:spcBef>
                        <a:spcAft>
                          <a:spcPts val="0"/>
                        </a:spcAft>
                        <a:buClrTx/>
                        <a:buSzTx/>
                        <a:buFontTx/>
                        <a:buNone/>
                        <a:tabLst/>
                        <a:defRPr/>
                      </a:pP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가</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국내 개인 차주 </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양도 금지 유지 </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나</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국내 법인 차주 </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특정 양도 사유에 한해 허용 </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다</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양수자인 외국금융회사 범위 </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외국 여신금융기관</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422554206"/>
                  </a:ext>
                </a:extLst>
              </a:tr>
              <a:tr h="398310">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기대 효과</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gridSpan="2">
                  <a:txBody>
                    <a:bodyPr/>
                    <a:lstStyle/>
                    <a:p>
                      <a:pPr marL="85725" marR="0" lvl="0" indent="0" algn="l" defTabSz="914400" eaLnBrk="1" fontAlgn="base" latinLnBrk="0" hangingPunct="1">
                        <a:lnSpc>
                          <a:spcPct val="100000"/>
                        </a:lnSpc>
                        <a:spcBef>
                          <a:spcPts val="200"/>
                        </a:spcBef>
                        <a:spcAft>
                          <a:spcPts val="0"/>
                        </a:spcAft>
                        <a:buClrTx/>
                        <a:buSzTx/>
                        <a:buFont typeface="Arial" panose="020B0604020202020204" pitchFamily="34" charset="0"/>
                        <a:buNone/>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①국내 정책금융기관 등의 해외진출 활성화</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②국내 여신금융기관의 건전성 관리 지원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③국내 수출입기업 등에 대한 금융지원 확대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④국내 영업 중인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외은지점의</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영업행위에 대한 법규상 모호성 해소</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hMerge="1">
                  <a:txBody>
                    <a:bodyPr/>
                    <a:lstStyle/>
                    <a:p>
                      <a:pPr marL="357188" marR="0" lvl="0" indent="-174625" algn="l" defTabSz="914400" eaLnBrk="1" fontAlgn="base" latinLnBrk="0" hangingPunct="1">
                        <a:lnSpc>
                          <a:spcPct val="100000"/>
                        </a:lnSpc>
                        <a:spcBef>
                          <a:spcPts val="200"/>
                        </a:spcBef>
                        <a:spcAft>
                          <a:spcPts val="0"/>
                        </a:spcAft>
                        <a:buClrTx/>
                        <a:buSzTx/>
                        <a:buFontTx/>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31449470"/>
                  </a:ext>
                </a:extLst>
              </a:tr>
            </a:tbl>
          </a:graphicData>
        </a:graphic>
      </p:graphicFrame>
    </p:spTree>
    <p:extLst>
      <p:ext uri="{BB962C8B-B14F-4D97-AF65-F5344CB8AC3E}">
        <p14:creationId xmlns:p14="http://schemas.microsoft.com/office/powerpoint/2010/main" val="3771477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DFC7E857-6C48-4640-A778-248019E38B93}"/>
              </a:ext>
            </a:extLst>
          </p:cNvPr>
          <p:cNvSpPr txBox="1">
            <a:spLocks/>
          </p:cNvSpPr>
          <p:nvPr/>
        </p:nvSpPr>
        <p:spPr>
          <a:xfrm>
            <a:off x="717270" y="1917871"/>
            <a:ext cx="3352801" cy="246221"/>
          </a:xfrm>
          <a:prstGeom prst="rect">
            <a:avLst/>
          </a:prstGeom>
        </p:spPr>
        <p:txBody>
          <a:bodyPr wrap="square" lIns="0" tIns="0" rIns="0" bIns="0">
            <a:spAutoFit/>
          </a:bodyPr>
          <a:lstStyle>
            <a:lvl1pPr marL="0" indent="0" algn="l" defTabSz="457200" rtl="0" eaLnBrk="1" latinLnBrk="0" hangingPunct="1">
              <a:spcBef>
                <a:spcPct val="20000"/>
              </a:spcBef>
              <a:buFont typeface="Arial"/>
              <a:buNone/>
              <a:defRPr sz="1050" b="1" i="0" kern="1200">
                <a:solidFill>
                  <a:srgbClr val="00338D"/>
                </a:solidFill>
                <a:latin typeface="Univers for KPMG"/>
                <a:ea typeface="+mn-ea"/>
                <a:cs typeface="Univers for KPMG"/>
              </a:defRPr>
            </a:lvl1pPr>
            <a:lvl2pPr marL="0" indent="0" algn="l" defTabSz="457200" rtl="0" eaLnBrk="1" latinLnBrk="0" hangingPunct="1">
              <a:spcBef>
                <a:spcPct val="20000"/>
              </a:spcBef>
              <a:buFont typeface="Arial"/>
              <a:buNone/>
              <a:defRPr sz="1050" kern="1200">
                <a:solidFill>
                  <a:srgbClr val="00338D"/>
                </a:solidFill>
                <a:latin typeface="Univers for KPMG"/>
                <a:ea typeface="+mn-ea"/>
                <a:cs typeface="Univers for KPMG"/>
              </a:defRPr>
            </a:lvl2pPr>
            <a:lvl3pPr marL="228600" indent="-228600" algn="l" defTabSz="457200" rtl="0" eaLnBrk="1" latinLnBrk="0" hangingPunct="1">
              <a:spcBef>
                <a:spcPct val="20000"/>
              </a:spcBef>
              <a:buFont typeface="Univers for KPMG"/>
              <a:buChar char="—"/>
              <a:defRPr sz="1050" kern="1200">
                <a:solidFill>
                  <a:srgbClr val="00338D"/>
                </a:solidFill>
                <a:latin typeface="Univers for KPMG"/>
                <a:ea typeface="+mn-ea"/>
                <a:cs typeface="Univers for KPMG"/>
              </a:defRPr>
            </a:lvl3pPr>
            <a:lvl4pPr marL="457200" indent="-228600" algn="l" defTabSz="457200" rtl="0" eaLnBrk="1" latinLnBrk="0" hangingPunct="1">
              <a:spcBef>
                <a:spcPct val="20000"/>
              </a:spcBef>
              <a:buFont typeface="Arial"/>
              <a:buChar char="–"/>
              <a:defRPr sz="1050" kern="1200">
                <a:solidFill>
                  <a:srgbClr val="00338D"/>
                </a:solidFill>
                <a:latin typeface="Univers for KPMG"/>
                <a:ea typeface="+mn-ea"/>
                <a:cs typeface="Univers for KPMG"/>
              </a:defRPr>
            </a:lvl4pPr>
            <a:lvl5pPr marL="0" indent="0" algn="l" defTabSz="457200" rtl="0" eaLnBrk="1" latinLnBrk="0" hangingPunct="1">
              <a:spcBef>
                <a:spcPct val="20000"/>
              </a:spcBef>
              <a:buFont typeface="Arial"/>
              <a:buNone/>
              <a:defRPr sz="1050" kern="1200">
                <a:solidFill>
                  <a:srgbClr val="00A3A1"/>
                </a:solidFill>
                <a:latin typeface="Univers for KPMG"/>
                <a:ea typeface="+mn-ea"/>
                <a:cs typeface="Univers for KPMG"/>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tab pos="392100" algn="l"/>
              </a:tabLst>
              <a:defRPr/>
            </a:pPr>
            <a:r>
              <a:rPr kumimoji="0" lang="ko-KR" altLang="en-US" sz="16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rPr>
              <a:t>삼정</a:t>
            </a:r>
            <a:r>
              <a:rPr kumimoji="0" lang="en-US" altLang="ko-KR" sz="16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rPr>
              <a:t>KPMG </a:t>
            </a:r>
            <a:r>
              <a:rPr kumimoji="0" lang="ko-KR" altLang="en-US" sz="16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rPr>
              <a:t>경제연구원</a:t>
            </a:r>
            <a:endParaRPr kumimoji="0" lang="en-US" altLang="ko-KR" sz="16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endParaRPr>
          </a:p>
        </p:txBody>
      </p:sp>
      <p:graphicFrame>
        <p:nvGraphicFramePr>
          <p:cNvPr id="6" name="표 5">
            <a:extLst>
              <a:ext uri="{FF2B5EF4-FFF2-40B4-BE49-F238E27FC236}">
                <a16:creationId xmlns:a16="http://schemas.microsoft.com/office/drawing/2014/main" id="{835A54ED-8404-4B49-B336-567782B1C4A3}"/>
              </a:ext>
            </a:extLst>
          </p:cNvPr>
          <p:cNvGraphicFramePr>
            <a:graphicFrameLocks noGrp="1"/>
          </p:cNvGraphicFramePr>
          <p:nvPr>
            <p:extLst>
              <p:ext uri="{D42A27DB-BD31-4B8C-83A1-F6EECF244321}">
                <p14:modId xmlns:p14="http://schemas.microsoft.com/office/powerpoint/2010/main" val="388336346"/>
              </p:ext>
            </p:extLst>
          </p:nvPr>
        </p:nvGraphicFramePr>
        <p:xfrm>
          <a:off x="688072" y="2360542"/>
          <a:ext cx="7700400" cy="1874079"/>
        </p:xfrm>
        <a:graphic>
          <a:graphicData uri="http://schemas.openxmlformats.org/drawingml/2006/table">
            <a:tbl>
              <a:tblPr firstRow="1" bandRow="1">
                <a:tableStyleId>{5C22544A-7EE6-4342-B048-85BDC9FD1C3A}</a:tableStyleId>
              </a:tblPr>
              <a:tblGrid>
                <a:gridCol w="2566800">
                  <a:extLst>
                    <a:ext uri="{9D8B030D-6E8A-4147-A177-3AD203B41FA5}">
                      <a16:colId xmlns:a16="http://schemas.microsoft.com/office/drawing/2014/main" val="20000"/>
                    </a:ext>
                  </a:extLst>
                </a:gridCol>
                <a:gridCol w="2566800">
                  <a:extLst>
                    <a:ext uri="{9D8B030D-6E8A-4147-A177-3AD203B41FA5}">
                      <a16:colId xmlns:a16="http://schemas.microsoft.com/office/drawing/2014/main" val="20001"/>
                    </a:ext>
                  </a:extLst>
                </a:gridCol>
                <a:gridCol w="2566800">
                  <a:extLst>
                    <a:ext uri="{9D8B030D-6E8A-4147-A177-3AD203B41FA5}">
                      <a16:colId xmlns:a16="http://schemas.microsoft.com/office/drawing/2014/main" val="2500948558"/>
                    </a:ext>
                  </a:extLst>
                </a:gridCol>
              </a:tblGrid>
              <a:tr h="0">
                <a:tc>
                  <a:txBody>
                    <a:bodyPr/>
                    <a:lstStyle/>
                    <a:p>
                      <a:pPr latinLnBrk="1">
                        <a:lnSpc>
                          <a:spcPts val="900"/>
                        </a:lnSpc>
                      </a:pPr>
                      <a:r>
                        <a:rPr lang="ko-KR" altLang="en-US" sz="1100" b="1" dirty="0" err="1">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rPr>
                        <a:t>최연경</a:t>
                      </a:r>
                      <a:endParaRPr lang="ko-KR" altLang="en-US" sz="1100" b="1"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36000" marR="36000" marT="42203" marB="4220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ts val="900"/>
                        </a:lnSpc>
                      </a:pPr>
                      <a:r>
                        <a:rPr lang="ko-KR" altLang="en-US" sz="1100" b="1"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rPr>
                        <a:t>이효정</a:t>
                      </a:r>
                    </a:p>
                  </a:txBody>
                  <a:tcPr marL="36000" marR="36000" marT="42203" marB="4220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ts val="900"/>
                        </a:lnSpc>
                      </a:pPr>
                      <a:endParaRPr lang="ko-KR" altLang="en-US" sz="1100" b="1"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36000" marR="36000" marT="42203" marB="4220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5929256"/>
                  </a:ext>
                </a:extLst>
              </a:tr>
              <a:tr h="0">
                <a:tc>
                  <a:txBody>
                    <a:bodyPr/>
                    <a:lstStyle/>
                    <a:p>
                      <a:pPr marL="0" marR="0" indent="0" defTabSz="914400" eaLnBrk="1" fontAlgn="auto" latinLnBrk="1" hangingPunct="1">
                        <a:lnSpc>
                          <a:spcPts val="900"/>
                        </a:lnSpc>
                        <a:spcBef>
                          <a:spcPts val="0"/>
                        </a:spcBef>
                        <a:spcAft>
                          <a:spcPts val="0"/>
                        </a:spcAft>
                        <a:buClrTx/>
                        <a:buSzTx/>
                        <a:buFontTx/>
                        <a:buNone/>
                        <a:tabLst/>
                        <a:defRPr/>
                      </a:pPr>
                      <a:r>
                        <a:rPr lang="ko-KR" altLang="en-US" sz="1100" b="1"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rPr>
                        <a:t>책임연구원</a:t>
                      </a:r>
                    </a:p>
                  </a:txBody>
                  <a:tcPr marL="36000" marR="36000" marT="42203" marB="4220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ts val="900"/>
                        </a:lnSpc>
                        <a:spcBef>
                          <a:spcPts val="0"/>
                        </a:spcBef>
                        <a:spcAft>
                          <a:spcPts val="0"/>
                        </a:spcAft>
                        <a:buClrTx/>
                        <a:buSzTx/>
                        <a:buFontTx/>
                        <a:buNone/>
                        <a:tabLst/>
                        <a:defRPr/>
                      </a:pPr>
                      <a:r>
                        <a:rPr lang="ko-KR" altLang="en-US" sz="1100" b="1"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rPr>
                        <a:t>상무</a:t>
                      </a:r>
                    </a:p>
                  </a:txBody>
                  <a:tcPr marL="36000" marR="36000" marT="42203" marB="4220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ts val="900"/>
                        </a:lnSpc>
                        <a:spcBef>
                          <a:spcPts val="0"/>
                        </a:spcBef>
                        <a:spcAft>
                          <a:spcPts val="0"/>
                        </a:spcAft>
                        <a:buClrTx/>
                        <a:buSzTx/>
                        <a:buFontTx/>
                        <a:buNone/>
                        <a:tabLst/>
                        <a:defRPr/>
                      </a:pPr>
                      <a:endParaRPr lang="ko-KR" altLang="en-US" sz="1100" b="1"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36000" marR="36000" marT="42203" marB="4220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68365292"/>
                  </a:ext>
                </a:extLst>
              </a:tr>
              <a:tr h="0">
                <a:tc>
                  <a:txBody>
                    <a:bodyPr/>
                    <a:lstStyle/>
                    <a:p>
                      <a:pPr marL="0" marR="0" indent="0" defTabSz="914400" eaLnBrk="1" fontAlgn="auto" latinLnBrk="1" hangingPunct="1">
                        <a:lnSpc>
                          <a:spcPts val="900"/>
                        </a:lnSpc>
                        <a:spcBef>
                          <a:spcPts val="0"/>
                        </a:spcBef>
                        <a:spcAft>
                          <a:spcPts val="0"/>
                        </a:spcAft>
                        <a:buClrTx/>
                        <a:buSzTx/>
                        <a:buFontTx/>
                        <a:buNone/>
                        <a:tabLst/>
                        <a:defRPr/>
                      </a:pPr>
                      <a:r>
                        <a:rPr lang="de-DE" altLang="ko-KR" sz="1100" b="0"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rPr>
                        <a:t>T: +82 2 2112 </a:t>
                      </a:r>
                      <a:r>
                        <a:rPr lang="en-US" altLang="ko-KR" sz="1100" b="0"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rPr>
                        <a:t>7769</a:t>
                      </a:r>
                      <a:endParaRPr lang="ko-KR" altLang="en-US" sz="1100" b="0"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36000" marR="36000" marT="42203" marB="4220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ts val="900"/>
                        </a:lnSpc>
                        <a:spcBef>
                          <a:spcPts val="0"/>
                        </a:spcBef>
                        <a:spcAft>
                          <a:spcPts val="0"/>
                        </a:spcAft>
                        <a:buClrTx/>
                        <a:buSzTx/>
                        <a:buFontTx/>
                        <a:buNone/>
                        <a:tabLst/>
                        <a:defRPr/>
                      </a:pPr>
                      <a:r>
                        <a:rPr lang="de-DE" altLang="ko-KR" sz="1100" b="0"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rPr>
                        <a:t>T: +82 2 2112 </a:t>
                      </a:r>
                      <a:r>
                        <a:rPr lang="en-US" altLang="ko-KR" sz="1100" b="0"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rPr>
                        <a:t>6744</a:t>
                      </a:r>
                      <a:endParaRPr lang="ko-KR" altLang="en-US" sz="1100" b="0"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36000" marR="36000" marT="42203" marB="4220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ts val="900"/>
                        </a:lnSpc>
                        <a:spcBef>
                          <a:spcPts val="0"/>
                        </a:spcBef>
                        <a:spcAft>
                          <a:spcPts val="0"/>
                        </a:spcAft>
                        <a:buClrTx/>
                        <a:buSzTx/>
                        <a:buFontTx/>
                        <a:buNone/>
                        <a:tabLst/>
                        <a:defRPr/>
                      </a:pPr>
                      <a:endParaRPr lang="ko-KR" altLang="en-US" sz="1100" b="0"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36000" marR="36000" marT="42203" marB="4220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53175321"/>
                  </a:ext>
                </a:extLst>
              </a:tr>
              <a:tr h="0">
                <a:tc>
                  <a:txBody>
                    <a:bodyPr/>
                    <a:lstStyle/>
                    <a:p>
                      <a:pPr marL="0" marR="0" indent="0" defTabSz="914400" eaLnBrk="1" fontAlgn="auto" latinLnBrk="1" hangingPunct="1">
                        <a:lnSpc>
                          <a:spcPts val="900"/>
                        </a:lnSpc>
                        <a:spcBef>
                          <a:spcPts val="0"/>
                        </a:spcBef>
                        <a:spcAft>
                          <a:spcPts val="0"/>
                        </a:spcAft>
                        <a:buClrTx/>
                        <a:buSzTx/>
                        <a:buFontTx/>
                        <a:buNone/>
                        <a:tabLst/>
                        <a:defRPr/>
                      </a:pPr>
                      <a:r>
                        <a:rPr lang="en-US" altLang="ko-KR" sz="1100" b="0"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rPr>
                        <a:t>E:</a:t>
                      </a:r>
                      <a:r>
                        <a:rPr lang="ko-KR" altLang="en-US" sz="1100" b="0"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rPr>
                        <a:t> </a:t>
                      </a:r>
                      <a:r>
                        <a:rPr lang="en-US" altLang="ko-KR" sz="1100" b="0"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rPr>
                        <a:t>yeonkyungchoi@kr.kpmg.com</a:t>
                      </a:r>
                    </a:p>
                  </a:txBody>
                  <a:tcPr marL="36000" marR="36000" marT="42203" marB="4220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ts val="900"/>
                        </a:lnSpc>
                        <a:spcBef>
                          <a:spcPts val="0"/>
                        </a:spcBef>
                        <a:spcAft>
                          <a:spcPts val="0"/>
                        </a:spcAft>
                        <a:buClrTx/>
                        <a:buSzTx/>
                        <a:buFontTx/>
                        <a:buNone/>
                        <a:tabLst/>
                        <a:defRPr/>
                      </a:pPr>
                      <a:r>
                        <a:rPr lang="en-US" altLang="ko-KR" sz="1100" b="0"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rPr>
                        <a:t>E:</a:t>
                      </a:r>
                      <a:r>
                        <a:rPr lang="ko-KR" altLang="en-US" sz="1100" b="0"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rPr>
                        <a:t> </a:t>
                      </a:r>
                      <a:r>
                        <a:rPr lang="en-US" altLang="ko-KR" sz="1100" b="0"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rPr>
                        <a:t>hyojunglee@kr.kpmg.com</a:t>
                      </a:r>
                    </a:p>
                  </a:txBody>
                  <a:tcPr marL="36000" marR="36000" marT="42203" marB="4220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ts val="9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36000" marR="36000" marT="42203" marB="4220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2439195"/>
                  </a:ext>
                </a:extLst>
              </a:tr>
              <a:tr h="0">
                <a:tc>
                  <a:txBody>
                    <a:bodyPr/>
                    <a:lstStyle/>
                    <a:p>
                      <a:pPr marL="0" marR="0" indent="0" defTabSz="914400" eaLnBrk="1" fontAlgn="auto" latinLnBrk="1" hangingPunct="1">
                        <a:lnSpc>
                          <a:spcPts val="9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36000" marR="36000" marT="42203" marB="4220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ts val="9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36000" marR="36000" marT="42203" marB="4220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ts val="900"/>
                        </a:lnSpc>
                      </a:pPr>
                      <a:endParaRPr lang="en-US" altLang="ko-KR" sz="1100" dirty="0">
                        <a:ln>
                          <a:solidFill>
                            <a:schemeClr val="bg1">
                              <a:lumMod val="75000"/>
                              <a:alpha val="0"/>
                            </a:schemeClr>
                          </a:solidFill>
                        </a:ln>
                        <a:solidFill>
                          <a:schemeClr val="bg1"/>
                        </a:solidFill>
                        <a:latin typeface="KoPub돋움체 Light" panose="00000300000000000000" pitchFamily="2" charset="-127"/>
                        <a:ea typeface="KoPub돋움체 Light" panose="00000300000000000000" pitchFamily="2" charset="-127"/>
                      </a:endParaRPr>
                    </a:p>
                  </a:txBody>
                  <a:tcPr marL="0" marR="0" marT="36000" marB="36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5156699"/>
                  </a:ext>
                </a:extLst>
              </a:tr>
              <a:tr h="0">
                <a:tc>
                  <a:txBody>
                    <a:bodyPr/>
                    <a:lstStyle/>
                    <a:p>
                      <a:pPr marL="0" marR="0" indent="0" defTabSz="914400" eaLnBrk="1" fontAlgn="auto" latinLnBrk="1" hangingPunct="1">
                        <a:lnSpc>
                          <a:spcPts val="900"/>
                        </a:lnSpc>
                        <a:spcBef>
                          <a:spcPts val="0"/>
                        </a:spcBef>
                        <a:spcAft>
                          <a:spcPts val="0"/>
                        </a:spcAft>
                        <a:buClrTx/>
                        <a:buSzTx/>
                        <a:buFontTx/>
                        <a:buNone/>
                        <a:tabLst/>
                        <a:defRPr/>
                      </a:pPr>
                      <a:endParaRPr lang="en-US" altLang="ko-KR" sz="1100" b="1"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36000" marR="36000" marT="42203" marB="4220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ts val="900"/>
                        </a:lnSpc>
                      </a:pPr>
                      <a:endParaRPr lang="ko-KR" altLang="en-US" sz="1100" b="1"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36000" marR="36000" marT="42203" marB="4220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ts val="900"/>
                        </a:lnSpc>
                        <a:spcBef>
                          <a:spcPts val="0"/>
                        </a:spcBef>
                        <a:spcAft>
                          <a:spcPts val="0"/>
                        </a:spcAft>
                        <a:buClrTx/>
                        <a:buSzTx/>
                        <a:buFontTx/>
                        <a:buNone/>
                        <a:tabLst/>
                        <a:defRPr/>
                      </a:pPr>
                      <a:endParaRPr lang="en-US" altLang="ko-KR" sz="1100" b="1"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36000" marR="36000" marT="42203" marB="4220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241328"/>
                  </a:ext>
                </a:extLst>
              </a:tr>
              <a:tr h="0">
                <a:tc>
                  <a:txBody>
                    <a:bodyPr/>
                    <a:lstStyle/>
                    <a:p>
                      <a:pPr marL="0" marR="0" indent="0" defTabSz="914400" eaLnBrk="1" fontAlgn="auto" latinLnBrk="1" hangingPunct="1">
                        <a:lnSpc>
                          <a:spcPts val="900"/>
                        </a:lnSpc>
                        <a:spcBef>
                          <a:spcPts val="0"/>
                        </a:spcBef>
                        <a:spcAft>
                          <a:spcPts val="0"/>
                        </a:spcAft>
                        <a:buClrTx/>
                        <a:buSzTx/>
                        <a:buFontTx/>
                        <a:buNone/>
                        <a:tabLst/>
                        <a:defRPr/>
                      </a:pPr>
                      <a:endParaRPr lang="en-US" altLang="ko-KR" sz="1100" b="1"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36000" marR="36000" marT="42203" marB="4220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ts val="900"/>
                        </a:lnSpc>
                        <a:spcBef>
                          <a:spcPts val="0"/>
                        </a:spcBef>
                        <a:spcAft>
                          <a:spcPts val="0"/>
                        </a:spcAft>
                        <a:buClrTx/>
                        <a:buSzTx/>
                        <a:buFontTx/>
                        <a:buNone/>
                        <a:tabLst/>
                        <a:defRPr/>
                      </a:pPr>
                      <a:endParaRPr lang="ko-KR" altLang="en-US" sz="1100" b="1"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36000" marR="36000" marT="42203" marB="4220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ts val="900"/>
                        </a:lnSpc>
                        <a:spcBef>
                          <a:spcPts val="0"/>
                        </a:spcBef>
                        <a:spcAft>
                          <a:spcPts val="0"/>
                        </a:spcAft>
                        <a:buClrTx/>
                        <a:buSzTx/>
                        <a:buFontTx/>
                        <a:buNone/>
                        <a:tabLst/>
                        <a:defRPr/>
                      </a:pPr>
                      <a:endParaRPr lang="en-US" altLang="ko-KR" sz="1100" b="1"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36000" marR="36000" marT="42203" marB="4220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2011357"/>
                  </a:ext>
                </a:extLst>
              </a:tr>
              <a:tr h="0">
                <a:tc>
                  <a:txBody>
                    <a:bodyPr/>
                    <a:lstStyle/>
                    <a:p>
                      <a:pPr marL="0" marR="0" indent="0" defTabSz="914400" eaLnBrk="1" fontAlgn="auto" latinLnBrk="1" hangingPunct="1">
                        <a:lnSpc>
                          <a:spcPts val="900"/>
                        </a:lnSpc>
                        <a:spcBef>
                          <a:spcPts val="0"/>
                        </a:spcBef>
                        <a:spcAft>
                          <a:spcPts val="0"/>
                        </a:spcAft>
                        <a:buClrTx/>
                        <a:buSzTx/>
                        <a:buFontTx/>
                        <a:buNone/>
                        <a:tabLst/>
                        <a:defRPr/>
                      </a:pPr>
                      <a:endParaRPr lang="de-DE" altLang="ko-KR" sz="1100" b="0"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36000" marR="36000" marT="42203" marB="4220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ts val="900"/>
                        </a:lnSpc>
                        <a:spcBef>
                          <a:spcPts val="0"/>
                        </a:spcBef>
                        <a:spcAft>
                          <a:spcPts val="0"/>
                        </a:spcAft>
                        <a:buClrTx/>
                        <a:buSzTx/>
                        <a:buFontTx/>
                        <a:buNone/>
                        <a:tabLst/>
                        <a:defRPr/>
                      </a:pPr>
                      <a:endParaRPr lang="de-DE" altLang="ko-KR" sz="1100" b="0"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36000" marR="36000" marT="42203" marB="4220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ts val="900"/>
                        </a:lnSpc>
                        <a:spcBef>
                          <a:spcPts val="0"/>
                        </a:spcBef>
                        <a:spcAft>
                          <a:spcPts val="0"/>
                        </a:spcAft>
                        <a:buClrTx/>
                        <a:buSzTx/>
                        <a:buFontTx/>
                        <a:buNone/>
                        <a:tabLst/>
                        <a:defRPr/>
                      </a:pPr>
                      <a:endParaRPr lang="de-DE" altLang="ko-KR" sz="1100" b="0"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36000" marR="36000" marT="42203" marB="4220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13767580"/>
                  </a:ext>
                </a:extLst>
              </a:tr>
              <a:tr h="0">
                <a:tc>
                  <a:txBody>
                    <a:bodyPr/>
                    <a:lstStyle/>
                    <a:p>
                      <a:pPr marL="0" marR="0" indent="0" defTabSz="914400" eaLnBrk="1" fontAlgn="auto" latinLnBrk="1" hangingPunct="1">
                        <a:lnSpc>
                          <a:spcPts val="9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36000" marR="36000" marT="42203" marB="4220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ts val="9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36000" marR="36000" marT="42203" marB="4220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ts val="9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endParaRPr>
                    </a:p>
                  </a:txBody>
                  <a:tcPr marL="36000" marR="36000" marT="42203" marB="42203"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1920319"/>
                  </a:ext>
                </a:extLst>
              </a:tr>
            </a:tbl>
          </a:graphicData>
        </a:graphic>
      </p:graphicFrame>
      <p:sp>
        <p:nvSpPr>
          <p:cNvPr id="8" name="TextBox 7">
            <a:extLst>
              <a:ext uri="{FF2B5EF4-FFF2-40B4-BE49-F238E27FC236}">
                <a16:creationId xmlns:a16="http://schemas.microsoft.com/office/drawing/2014/main" id="{F61227BA-94A4-42B9-A6A6-25B291365FB9}"/>
              </a:ext>
            </a:extLst>
          </p:cNvPr>
          <p:cNvSpPr txBox="1"/>
          <p:nvPr/>
        </p:nvSpPr>
        <p:spPr>
          <a:xfrm>
            <a:off x="688072" y="931702"/>
            <a:ext cx="3168352" cy="646331"/>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solidFill>
                    <a:prstClr val="white">
                      <a:lumMod val="75000"/>
                      <a:alpha val="0"/>
                    </a:prstClr>
                  </a:solidFill>
                </a:ln>
                <a:solidFill>
                  <a:prstClr val="white"/>
                </a:solidFill>
                <a:effectLst/>
                <a:uLnTx/>
                <a:uFillTx/>
                <a:latin typeface="KPMG Bold" panose="020B0803030202040204" pitchFamily="34" charset="0"/>
                <a:cs typeface="KPMG Extralight"/>
              </a:rPr>
              <a:t>Contacts</a:t>
            </a:r>
          </a:p>
        </p:txBody>
      </p:sp>
      <p:sp>
        <p:nvSpPr>
          <p:cNvPr id="9" name="직사각형 8">
            <a:extLst>
              <a:ext uri="{FF2B5EF4-FFF2-40B4-BE49-F238E27FC236}">
                <a16:creationId xmlns:a16="http://schemas.microsoft.com/office/drawing/2014/main" id="{E53A7D12-ECC4-4329-963E-9972042AFC75}"/>
              </a:ext>
            </a:extLst>
          </p:cNvPr>
          <p:cNvSpPr/>
          <p:nvPr/>
        </p:nvSpPr>
        <p:spPr>
          <a:xfrm>
            <a:off x="704850" y="5603189"/>
            <a:ext cx="8496300" cy="597586"/>
          </a:xfrm>
          <a:prstGeom prst="rect">
            <a:avLst/>
          </a:prstGeom>
          <a:noFill/>
          <a:ln w="3175" cap="rnd" cmpd="sng" algn="ctr">
            <a:solidFill>
              <a:schemeClr val="bg1"/>
            </a:solidFill>
            <a:prstDash val="solid"/>
          </a:ln>
          <a:effectLst/>
        </p:spPr>
        <p:txBody>
          <a:bodyPr wrap="square" lIns="108000" tIns="54000" rIns="108000" bIns="5400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ko-KR" altLang="en-US" sz="90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본 보고서는 삼정</a:t>
            </a:r>
            <a:r>
              <a:rPr kumimoji="0" lang="en-US" altLang="ko-KR" sz="90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KPMG </a:t>
            </a:r>
            <a:r>
              <a:rPr kumimoji="0" lang="ko-KR" altLang="en-US" sz="90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경제연구원과 </a:t>
            </a:r>
            <a:r>
              <a:rPr kumimoji="0" lang="en-US" altLang="ko-KR" sz="90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KPMG member firm </a:t>
            </a:r>
            <a:r>
              <a:rPr kumimoji="0" lang="ko-KR" altLang="en-US" sz="90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전문가들이 수집한 자료를 바탕으로 일반적인 정보를 제공할 목적으로 작성되었으며</a:t>
            </a:r>
            <a:r>
              <a:rPr kumimoji="0" lang="en-US" altLang="ko-KR" sz="90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90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보고서에 포함된 자료의 완전성</a:t>
            </a:r>
            <a:r>
              <a:rPr kumimoji="0" lang="en-US" altLang="ko-KR" sz="90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90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정확성 및 신뢰성을 확인하기 위한 절차를 밟은 것은 아닙니다</a:t>
            </a:r>
            <a:r>
              <a:rPr kumimoji="0" lang="en-US" altLang="ko-KR" sz="90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90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본 보고서는 특정 기업이나 개인의 개별 사안에 대한 조언을 제공할 목적으로 작성된 것이 아니므로</a:t>
            </a:r>
            <a:r>
              <a:rPr kumimoji="0" lang="en-US" altLang="ko-KR" sz="90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90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구체적인 의사결정이 필요한 경우에는 당 법인의 전문가와 상의하여 주시기 바랍니다</a:t>
            </a:r>
            <a:r>
              <a:rPr kumimoji="0" lang="en-US" altLang="ko-KR" sz="90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90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삼정</a:t>
            </a:r>
            <a:r>
              <a:rPr kumimoji="0" lang="en-US" altLang="ko-KR" sz="90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KPMG</a:t>
            </a:r>
            <a:r>
              <a:rPr kumimoji="0" lang="ko-KR" altLang="en-US" sz="90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의 사전 동의 없이 본 보고서의 전체 또는 일부를 무단 배포</a:t>
            </a:r>
            <a:r>
              <a:rPr kumimoji="0" lang="en-US" altLang="ko-KR" sz="90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90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인용</a:t>
            </a:r>
            <a:r>
              <a:rPr kumimoji="0" lang="en-US" altLang="ko-KR" sz="90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90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발간</a:t>
            </a:r>
            <a:r>
              <a:rPr kumimoji="0" lang="en-US" altLang="ko-KR" sz="90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90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복제할 수 없습니다</a:t>
            </a:r>
            <a:r>
              <a:rPr kumimoji="0" lang="en-US" altLang="ko-KR" sz="90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a:t>
            </a:r>
          </a:p>
        </p:txBody>
      </p:sp>
    </p:spTree>
    <p:extLst>
      <p:ext uri="{BB962C8B-B14F-4D97-AF65-F5344CB8AC3E}">
        <p14:creationId xmlns:p14="http://schemas.microsoft.com/office/powerpoint/2010/main" val="2283047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「자산유동화에 관한 법률」 하위법령 개정안 입법예고  </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a:t>보다 많은 기업이 </a:t>
            </a:r>
            <a:r>
              <a:rPr lang="ko-KR" altLang="en-US" dirty="0" err="1"/>
              <a:t>자산유동화제도를</a:t>
            </a:r>
            <a:r>
              <a:rPr lang="ko-KR" altLang="en-US" dirty="0"/>
              <a:t> 활용하여 자금 조달을 할 수 있도록 지원하며</a:t>
            </a:r>
            <a:r>
              <a:rPr lang="en-US" altLang="ko-KR" dirty="0"/>
              <a:t>, </a:t>
            </a:r>
            <a:r>
              <a:rPr lang="ko-KR" altLang="en-US" dirty="0"/>
              <a:t>위험보유규제</a:t>
            </a:r>
            <a:r>
              <a:rPr lang="en-US" altLang="ko-KR" dirty="0"/>
              <a:t>·</a:t>
            </a:r>
            <a:r>
              <a:rPr lang="ko-KR" altLang="en-US" dirty="0"/>
              <a:t>정보공개의무 도입으로 유동화증권의 리스크 관리 강화 </a:t>
            </a:r>
            <a:endParaRPr lang="en-US" altLang="ko-KR" dirty="0"/>
          </a:p>
          <a:p>
            <a:pPr marL="171450" indent="-171450">
              <a:lnSpc>
                <a:spcPct val="120000"/>
              </a:lnSpc>
              <a:buFont typeface="Arial" panose="020B0604020202020204" pitchFamily="34" charset="0"/>
              <a:buChar char="•"/>
              <a:defRPr/>
            </a:pPr>
            <a:r>
              <a:rPr lang="ko-KR" altLang="en-US" dirty="0"/>
              <a:t>입법예고</a:t>
            </a:r>
            <a:r>
              <a:rPr lang="en-US" altLang="ko-KR" dirty="0"/>
              <a:t>·</a:t>
            </a:r>
            <a:r>
              <a:rPr lang="ko-KR" altLang="en-US" dirty="0"/>
              <a:t>규정변경예고 실시 이후</a:t>
            </a:r>
            <a:r>
              <a:rPr lang="en-US" altLang="ko-KR" dirty="0"/>
              <a:t>,</a:t>
            </a:r>
            <a:r>
              <a:rPr lang="ko-KR" altLang="en-US" dirty="0"/>
              <a:t> 규제개혁위원회</a:t>
            </a:r>
            <a:r>
              <a:rPr lang="en-US" altLang="ko-KR" dirty="0"/>
              <a:t>·</a:t>
            </a:r>
            <a:r>
              <a:rPr lang="ko-KR" altLang="en-US" dirty="0"/>
              <a:t>법제처 심사 및 국무</a:t>
            </a:r>
            <a:r>
              <a:rPr lang="en-US" altLang="ko-KR" dirty="0"/>
              <a:t>·</a:t>
            </a:r>
            <a:r>
              <a:rPr lang="ko-KR" altLang="en-US" dirty="0"/>
              <a:t>차관회의 의결 등을 거쳐 </a:t>
            </a:r>
            <a:r>
              <a:rPr lang="en-US" altLang="ko-KR" dirty="0"/>
              <a:t>’24.1.12</a:t>
            </a:r>
            <a:r>
              <a:rPr lang="ko-KR" altLang="en-US" dirty="0"/>
              <a:t>일부터 시행 예정</a:t>
            </a:r>
            <a:endParaRPr lang="en-US" altLang="ko-KR"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2023.8.10</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(2023.8.10), “</a:t>
            </a:r>
            <a:r>
              <a:rPr lang="ko-KR" altLang="en-US" dirty="0">
                <a:solidFill>
                  <a:schemeClr val="bg1">
                    <a:lumMod val="50000"/>
                  </a:schemeClr>
                </a:solidFill>
              </a:rPr>
              <a:t>「자산유동화에 관한 법률」 하위법령 개정안 입법예고 실시</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 name="표 3">
            <a:extLst>
              <a:ext uri="{FF2B5EF4-FFF2-40B4-BE49-F238E27FC236}">
                <a16:creationId xmlns:a16="http://schemas.microsoft.com/office/drawing/2014/main" id="{17320C0C-32CB-E788-8E45-C2E81E43C5D9}"/>
              </a:ext>
            </a:extLst>
          </p:cNvPr>
          <p:cNvGraphicFramePr>
            <a:graphicFrameLocks noGrp="1"/>
          </p:cNvGraphicFramePr>
          <p:nvPr/>
        </p:nvGraphicFramePr>
        <p:xfrm>
          <a:off x="488940" y="2168523"/>
          <a:ext cx="2808000" cy="3708402"/>
        </p:xfrm>
        <a:graphic>
          <a:graphicData uri="http://schemas.openxmlformats.org/drawingml/2006/table">
            <a:tbl>
              <a:tblPr/>
              <a:tblGrid>
                <a:gridCol w="2808000">
                  <a:extLst>
                    <a:ext uri="{9D8B030D-6E8A-4147-A177-3AD203B41FA5}">
                      <a16:colId xmlns:a16="http://schemas.microsoft.com/office/drawing/2014/main" val="3655866858"/>
                    </a:ext>
                  </a:extLst>
                </a:gridCol>
              </a:tblGrid>
              <a:tr h="320995">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❶ 유동화증권 발행기업의 요건 완화</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87407">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이번 법률 개정에서는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등록유동화증권</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발행이 가능한 자산보유자의 신용도 규제를 폐지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금번 입법예고한 하위법령에서는 이를 보다 구체화하여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등록유동화증권을</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발행할 수 있는 기업 요건에서 신용도 요건을 제외하는 대신 외부 감사를 받는 법인 중 자산이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500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억 원 이상이고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자본잠식률이</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50%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미만이며 감사의견이 적정인 경우로 구체화</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이를 통해 일반기업 중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등록유동화증권</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발행 가능한 자산보유자 대상 기업이 현재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3,000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개사에서 약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8,400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여 개사로 현행 대비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2.8</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배 확대될 전망</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아울러 상호금융 全 권역에서 중앙회</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단위조합 불문 폭넓게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등록유동화증권</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발행이 가능하도록 제도를 개선함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216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8" name="표 7">
            <a:extLst>
              <a:ext uri="{FF2B5EF4-FFF2-40B4-BE49-F238E27FC236}">
                <a16:creationId xmlns:a16="http://schemas.microsoft.com/office/drawing/2014/main" id="{CC0A961A-9CC1-AC97-F5EC-340308282918}"/>
              </a:ext>
            </a:extLst>
          </p:cNvPr>
          <p:cNvGraphicFramePr>
            <a:graphicFrameLocks noGrp="1"/>
          </p:cNvGraphicFramePr>
          <p:nvPr>
            <p:extLst>
              <p:ext uri="{D42A27DB-BD31-4B8C-83A1-F6EECF244321}">
                <p14:modId xmlns:p14="http://schemas.microsoft.com/office/powerpoint/2010/main" val="3302207943"/>
              </p:ext>
            </p:extLst>
          </p:nvPr>
        </p:nvGraphicFramePr>
        <p:xfrm>
          <a:off x="3548970" y="2168524"/>
          <a:ext cx="2808000" cy="3708402"/>
        </p:xfrm>
        <a:graphic>
          <a:graphicData uri="http://schemas.openxmlformats.org/drawingml/2006/table">
            <a:tbl>
              <a:tblPr/>
              <a:tblGrid>
                <a:gridCol w="2808000">
                  <a:extLst>
                    <a:ext uri="{9D8B030D-6E8A-4147-A177-3AD203B41FA5}">
                      <a16:colId xmlns:a16="http://schemas.microsoft.com/office/drawing/2014/main" val="3655866858"/>
                    </a:ext>
                  </a:extLst>
                </a:gridCol>
              </a:tblGrid>
              <a:tr h="308443">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❷ 자금조달주체의 위험보유규제 의무 구체적 규율</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99959">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이번 법률 개정에서는 기초자산 부실 위험을 관리하기 위해 자산보유자 등 자금조달 주체가 유동화증권 지분을 일부 보유하도록 의무화하는 위험 보유규제가 도입</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이에 하위법령에서는 위험보유주체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를 자산을 특수목적회사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(SPC)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등에 양도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신탁한 자 등으로 구체화</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6700" marR="0" lvl="0" indent="-85725" algn="l"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금번에 위험보유규제를 처음으로 도입하는 만큼 자산을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SPC</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에 양도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신탁하는 등의 유동화증권에 대하여 우선 도입하되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자산의 양도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신탁행위가 없는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비등록유동화증권</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대부분의 부동산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PF)</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 금번 입법예고에서는 위험보유규제 의무 대상에서 제외</a:t>
                      </a: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위험보유비율은 발행잔액의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이상으로 하되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보유 방식은 수직</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수평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혼합 등 다양한 방식을 허용</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위험보유 의무 위반 시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억 원 내에서 과징금을 부과할 수 있도록 했으며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위험보유에 관한 정보공개 의무 위반 시 과태료 기준도 규정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216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9" name="표 8">
            <a:extLst>
              <a:ext uri="{FF2B5EF4-FFF2-40B4-BE49-F238E27FC236}">
                <a16:creationId xmlns:a16="http://schemas.microsoft.com/office/drawing/2014/main" id="{5EFD89F2-507E-BF7D-98A8-3D272289324B}"/>
              </a:ext>
            </a:extLst>
          </p:cNvPr>
          <p:cNvGraphicFramePr>
            <a:graphicFrameLocks noGrp="1"/>
          </p:cNvGraphicFramePr>
          <p:nvPr>
            <p:extLst>
              <p:ext uri="{D42A27DB-BD31-4B8C-83A1-F6EECF244321}">
                <p14:modId xmlns:p14="http://schemas.microsoft.com/office/powerpoint/2010/main" val="2447681780"/>
              </p:ext>
            </p:extLst>
          </p:nvPr>
        </p:nvGraphicFramePr>
        <p:xfrm>
          <a:off x="6609000" y="2168523"/>
          <a:ext cx="2808000" cy="3708402"/>
        </p:xfrm>
        <a:graphic>
          <a:graphicData uri="http://schemas.openxmlformats.org/drawingml/2006/table">
            <a:tbl>
              <a:tblPr/>
              <a:tblGrid>
                <a:gridCol w="2808000">
                  <a:extLst>
                    <a:ext uri="{9D8B030D-6E8A-4147-A177-3AD203B41FA5}">
                      <a16:colId xmlns:a16="http://schemas.microsoft.com/office/drawing/2014/main" val="3655866858"/>
                    </a:ext>
                  </a:extLst>
                </a:gridCol>
              </a:tblGrid>
              <a:tr h="320995">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❸ 유동화증권 발행 시 정보공개 확대 구체적 규율</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87407">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법률 개정을 통해 기업 등이 유동화증권 발행 시 유동화자산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유동화전문회사 등에 대해 상세 정보 공개 의무가 부과</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이에 하위법령에서는 법률에서 규정된 사항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유동화증권의 발행내역</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유동화자산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자산보유자 관련 정보 등</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외에 유동화전문회사의 업무위탁</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유동화증권의 신용등급 등을 추가적으로 규정하는 한편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해당 정보를 쉽게 찾을 수 있도록 예탁결제원 홈페이지를 통해 공개하도록 함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216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spTree>
    <p:extLst>
      <p:ext uri="{BB962C8B-B14F-4D97-AF65-F5344CB8AC3E}">
        <p14:creationId xmlns:p14="http://schemas.microsoft.com/office/powerpoint/2010/main" val="451344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자산유동화 활성화</a:t>
            </a:r>
            <a:r>
              <a:rPr lang="en-US" altLang="ko-KR" dirty="0"/>
              <a:t>·</a:t>
            </a:r>
            <a:r>
              <a:rPr lang="ko-KR" altLang="en-US" dirty="0"/>
              <a:t>리스크 관리 강화 위한 「</a:t>
            </a:r>
            <a:r>
              <a:rPr lang="ko-KR" altLang="en-US" dirty="0" err="1"/>
              <a:t>자산유동화법</a:t>
            </a:r>
            <a:r>
              <a:rPr lang="ko-KR" altLang="en-US" dirty="0"/>
              <a:t>」 개정안</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a:lnSpc>
                <a:spcPct val="120000"/>
              </a:lnSpc>
              <a:defRPr/>
            </a:pPr>
            <a:r>
              <a:rPr lang="ko-KR" altLang="en-US" dirty="0"/>
              <a:t>정무위원회는 「자산유동화에 관한 법률</a:t>
            </a:r>
            <a:r>
              <a:rPr lang="en-US" altLang="ko-KR" dirty="0"/>
              <a:t>(</a:t>
            </a:r>
            <a:r>
              <a:rPr lang="ko-KR" altLang="en-US" dirty="0" err="1"/>
              <a:t>자산유동화법</a:t>
            </a:r>
            <a:r>
              <a:rPr lang="en-US" altLang="ko-KR" dirty="0"/>
              <a:t>)</a:t>
            </a:r>
            <a:r>
              <a:rPr lang="ko-KR" altLang="en-US" dirty="0"/>
              <a:t>」 개정안</a:t>
            </a:r>
            <a:r>
              <a:rPr lang="en-US" altLang="ko-KR" dirty="0"/>
              <a:t>(</a:t>
            </a:r>
            <a:r>
              <a:rPr lang="ko-KR" altLang="en-US" dirty="0"/>
              <a:t>정부안</a:t>
            </a:r>
            <a:r>
              <a:rPr lang="en-US" altLang="ko-KR" dirty="0"/>
              <a:t>, ’21.10.18</a:t>
            </a:r>
            <a:r>
              <a:rPr lang="ko-KR" altLang="en-US" dirty="0"/>
              <a:t>일</a:t>
            </a:r>
            <a:r>
              <a:rPr lang="en-US" altLang="ko-KR" dirty="0"/>
              <a:t>)</a:t>
            </a:r>
            <a:r>
              <a:rPr lang="ko-KR" altLang="en-US" dirty="0"/>
              <a:t>을 의결 </a:t>
            </a:r>
            <a:endParaRPr lang="en-US" altLang="ko-KR" dirty="0"/>
          </a:p>
          <a:p>
            <a:pPr>
              <a:lnSpc>
                <a:spcPct val="120000"/>
              </a:lnSpc>
              <a:defRPr/>
            </a:pPr>
            <a:r>
              <a:rPr lang="ko-KR" altLang="en-US" dirty="0"/>
              <a:t>자산유동화가 자금조달 수단으로 보다 활발히 활용될 수 있도록 </a:t>
            </a:r>
            <a:r>
              <a:rPr lang="ko-KR" altLang="en-US" dirty="0" err="1"/>
              <a:t>등록유동화</a:t>
            </a:r>
            <a:r>
              <a:rPr lang="ko-KR" altLang="en-US" dirty="0"/>
              <a:t> 제도를 정비하고</a:t>
            </a:r>
            <a:r>
              <a:rPr lang="en-US" altLang="ko-KR" dirty="0"/>
              <a:t>, </a:t>
            </a:r>
            <a:r>
              <a:rPr lang="ko-KR" altLang="en-US" dirty="0"/>
              <a:t>투자자 신뢰 속에 </a:t>
            </a:r>
            <a:r>
              <a:rPr lang="ko-KR" altLang="en-US" dirty="0" err="1"/>
              <a:t>자산유동화시장이</a:t>
            </a:r>
            <a:r>
              <a:rPr lang="ko-KR" altLang="en-US" dirty="0"/>
              <a:t> 성장할 수 있도록 등록 및 </a:t>
            </a:r>
            <a:r>
              <a:rPr lang="ko-KR" altLang="en-US" dirty="0" err="1"/>
              <a:t>비등록</a:t>
            </a:r>
            <a:r>
              <a:rPr lang="ko-KR" altLang="en-US" dirty="0"/>
              <a:t> 유동화증권 전반에 대한 리스크 관리를 강화하는 내용을 담고 있음 </a:t>
            </a:r>
            <a:endParaRPr lang="en-US" altLang="ko-KR"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2023.2.21</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(2023.2.21), “</a:t>
            </a:r>
            <a:r>
              <a:rPr lang="ko-KR" altLang="en-US" dirty="0">
                <a:solidFill>
                  <a:schemeClr val="bg1">
                    <a:lumMod val="50000"/>
                  </a:schemeClr>
                </a:solidFill>
              </a:rPr>
              <a:t>자산유동화 활성화 및 리스크 관리 강화를 위한 「</a:t>
            </a:r>
            <a:r>
              <a:rPr lang="ko-KR" altLang="en-US" dirty="0" err="1">
                <a:solidFill>
                  <a:schemeClr val="bg1">
                    <a:lumMod val="50000"/>
                  </a:schemeClr>
                </a:solidFill>
              </a:rPr>
              <a:t>자산유동화법</a:t>
            </a:r>
            <a:r>
              <a:rPr lang="ko-KR" altLang="en-US" dirty="0">
                <a:solidFill>
                  <a:schemeClr val="bg1">
                    <a:lumMod val="50000"/>
                  </a:schemeClr>
                </a:solidFill>
              </a:rPr>
              <a:t>」</a:t>
            </a:r>
            <a:r>
              <a:rPr lang="en-US" altLang="ko-KR" dirty="0">
                <a:solidFill>
                  <a:schemeClr val="bg1">
                    <a:lumMod val="50000"/>
                  </a:schemeClr>
                </a:solidFill>
              </a:rPr>
              <a:t> </a:t>
            </a:r>
            <a:r>
              <a:rPr lang="ko-KR" altLang="en-US" dirty="0">
                <a:solidFill>
                  <a:schemeClr val="bg1">
                    <a:lumMod val="50000"/>
                  </a:schemeClr>
                </a:solidFill>
              </a:rPr>
              <a:t>개정안 정무위원회 전체회의 통과</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8" name="표 7">
            <a:extLst>
              <a:ext uri="{FF2B5EF4-FFF2-40B4-BE49-F238E27FC236}">
                <a16:creationId xmlns:a16="http://schemas.microsoft.com/office/drawing/2014/main" id="{C72FD9EF-5E02-D5D0-1E9B-145A0710C7F9}"/>
              </a:ext>
            </a:extLst>
          </p:cNvPr>
          <p:cNvGraphicFramePr>
            <a:graphicFrameLocks noGrp="1"/>
          </p:cNvGraphicFramePr>
          <p:nvPr/>
        </p:nvGraphicFramePr>
        <p:xfrm>
          <a:off x="488939" y="2168523"/>
          <a:ext cx="4284673" cy="3708402"/>
        </p:xfrm>
        <a:graphic>
          <a:graphicData uri="http://schemas.openxmlformats.org/drawingml/2006/table">
            <a:tbl>
              <a:tblPr/>
              <a:tblGrid>
                <a:gridCol w="4284673">
                  <a:extLst>
                    <a:ext uri="{9D8B030D-6E8A-4147-A177-3AD203B41FA5}">
                      <a16:colId xmlns:a16="http://schemas.microsoft.com/office/drawing/2014/main" val="3655866858"/>
                    </a:ext>
                  </a:extLst>
                </a:gridCol>
              </a:tblGrid>
              <a:tr h="328863">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❶ 자산유동화 활성화를 위한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등록유동화</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제도 정비</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1119874">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현행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98</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자산유동화법</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제정으로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등록유동화</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제도가 도입되었으나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그 간의 변화된 시장여건을 반영하지 못하고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신용도가 낮은 기업의 활용이 제한되는 등 일부 대기업</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주로 통신사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항공사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외에는 활용도가 저조한 측면이 있었음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00000"/>
                        </a:lnSpc>
                        <a:spcBef>
                          <a:spcPts val="600"/>
                        </a:spcBef>
                        <a:spcAft>
                          <a:spcPts val="0"/>
                        </a:spcAft>
                        <a:buClrTx/>
                        <a:buSzTx/>
                        <a:buFontTx/>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’00</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년 이후 사실상 법개정이 이루어지지 못함</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00000"/>
                        </a:lnSpc>
                        <a:spcBef>
                          <a:spcPts val="6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유동화증권은 기업이 보유한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자산’의</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신용도를 기준으로 발행되므로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기업의 신용 등급에 따라 유동화증권 발행을 일률적으로 제한하는 것은 불합리한 측면이 존재</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r h="2259665">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보다 많은 기업들이 편리하게 자금을 조달할 수 있도록 등록 유동화 제도의 문턱을 낮추고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제도를 보다 합리적으로 정비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00000"/>
                        </a:lnSpc>
                        <a:spcBef>
                          <a:spcPts val="6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유동화증권 발행이 가능한 기업의 신용도 제한을 폐지</a:t>
                      </a:r>
                      <a:r>
                        <a:rPr lang="en-US" altLang="ko-KR" sz="900" kern="0" baseline="3000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하고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다양한 기초자산을 활용</a:t>
                      </a:r>
                      <a:r>
                        <a:rPr lang="en-US" altLang="ko-KR" sz="900" strike="noStrike" kern="0" baseline="30000" dirty="0">
                          <a:ln>
                            <a:solidFill>
                              <a:schemeClr val="bg1">
                                <a:lumMod val="75000"/>
                                <a:alpha val="0"/>
                              </a:schemeClr>
                            </a:solidFill>
                          </a:ln>
                          <a:solidFill>
                            <a:schemeClr val="tx1">
                              <a:lumMod val="85000"/>
                              <a:lumOff val="15000"/>
                            </a:schemeClr>
                          </a:solidFill>
                          <a:latin typeface="+mn-ea"/>
                          <a:ea typeface="+mn-ea"/>
                          <a:cs typeface="+mn-cs"/>
                        </a:rPr>
                        <a:t>2</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할 수 있도록 하여 제도의 접근성을 제고</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444500" marR="0" lvl="0" indent="-174625" algn="l" defTabSz="914400" eaLnBrk="1" fontAlgn="base" latinLnBrk="0" hangingPunct="1">
                        <a:lnSpc>
                          <a:spcPct val="100000"/>
                        </a:lnSpc>
                        <a:spcBef>
                          <a:spcPts val="600"/>
                        </a:spcBef>
                        <a:spcAft>
                          <a:spcPts val="0"/>
                        </a:spcAft>
                        <a:buClrTx/>
                        <a:buSzTx/>
                        <a:buFont typeface="Wingdings" panose="05000000000000000000" pitchFamily="2" charset="2"/>
                        <a:buChar char="à"/>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현행</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신용도가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우량한</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법인</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(BB</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등급 이상</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개정</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외부감사를 받는 법인 중 일정 요건을 갖춘 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추후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자산유동화업무감독규정에서</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구체화 예정</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p>
                    <a:p>
                      <a:pPr marL="444500" marR="0" lvl="0" indent="-174625" algn="l" defTabSz="914400" eaLnBrk="1" fontAlgn="base" latinLnBrk="0" hangingPunct="1">
                        <a:lnSpc>
                          <a:spcPct val="100000"/>
                        </a:lnSpc>
                        <a:spcBef>
                          <a:spcPts val="600"/>
                        </a:spcBef>
                        <a:spcAft>
                          <a:spcPts val="0"/>
                        </a:spcAft>
                        <a:buClrTx/>
                        <a:buSzTx/>
                        <a:buFont typeface="Wingdings" panose="05000000000000000000" pitchFamily="2" charset="2"/>
                        <a:buChar char="à"/>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현행</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채권</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부동산 등 중심 →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개정</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지식재산권 등도 명시</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00000"/>
                        </a:lnSpc>
                        <a:spcBef>
                          <a:spcPts val="6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주식회사 형태의 유동화전문회사</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(SPC)</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를 허용</a:t>
                      </a:r>
                      <a:r>
                        <a:rPr lang="en-US" altLang="ko-KR" sz="900" kern="0" baseline="3000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하고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자산관리자 자격을 완화</a:t>
                      </a:r>
                      <a:r>
                        <a:rPr lang="en-US" altLang="ko-KR" sz="900" kern="0" baseline="30000" dirty="0">
                          <a:ln>
                            <a:solidFill>
                              <a:schemeClr val="bg1">
                                <a:lumMod val="75000"/>
                                <a:alpha val="0"/>
                              </a:schemeClr>
                            </a:solidFill>
                          </a:ln>
                          <a:solidFill>
                            <a:schemeClr val="tx1">
                              <a:lumMod val="85000"/>
                              <a:lumOff val="15000"/>
                            </a:schemeClr>
                          </a:solidFill>
                          <a:latin typeface="+mn-ea"/>
                          <a:ea typeface="+mn-ea"/>
                          <a:cs typeface="+mn-cs"/>
                        </a:rPr>
                        <a:t>2</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하는 등 제도를 보다 합리적으로 정비 </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444500" marR="0" lvl="0" indent="-174625" algn="l" defTabSz="914400" eaLnBrk="1" fontAlgn="base" latinLnBrk="0" hangingPunct="1">
                        <a:lnSpc>
                          <a:spcPct val="100000"/>
                        </a:lnSpc>
                        <a:spcBef>
                          <a:spcPts val="600"/>
                        </a:spcBef>
                        <a:spcAft>
                          <a:spcPts val="0"/>
                        </a:spcAft>
                        <a:buClrTx/>
                        <a:buSzTx/>
                        <a:buFont typeface="Wingdings" panose="05000000000000000000" pitchFamily="2" charset="2"/>
                        <a:buChar char="à"/>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현행</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유한회사로 제한 →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개정</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유한회사 외에 주식회사 형태도 허용</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444500" marR="0" lvl="0" indent="-174625" algn="l" defTabSz="914400" eaLnBrk="1" fontAlgn="base" latinLnBrk="0" hangingPunct="1">
                        <a:lnSpc>
                          <a:spcPct val="100000"/>
                        </a:lnSpc>
                        <a:spcBef>
                          <a:spcPts val="600"/>
                        </a:spcBef>
                        <a:spcAft>
                          <a:spcPts val="0"/>
                        </a:spcAft>
                        <a:buClrTx/>
                        <a:buSzTx/>
                        <a:buFont typeface="Wingdings" panose="05000000000000000000" pitchFamily="2" charset="2"/>
                        <a:buChar char="à"/>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현행</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신용정보업자의 경우</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신용평가</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신용조회</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채권추심업의 모든 허가 필요 →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개정</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자산관리 업무와 연관성이 높은 채권추심업 허가만 요구</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353394345"/>
                  </a:ext>
                </a:extLst>
              </a:tr>
            </a:tbl>
          </a:graphicData>
        </a:graphic>
      </p:graphicFrame>
      <p:graphicFrame>
        <p:nvGraphicFramePr>
          <p:cNvPr id="11" name="표 10">
            <a:extLst>
              <a:ext uri="{FF2B5EF4-FFF2-40B4-BE49-F238E27FC236}">
                <a16:creationId xmlns:a16="http://schemas.microsoft.com/office/drawing/2014/main" id="{7924CAA0-81D2-0FE1-B765-4E98C97941C6}"/>
              </a:ext>
            </a:extLst>
          </p:cNvPr>
          <p:cNvGraphicFramePr>
            <a:graphicFrameLocks noGrp="1"/>
          </p:cNvGraphicFramePr>
          <p:nvPr/>
        </p:nvGraphicFramePr>
        <p:xfrm>
          <a:off x="5132387" y="2168524"/>
          <a:ext cx="4284673" cy="3708399"/>
        </p:xfrm>
        <a:graphic>
          <a:graphicData uri="http://schemas.openxmlformats.org/drawingml/2006/table">
            <a:tbl>
              <a:tblPr/>
              <a:tblGrid>
                <a:gridCol w="4284673">
                  <a:extLst>
                    <a:ext uri="{9D8B030D-6E8A-4147-A177-3AD203B41FA5}">
                      <a16:colId xmlns:a16="http://schemas.microsoft.com/office/drawing/2014/main" val="3655866858"/>
                    </a:ext>
                  </a:extLst>
                </a:gridCol>
              </a:tblGrid>
              <a:tr h="326767">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❷ 유동화증권 전반</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등록</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비등록</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에 걸친 리스크 관리 강화</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1561653">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현행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금융당국 등록 없이 발행되는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비등록</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유동화증권이 전체 유동화증권에서 상당한 비중을 차지하고 있음에도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유동화계획서 등이 공시되는 등록 유동화증권과 달리 정보 공개가 미흡한 측면 존재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00000"/>
                        </a:lnSpc>
                        <a:spcBef>
                          <a:spcPts val="600"/>
                        </a:spcBef>
                        <a:spcAft>
                          <a:spcPts val="0"/>
                        </a:spcAft>
                        <a:buClrTx/>
                        <a:buSzTx/>
                        <a:buFontTx/>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’22.6</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월말 유동화증권 발행잔액은</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등록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228.8</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 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비등록</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203.4</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 원에 이름</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00000"/>
                        </a:lnSpc>
                        <a:spcBef>
                          <a:spcPts val="6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한국예탁결제원에서 유동화증권 예탁</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전자등록시 발행정보 등을 수집</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공개 중이나</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법상 의무가 없어 중요정보 누락</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부정확한 정보 등 한계 </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또한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자산유동화증권</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발행 시 자금조달주체가 신용도가 낮은 부실 기초자산을 제공하는 등 투자자와의 이해상충 발생을 방지할 수 있는 규율이 미비하다는 지적</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r h="1819979">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자산유동화시장의</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투명성과 건전성이 제고될 수 있도록</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유동화 증권 전반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등록</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비등록</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에 걸쳐 정보공개 강화</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위험분담 의무화 등 잠재적인 리스크 관리를 강화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00000"/>
                        </a:lnSpc>
                        <a:spcBef>
                          <a:spcPts val="6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유동화증권의 각종 유동화 관련 정보</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거래참여기관</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기초자산 등</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에 대해 공개 의무를 부과</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00000"/>
                        </a:lnSpc>
                        <a:spcBef>
                          <a:spcPts val="6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기초자산 부실 위험 관리를 위해</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자산보유자 등 자금조달주체가 유동화 증권 지분을 일부</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(5%)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보유하도록 의무화</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위험보유규제 도입</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p>
                    <a:p>
                      <a:pPr marL="357188" marR="0" lvl="0" indent="-174625" algn="l" defTabSz="914400" eaLnBrk="1" fontAlgn="base" latinLnBrk="0" hangingPunct="1">
                        <a:lnSpc>
                          <a:spcPct val="100000"/>
                        </a:lnSpc>
                        <a:spcBef>
                          <a:spcPts val="6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상기 규율의 실효성 제고를 위해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비등록유동화에</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대한 금융당국의 조사 권한을 신설하고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위반 시 과태료</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정보공개 의무 위반</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과징금</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위험보유규제 위반</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을 부과할 수 있도록 하는 등 감독</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제재상 조치를 강화</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7098267"/>
                  </a:ext>
                </a:extLst>
              </a:tr>
            </a:tbl>
          </a:graphicData>
        </a:graphic>
      </p:graphicFrame>
    </p:spTree>
    <p:extLst>
      <p:ext uri="{BB962C8B-B14F-4D97-AF65-F5344CB8AC3E}">
        <p14:creationId xmlns:p14="http://schemas.microsoft.com/office/powerpoint/2010/main" val="1327832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「퇴직연금감독규정」 개정안 입법예고</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en-US" altLang="ko-KR" dirty="0"/>
              <a:t>’23.6.2</a:t>
            </a:r>
            <a:r>
              <a:rPr lang="ko-KR" altLang="en-US" dirty="0"/>
              <a:t>일</a:t>
            </a:r>
            <a:r>
              <a:rPr lang="en-US" altLang="ko-KR" dirty="0"/>
              <a:t>~7.2</a:t>
            </a:r>
            <a:r>
              <a:rPr lang="ko-KR" altLang="en-US" dirty="0"/>
              <a:t>일간 「퇴직연금감독규정</a:t>
            </a:r>
            <a:r>
              <a:rPr lang="en-US" altLang="ko-KR" dirty="0"/>
              <a:t>(</a:t>
            </a:r>
            <a:r>
              <a:rPr lang="ko-KR" altLang="en-US" dirty="0"/>
              <a:t>이하 </a:t>
            </a:r>
            <a:r>
              <a:rPr lang="en-US" altLang="ko-KR" dirty="0"/>
              <a:t>‘</a:t>
            </a:r>
            <a:r>
              <a:rPr lang="ko-KR" altLang="en-US" dirty="0"/>
              <a:t>감독규정</a:t>
            </a:r>
            <a:r>
              <a:rPr lang="en-US" altLang="ko-KR" dirty="0"/>
              <a:t>’)</a:t>
            </a:r>
            <a:r>
              <a:rPr lang="ko-KR" altLang="en-US" dirty="0"/>
              <a:t>」 개정안을 입법예고했으며</a:t>
            </a:r>
            <a:r>
              <a:rPr lang="en-US" altLang="ko-KR" dirty="0"/>
              <a:t>, ’23.11.16</a:t>
            </a:r>
            <a:r>
              <a:rPr lang="ko-KR" altLang="en-US" dirty="0"/>
              <a:t>일자로 시행</a:t>
            </a:r>
            <a:endParaRPr lang="en-US" altLang="ko-KR" dirty="0"/>
          </a:p>
          <a:p>
            <a:pPr marL="171450" indent="-171450">
              <a:lnSpc>
                <a:spcPct val="120000"/>
              </a:lnSpc>
              <a:buFont typeface="Arial" panose="020B0604020202020204" pitchFamily="34" charset="0"/>
              <a:buChar char="•"/>
              <a:defRPr/>
            </a:pPr>
            <a:r>
              <a:rPr lang="ko-KR" altLang="en-US" dirty="0"/>
              <a:t>❶퇴직연금 </a:t>
            </a:r>
            <a:r>
              <a:rPr lang="en-US" altLang="ko-KR" dirty="0"/>
              <a:t>300</a:t>
            </a:r>
            <a:r>
              <a:rPr lang="ko-KR" altLang="en-US" dirty="0"/>
              <a:t>조 원 시대에 보다 유연한 적립금 운용을 지원하기 위한 운용규제 개선과 ❷금융안정 제고 및 불건전 영업 관행 개선을 위한 규율 강화를 큰 축으로 하고 있음</a:t>
            </a:r>
            <a:endParaRPr lang="en-US" altLang="ko-KR"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2023.6.2</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(2023.6.2), “</a:t>
            </a:r>
            <a:r>
              <a:rPr lang="ko-KR" altLang="en-US" dirty="0">
                <a:solidFill>
                  <a:schemeClr val="bg1">
                    <a:lumMod val="50000"/>
                  </a:schemeClr>
                </a:solidFill>
              </a:rPr>
              <a:t>퇴직연금</a:t>
            </a:r>
            <a:r>
              <a:rPr lang="en-US" altLang="ko-KR" dirty="0">
                <a:solidFill>
                  <a:schemeClr val="bg1">
                    <a:lumMod val="50000"/>
                  </a:schemeClr>
                </a:solidFill>
              </a:rPr>
              <a:t>, </a:t>
            </a:r>
            <a:r>
              <a:rPr lang="ko-KR" altLang="en-US" dirty="0">
                <a:solidFill>
                  <a:schemeClr val="bg1">
                    <a:lumMod val="50000"/>
                  </a:schemeClr>
                </a:solidFill>
              </a:rPr>
              <a:t>운용은 보다 유연해지고</a:t>
            </a:r>
            <a:r>
              <a:rPr lang="en-US" altLang="ko-KR" dirty="0">
                <a:solidFill>
                  <a:schemeClr val="bg1">
                    <a:lumMod val="50000"/>
                  </a:schemeClr>
                </a:solidFill>
              </a:rPr>
              <a:t>, </a:t>
            </a:r>
            <a:r>
              <a:rPr lang="ko-KR" altLang="en-US" dirty="0">
                <a:solidFill>
                  <a:schemeClr val="bg1">
                    <a:lumMod val="50000"/>
                  </a:schemeClr>
                </a:solidFill>
              </a:rPr>
              <a:t>공정경쟁 안착을 위한 시장 규율을 강화된다</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 name="표 3">
            <a:extLst>
              <a:ext uri="{FF2B5EF4-FFF2-40B4-BE49-F238E27FC236}">
                <a16:creationId xmlns:a16="http://schemas.microsoft.com/office/drawing/2014/main" id="{DA6EE312-4E12-2EDA-0047-0F53935E237B}"/>
              </a:ext>
            </a:extLst>
          </p:cNvPr>
          <p:cNvGraphicFramePr>
            <a:graphicFrameLocks noGrp="1"/>
          </p:cNvGraphicFramePr>
          <p:nvPr/>
        </p:nvGraphicFramePr>
        <p:xfrm>
          <a:off x="488939" y="2168525"/>
          <a:ext cx="4284673" cy="3708399"/>
        </p:xfrm>
        <a:graphic>
          <a:graphicData uri="http://schemas.openxmlformats.org/drawingml/2006/table">
            <a:tbl>
              <a:tblPr/>
              <a:tblGrid>
                <a:gridCol w="4284673">
                  <a:extLst>
                    <a:ext uri="{9D8B030D-6E8A-4147-A177-3AD203B41FA5}">
                      <a16:colId xmlns:a16="http://schemas.microsoft.com/office/drawing/2014/main" val="3655866858"/>
                    </a:ext>
                  </a:extLst>
                </a:gridCol>
              </a:tblGrid>
              <a:tr h="244404">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❶퇴직연금 제도 별 성격에 맞게 운용 규제 개선</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463995">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확정기여형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‘DC</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개인형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‘IRP</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퇴직연금 이해상충 규제 합리화</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00000"/>
                        </a:lnSpc>
                        <a:spcBef>
                          <a:spcPts val="6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사용자가 직접 운용하는 확정급여형</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이하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‘DB</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형</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은</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이해상충 발생 가능성이 높아</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사용자 및 그 계열회사 등이 발행한 증권 등의 편입을 제한하는 것이 일반적이나</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DC</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형</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·IRP</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형의 경우 주요 선진국에서는 이해상충 규제를 완화하거나 두지 않음</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00000"/>
                        </a:lnSpc>
                        <a:spcBef>
                          <a:spcPts val="6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금번 감독규정 개정을 통해</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현재 적립금 대비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10%</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인 계열회사 증권에 대한 편입 한도가 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DC</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형은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20%, ②IRP</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형은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30%</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로 상향됨에 따라</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DC</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형</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·IRP</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형 퇴직연금의 보다 유연한 운용이 가능해질 것으로 기대</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DB</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형에서 동일인 발행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특수채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지방채 투자 시 한도를 적립금 대비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로 상향</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00000"/>
                        </a:lnSpc>
                        <a:spcBef>
                          <a:spcPts val="600"/>
                        </a:spcBef>
                        <a:spcAft>
                          <a:spcPts val="0"/>
                        </a:spcAft>
                        <a:buClrTx/>
                        <a:buSzTx/>
                        <a:buFontTx/>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DB</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형은 사용자가 근로자에게 지급해야 할 퇴직급여의 수준</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부채</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이 사전에 확정되어 있어</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미래에 지급해야 할 퇴직급여</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부채</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와 퇴직연금 적립금</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자산</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의 현금흐름을 일치시키는 자산</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부채 매칭</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(ALM: Asset-Liability Matching)</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이 중요</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00000"/>
                        </a:lnSpc>
                        <a:spcBef>
                          <a:spcPts val="6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감독규정 개정으로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우량한</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장기 자산인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특수채</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지방채 편입 한도가 상향됨에 따라</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DB</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형 퇴직연금에서 보다 원활하게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ALM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운용 전략을 활용할 수 있을 것으로 기대</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퇴직연금 적립금의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100%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까지 편입 가능한 상품의 범위를 확대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00000"/>
                        </a:lnSpc>
                        <a:spcBef>
                          <a:spcPts val="6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「근로자퇴직급여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보장법</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시행령」</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내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투자위험을 낮춘 상품</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의 범위에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①</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국채</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통안채</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등을 담보로 한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익일물</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환매조건부매수계약과</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단기금융집합투자기구</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(MMF)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등 추가</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00000"/>
                        </a:lnSpc>
                        <a:spcBef>
                          <a:spcPts val="600"/>
                        </a:spcBef>
                        <a:spcAft>
                          <a:spcPts val="0"/>
                        </a:spcAft>
                        <a:buClrTx/>
                        <a:buSzTx/>
                        <a:buFontTx/>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②</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이미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투자위험을 낮춘 상품</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으로 분류되어 적립금의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100%</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까지 편입 가능한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채권혼합형펀드의</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주식 편입 한도를 「자본시장과 금융투자업에 관한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법률」의</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규율 체계에 맞추어</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현행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40%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이내에서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50%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미만으로 상향</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6" name="표 5">
            <a:extLst>
              <a:ext uri="{FF2B5EF4-FFF2-40B4-BE49-F238E27FC236}">
                <a16:creationId xmlns:a16="http://schemas.microsoft.com/office/drawing/2014/main" id="{8CD82FB8-0562-7B4A-AE3A-4A441233E703}"/>
              </a:ext>
            </a:extLst>
          </p:cNvPr>
          <p:cNvGraphicFramePr>
            <a:graphicFrameLocks noGrp="1"/>
          </p:cNvGraphicFramePr>
          <p:nvPr>
            <p:extLst>
              <p:ext uri="{D42A27DB-BD31-4B8C-83A1-F6EECF244321}">
                <p14:modId xmlns:p14="http://schemas.microsoft.com/office/powerpoint/2010/main" val="173935505"/>
              </p:ext>
            </p:extLst>
          </p:nvPr>
        </p:nvGraphicFramePr>
        <p:xfrm>
          <a:off x="5132387" y="3351285"/>
          <a:ext cx="4284673" cy="2525640"/>
        </p:xfrm>
        <a:graphic>
          <a:graphicData uri="http://schemas.openxmlformats.org/drawingml/2006/table">
            <a:tbl>
              <a:tblPr/>
              <a:tblGrid>
                <a:gridCol w="4284673">
                  <a:extLst>
                    <a:ext uri="{9D8B030D-6E8A-4147-A177-3AD203B41FA5}">
                      <a16:colId xmlns:a16="http://schemas.microsoft.com/office/drawing/2014/main" val="3655866858"/>
                    </a:ext>
                  </a:extLst>
                </a:gridCol>
              </a:tblGrid>
              <a:tr h="135712">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❷퇴직연금용 원리금보장상품 시장에서 벌어지는 불건전 영업 관행 혁파</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1269958">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공시의무를 비퇴직연금사업자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비사업자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의 원리금보장상품에도 적용하여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커닝공시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및 이에 따른 불건전 과당경쟁을 방지하고자 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00000"/>
                        </a:lnSpc>
                        <a:spcBef>
                          <a:spcPts val="6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사업자는 물론 비사업자의 원리금보장상품도 익월 적용할 금리를 금월 공시해야 하며</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사업자는 금리가 공시되지 않은 원리금보장상품 판매가 금지됨</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수수료를 활용한 변칙 고금리 원리금보장상품 제공 금지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00000"/>
                        </a:lnSpc>
                        <a:spcBef>
                          <a:spcPts val="6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일부 퇴직연금사업자는 수수료를 보조금처럼 활용해 왔으나</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가입자간 형평에 반하고 근로자 이익과도 무관해</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수수료 제공</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수취 금지를 통해 영업 관행 개선 유도</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파생결합사채 관련 규율 강화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00000"/>
                        </a:lnSpc>
                        <a:spcBef>
                          <a:spcPts val="6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현행 감독규정은 원리금보장상품에 적용되는 규제를 마련하고 있으나</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변칙 파생 결합사채는 이러한 규제들을 우회해 왔음</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00000"/>
                        </a:lnSpc>
                        <a:spcBef>
                          <a:spcPts val="6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감독규정 개정으로 사모 파생결합사채 판매가 금지되며</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사실상 원리금 보장상품에 해당하는 원금보장형 파생결합사채는 원리금보장상품 규제를 동일하게 적용 받음</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72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9" name="표 8">
            <a:extLst>
              <a:ext uri="{FF2B5EF4-FFF2-40B4-BE49-F238E27FC236}">
                <a16:creationId xmlns:a16="http://schemas.microsoft.com/office/drawing/2014/main" id="{3AA75A3E-83D1-238F-CB95-0A31406851CB}"/>
              </a:ext>
            </a:extLst>
          </p:cNvPr>
          <p:cNvGraphicFramePr>
            <a:graphicFrameLocks noGrp="1"/>
          </p:cNvGraphicFramePr>
          <p:nvPr/>
        </p:nvGraphicFramePr>
        <p:xfrm>
          <a:off x="5132388" y="2168525"/>
          <a:ext cx="4284000" cy="1144404"/>
        </p:xfrm>
        <a:graphic>
          <a:graphicData uri="http://schemas.openxmlformats.org/drawingml/2006/table">
            <a:tbl>
              <a:tblPr/>
              <a:tblGrid>
                <a:gridCol w="4284000">
                  <a:extLst>
                    <a:ext uri="{9D8B030D-6E8A-4147-A177-3AD203B41FA5}">
                      <a16:colId xmlns:a16="http://schemas.microsoft.com/office/drawing/2014/main" val="3655866858"/>
                    </a:ext>
                  </a:extLst>
                </a:gridCol>
              </a:tblGrid>
              <a:tr h="244404">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❶퇴직연금 제도 별 성격에 맞게 운용 규제 개선 </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계속</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900000">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IRP</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형에서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보증형 실적배당보험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도입을 계획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00000"/>
                        </a:lnSpc>
                        <a:spcBef>
                          <a:spcPts val="6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보증형 실적배당보험은 납입보험료를 실적배당상품</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주로 펀드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으로 운용하되</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운용 이익이 발생할 경우 운용 실적에 따라 추가 기간 동안 연금을 지급하고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운용 손실이 발생하더라도 일정 금액을 보증하는 상품연금 형태로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실적배당상품에 투자하면서도 안정적 연금 수령을 희망하는 은퇴자에게 유용한 상품이 될 수 있을 것으로 기대</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spTree>
    <p:extLst>
      <p:ext uri="{BB962C8B-B14F-4D97-AF65-F5344CB8AC3E}">
        <p14:creationId xmlns:p14="http://schemas.microsoft.com/office/powerpoint/2010/main" val="873443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금융 </a:t>
            </a:r>
            <a:r>
              <a:rPr lang="ko-KR" altLang="en-US" dirty="0" err="1"/>
              <a:t>마이데이터</a:t>
            </a:r>
            <a:r>
              <a:rPr lang="ko-KR" altLang="en-US" dirty="0"/>
              <a:t> 과금 시행방향 및 향후계획</a:t>
            </a:r>
          </a:p>
        </p:txBody>
      </p:sp>
      <p:sp>
        <p:nvSpPr>
          <p:cNvPr id="5" name="텍스트 개체 틀 4">
            <a:extLst>
              <a:ext uri="{FF2B5EF4-FFF2-40B4-BE49-F238E27FC236}">
                <a16:creationId xmlns:a16="http://schemas.microsoft.com/office/drawing/2014/main" id="{BC537A13-CF66-BCB3-80D7-14B7580312D2}"/>
              </a:ext>
            </a:extLst>
          </p:cNvPr>
          <p:cNvSpPr>
            <a:spLocks noGrp="1"/>
          </p:cNvSpPr>
          <p:nvPr>
            <p:ph type="body" sz="quarter" idx="13"/>
          </p:nvPr>
        </p:nvSpPr>
        <p:spPr/>
        <p:txBody>
          <a:bodyPr/>
          <a:lstStyle/>
          <a:p>
            <a:r>
              <a:rPr lang="ko-KR" altLang="en-US" dirty="0"/>
              <a:t>’</a:t>
            </a:r>
            <a:r>
              <a:rPr lang="en-US" altLang="ko-KR" dirty="0"/>
              <a:t>23</a:t>
            </a:r>
            <a:r>
              <a:rPr lang="ko-KR" altLang="en-US" dirty="0"/>
              <a:t>년부터 </a:t>
            </a:r>
            <a:r>
              <a:rPr lang="ko-KR" altLang="en-US" dirty="0" err="1"/>
              <a:t>마이데이터</a:t>
            </a:r>
            <a:r>
              <a:rPr lang="ko-KR" altLang="en-US" dirty="0"/>
              <a:t> 사업자에 대하여 데이터 전송 요구량을 감안한 과금 시행</a:t>
            </a:r>
          </a:p>
          <a:p>
            <a:r>
              <a:rPr lang="ko-KR" altLang="en-US" dirty="0"/>
              <a:t>구체적 </a:t>
            </a:r>
            <a:r>
              <a:rPr lang="ko-KR" altLang="en-US" dirty="0" err="1"/>
              <a:t>과금기준은</a:t>
            </a:r>
            <a:r>
              <a:rPr lang="ko-KR" altLang="en-US" dirty="0"/>
              <a:t> ’</a:t>
            </a:r>
            <a:r>
              <a:rPr lang="en-US" altLang="ko-KR" dirty="0"/>
              <a:t>23</a:t>
            </a:r>
            <a:r>
              <a:rPr lang="ko-KR" altLang="en-US" dirty="0"/>
              <a:t>년도 데이터 전송 원가의 추가 분석</a:t>
            </a:r>
            <a:r>
              <a:rPr lang="en-US" altLang="ko-KR" dirty="0"/>
              <a:t>·</a:t>
            </a:r>
            <a:r>
              <a:rPr lang="ko-KR" altLang="en-US" dirty="0"/>
              <a:t>검증</a:t>
            </a:r>
            <a:r>
              <a:rPr lang="en-US" altLang="ko-KR" dirty="0"/>
              <a:t>, </a:t>
            </a:r>
            <a:r>
              <a:rPr lang="ko-KR" altLang="en-US" dirty="0"/>
              <a:t>정보제공기관</a:t>
            </a:r>
            <a:r>
              <a:rPr lang="en-US" altLang="ko-KR" dirty="0"/>
              <a:t>, </a:t>
            </a:r>
            <a:r>
              <a:rPr lang="ko-KR" altLang="en-US" dirty="0" err="1"/>
              <a:t>마이데이터</a:t>
            </a:r>
            <a:r>
              <a:rPr lang="ko-KR" altLang="en-US" dirty="0"/>
              <a:t> 사업자</a:t>
            </a:r>
            <a:r>
              <a:rPr lang="en-US" altLang="ko-KR" dirty="0"/>
              <a:t>, </a:t>
            </a:r>
            <a:r>
              <a:rPr lang="ko-KR" altLang="en-US" dirty="0"/>
              <a:t>관련 전문가 등이 함께 참여하는 </a:t>
            </a:r>
            <a:r>
              <a:rPr lang="ko-KR" altLang="en-US" dirty="0" err="1"/>
              <a:t>워킹그룹</a:t>
            </a:r>
            <a:r>
              <a:rPr lang="ko-KR" altLang="en-US" dirty="0"/>
              <a:t> 논의 등을 거쳐</a:t>
            </a:r>
            <a:r>
              <a:rPr lang="en-US" altLang="ko-KR" dirty="0"/>
              <a:t>, ’23</a:t>
            </a:r>
            <a:r>
              <a:rPr lang="ko-KR" altLang="en-US" dirty="0"/>
              <a:t>년 </a:t>
            </a:r>
            <a:r>
              <a:rPr lang="en-US" altLang="ko-KR" dirty="0"/>
              <a:t>12</a:t>
            </a:r>
            <a:r>
              <a:rPr lang="ko-KR" altLang="en-US" dirty="0"/>
              <a:t>월 이후 마련될 예정이며  ’</a:t>
            </a:r>
            <a:r>
              <a:rPr lang="en-US" altLang="ko-KR" dirty="0"/>
              <a:t>23</a:t>
            </a:r>
            <a:r>
              <a:rPr lang="ko-KR" altLang="en-US" dirty="0"/>
              <a:t>년도 과금액은 구체적 </a:t>
            </a:r>
            <a:r>
              <a:rPr lang="ko-KR" altLang="en-US" dirty="0" err="1"/>
              <a:t>과금기준에</a:t>
            </a:r>
            <a:r>
              <a:rPr lang="ko-KR" altLang="en-US" dirty="0"/>
              <a:t> 따라 소급 산정되어</a:t>
            </a:r>
            <a:r>
              <a:rPr lang="en-US" altLang="ko-KR" dirty="0"/>
              <a:t>, ’24</a:t>
            </a:r>
            <a:r>
              <a:rPr lang="ko-KR" altLang="en-US" dirty="0"/>
              <a:t>년부터 분할 납부될 예정</a:t>
            </a: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2023.1.11</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(2023.1.11), “</a:t>
            </a:r>
            <a:r>
              <a:rPr lang="ko-KR" altLang="en-US" dirty="0">
                <a:solidFill>
                  <a:schemeClr val="bg1">
                    <a:lumMod val="50000"/>
                  </a:schemeClr>
                </a:solidFill>
              </a:rPr>
              <a:t>금융 </a:t>
            </a:r>
            <a:r>
              <a:rPr lang="ko-KR" altLang="en-US" dirty="0" err="1">
                <a:solidFill>
                  <a:schemeClr val="bg1">
                    <a:lumMod val="50000"/>
                  </a:schemeClr>
                </a:solidFill>
              </a:rPr>
              <a:t>마이데이터</a:t>
            </a:r>
            <a:r>
              <a:rPr lang="ko-KR" altLang="en-US" dirty="0">
                <a:solidFill>
                  <a:schemeClr val="bg1">
                    <a:lumMod val="50000"/>
                  </a:schemeClr>
                </a:solidFill>
              </a:rPr>
              <a:t> 과금 시행방향 및 향후계획 </a:t>
            </a:r>
            <a:r>
              <a:rPr lang="en-US" altLang="ko-KR" dirty="0">
                <a:solidFill>
                  <a:schemeClr val="bg1">
                    <a:lumMod val="50000"/>
                  </a:schemeClr>
                </a:solidFill>
              </a:rPr>
              <a:t>- </a:t>
            </a:r>
            <a:r>
              <a:rPr lang="ko-KR" altLang="en-US" dirty="0">
                <a:solidFill>
                  <a:schemeClr val="bg1">
                    <a:lumMod val="50000"/>
                  </a:schemeClr>
                </a:solidFill>
              </a:rPr>
              <a:t>금융 </a:t>
            </a:r>
            <a:r>
              <a:rPr lang="ko-KR" altLang="en-US" dirty="0" err="1">
                <a:solidFill>
                  <a:schemeClr val="bg1">
                    <a:lumMod val="50000"/>
                  </a:schemeClr>
                </a:solidFill>
              </a:rPr>
              <a:t>마이데이터</a:t>
            </a:r>
            <a:r>
              <a:rPr lang="ko-KR" altLang="en-US" dirty="0">
                <a:solidFill>
                  <a:schemeClr val="bg1">
                    <a:lumMod val="50000"/>
                  </a:schemeClr>
                </a:solidFill>
              </a:rPr>
              <a:t> 생태계의 지속가능한 발전을 위해 상생</a:t>
            </a:r>
            <a:r>
              <a:rPr lang="en-US" altLang="ko-KR" dirty="0">
                <a:solidFill>
                  <a:schemeClr val="bg1">
                    <a:lumMod val="50000"/>
                  </a:schemeClr>
                </a:solidFill>
              </a:rPr>
              <a:t>·</a:t>
            </a:r>
            <a:r>
              <a:rPr lang="ko-KR" altLang="en-US" dirty="0">
                <a:solidFill>
                  <a:schemeClr val="bg1">
                    <a:lumMod val="50000"/>
                  </a:schemeClr>
                </a:solidFill>
              </a:rPr>
              <a:t>협력의 합리적인 </a:t>
            </a:r>
            <a:r>
              <a:rPr lang="ko-KR" altLang="en-US" dirty="0" err="1">
                <a:solidFill>
                  <a:schemeClr val="bg1">
                    <a:lumMod val="50000"/>
                  </a:schemeClr>
                </a:solidFill>
              </a:rPr>
              <a:t>과금체계를</a:t>
            </a:r>
            <a:r>
              <a:rPr lang="ko-KR" altLang="en-US" dirty="0">
                <a:solidFill>
                  <a:schemeClr val="bg1">
                    <a:lumMod val="50000"/>
                  </a:schemeClr>
                </a:solidFill>
              </a:rPr>
              <a:t> </a:t>
            </a:r>
            <a:r>
              <a:rPr lang="ko-KR" altLang="en-US" dirty="0" err="1">
                <a:solidFill>
                  <a:schemeClr val="bg1">
                    <a:lumMod val="50000"/>
                  </a:schemeClr>
                </a:solidFill>
              </a:rPr>
              <a:t>마련해나가겠습니다</a:t>
            </a:r>
            <a:r>
              <a:rPr lang="en-US" altLang="ko-KR" dirty="0">
                <a:solidFill>
                  <a:schemeClr val="bg1">
                    <a:lumMod val="50000"/>
                  </a:schemeClr>
                </a:solidFill>
              </a:rPr>
              <a:t>. –”.</a:t>
            </a:r>
          </a:p>
        </p:txBody>
      </p:sp>
      <p:sp>
        <p:nvSpPr>
          <p:cNvPr id="12" name="직사각형 11">
            <a:extLst>
              <a:ext uri="{FF2B5EF4-FFF2-40B4-BE49-F238E27FC236}">
                <a16:creationId xmlns:a16="http://schemas.microsoft.com/office/drawing/2014/main" id="{E7BA371F-4B0A-4B38-8F38-490CDCB693B1}"/>
              </a:ext>
            </a:extLst>
          </p:cNvPr>
          <p:cNvSpPr/>
          <p:nvPr/>
        </p:nvSpPr>
        <p:spPr>
          <a:xfrm>
            <a:off x="488900" y="2246132"/>
            <a:ext cx="857579" cy="1507962"/>
          </a:xfrm>
          <a:prstGeom prst="rect">
            <a:avLst/>
          </a:prstGeom>
          <a:solidFill>
            <a:srgbClr val="ACEAFF"/>
          </a:solidFill>
          <a:ln w="6350">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Ins="72000" rtlCol="0" anchor="ctr">
            <a:noAutofit/>
          </a:bodyPr>
          <a:lstStyle/>
          <a:p>
            <a:pPr algn="ctr">
              <a:lnSpc>
                <a:spcPct val="110000"/>
              </a:lnSpc>
            </a:pPr>
            <a:r>
              <a:rPr lang="en-US" altLang="ko-KR" sz="1100" b="1"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’22</a:t>
            </a:r>
            <a:r>
              <a:rPr lang="ko-KR" altLang="en-US" sz="1100" b="1"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년 금융 </a:t>
            </a:r>
            <a:r>
              <a:rPr lang="ko-KR" altLang="en-US" sz="1100" b="1" dirty="0" err="1">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마이데이터</a:t>
            </a:r>
            <a:r>
              <a:rPr lang="ko-KR" altLang="en-US" sz="1100" b="1"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 데이터 전송 원가분석 결과</a:t>
            </a:r>
          </a:p>
        </p:txBody>
      </p:sp>
      <p:sp>
        <p:nvSpPr>
          <p:cNvPr id="14" name="직사각형 13">
            <a:extLst>
              <a:ext uri="{FF2B5EF4-FFF2-40B4-BE49-F238E27FC236}">
                <a16:creationId xmlns:a16="http://schemas.microsoft.com/office/drawing/2014/main" id="{B8D8CBE4-EC79-437E-A38B-6E46F30D3561}"/>
              </a:ext>
            </a:extLst>
          </p:cNvPr>
          <p:cNvSpPr/>
          <p:nvPr/>
        </p:nvSpPr>
        <p:spPr>
          <a:xfrm>
            <a:off x="1346478" y="2246132"/>
            <a:ext cx="3427185" cy="1507962"/>
          </a:xfrm>
          <a:prstGeom prst="rect">
            <a:avLst/>
          </a:prstGeom>
          <a:noFill/>
          <a:ln w="6350">
            <a:solidFill>
              <a:srgbClr val="ACEA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44000" rIns="108000" rtlCol="0" anchor="t"/>
          <a:lstStyle/>
          <a:p>
            <a:pPr marL="108000" indent="-108000">
              <a:lnSpc>
                <a:spcPct val="110000"/>
              </a:lnSpc>
              <a:spcAft>
                <a:spcPts val="300"/>
              </a:spcAft>
              <a:buFont typeface="Arial" panose="020B0604020202020204" pitchFamily="34" charset="0"/>
              <a:buChar char="•"/>
            </a:pP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신용정보원과 회계법인이 </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5,800</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여개 전체 정보제공기관 대상으로 </a:t>
            </a:r>
            <a:r>
              <a:rPr lang="ko-KR" altLang="en-US" sz="1000" dirty="0" err="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마이데이터</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시스템 구축비와 운영비 등 원가분석</a:t>
            </a: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08000" indent="-108000">
              <a:lnSpc>
                <a:spcPct val="110000"/>
              </a:lnSpc>
              <a:spcAft>
                <a:spcPts val="300"/>
              </a:spcAft>
              <a:buFont typeface="Arial" panose="020B0604020202020204" pitchFamily="34" charset="0"/>
              <a:buChar char="•"/>
            </a:pP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데이터 전송을 위한 시스템 구축비는 연 </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372</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억 원</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운영비는 연 </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921</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억 원으로</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총 원가는 </a:t>
            </a:r>
            <a:r>
              <a:rPr lang="en-US" altLang="ko-KR" sz="1000"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1,293</a:t>
            </a:r>
            <a:r>
              <a:rPr lang="ko-KR" altLang="en-US" sz="1000"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억 원 수준</a:t>
            </a:r>
            <a:endParaRPr lang="en-US" altLang="ko-KR" sz="1000"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marL="108000" indent="-108000">
              <a:lnSpc>
                <a:spcPct val="110000"/>
              </a:lnSpc>
              <a:spcAft>
                <a:spcPts val="300"/>
              </a:spcAft>
              <a:buFont typeface="Arial" panose="020B0604020202020204" pitchFamily="34" charset="0"/>
              <a:buChar char="•"/>
            </a:pP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정보제공기관별로 조사된 원가와 데이터 </a:t>
            </a:r>
            <a:r>
              <a:rPr lang="ko-KR" altLang="en-US" sz="1000" dirty="0" err="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전송량</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간의 유의미한 상관관계 확인</a:t>
            </a:r>
            <a:r>
              <a:rPr lang="en-US" altLang="ko-KR" sz="1000"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데이터 </a:t>
            </a:r>
            <a:r>
              <a:rPr lang="ko-KR" altLang="en-US" sz="1000" dirty="0" err="1">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전송량을</a:t>
            </a:r>
            <a:r>
              <a:rPr lang="ko-KR" altLang="en-US" sz="1000"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 감안한 </a:t>
            </a:r>
            <a:r>
              <a:rPr lang="ko-KR" altLang="en-US" sz="1000" dirty="0" err="1">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과금체계</a:t>
            </a:r>
            <a:r>
              <a:rPr lang="ko-KR" altLang="en-US" sz="1000"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 필요</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제시 </a:t>
            </a: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17" name="직사각형 16">
            <a:extLst>
              <a:ext uri="{FF2B5EF4-FFF2-40B4-BE49-F238E27FC236}">
                <a16:creationId xmlns:a16="http://schemas.microsoft.com/office/drawing/2014/main" id="{831C0964-4ED6-4538-A1B2-59B67CAE47FE}"/>
              </a:ext>
            </a:extLst>
          </p:cNvPr>
          <p:cNvSpPr/>
          <p:nvPr/>
        </p:nvSpPr>
        <p:spPr>
          <a:xfrm>
            <a:off x="5132388" y="2246132"/>
            <a:ext cx="4284716" cy="868986"/>
          </a:xfrm>
          <a:prstGeom prst="rect">
            <a:avLst/>
          </a:prstGeom>
          <a:solidFill>
            <a:srgbClr val="EEFBFF"/>
          </a:solidFill>
          <a:ln w="6350">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10000"/>
              </a:lnSpc>
            </a:pPr>
            <a:r>
              <a:rPr lang="ko-KR" altLang="en-US" sz="1050" b="1" dirty="0">
                <a:ln>
                  <a:solidFill>
                    <a:schemeClr val="bg1">
                      <a:lumMod val="75000"/>
                      <a:alpha val="0"/>
                    </a:schemeClr>
                  </a:solidFill>
                  <a:miter lim="800000"/>
                </a:ln>
                <a:solidFill>
                  <a:schemeClr val="accent1"/>
                </a:solidFill>
                <a:latin typeface="KoPub돋움체 Medium" panose="02020603020101020101" pitchFamily="18" charset="-127"/>
                <a:ea typeface="KoPub돋움체 Medium" panose="02020603020101020101" pitchFamily="18" charset="-127"/>
              </a:rPr>
              <a:t>’</a:t>
            </a:r>
            <a:r>
              <a:rPr lang="en-US" altLang="ko-KR" sz="1050" b="1" dirty="0">
                <a:ln>
                  <a:solidFill>
                    <a:schemeClr val="bg1">
                      <a:lumMod val="75000"/>
                      <a:alpha val="0"/>
                    </a:schemeClr>
                  </a:solidFill>
                  <a:miter lim="800000"/>
                </a:ln>
                <a:solidFill>
                  <a:schemeClr val="accent1"/>
                </a:solidFill>
                <a:latin typeface="KoPub돋움체 Medium" panose="02020603020101020101" pitchFamily="18" charset="-127"/>
                <a:ea typeface="KoPub돋움체 Medium" panose="02020603020101020101" pitchFamily="18" charset="-127"/>
              </a:rPr>
              <a:t>23</a:t>
            </a:r>
            <a:r>
              <a:rPr lang="ko-KR" altLang="en-US" sz="1050" b="1" dirty="0">
                <a:ln>
                  <a:solidFill>
                    <a:schemeClr val="bg1">
                      <a:lumMod val="75000"/>
                      <a:alpha val="0"/>
                    </a:schemeClr>
                  </a:solidFill>
                  <a:miter lim="800000"/>
                </a:ln>
                <a:solidFill>
                  <a:schemeClr val="accent1"/>
                </a:solidFill>
                <a:latin typeface="KoPub돋움체 Medium" panose="02020603020101020101" pitchFamily="18" charset="-127"/>
                <a:ea typeface="KoPub돋움체 Medium" panose="02020603020101020101" pitchFamily="18" charset="-127"/>
              </a:rPr>
              <a:t>년부터 </a:t>
            </a:r>
            <a:r>
              <a:rPr lang="ko-KR" altLang="en-US" sz="1050" b="1" dirty="0" err="1">
                <a:ln>
                  <a:solidFill>
                    <a:schemeClr val="bg1">
                      <a:lumMod val="75000"/>
                      <a:alpha val="0"/>
                    </a:schemeClr>
                  </a:solidFill>
                  <a:miter lim="800000"/>
                </a:ln>
                <a:solidFill>
                  <a:schemeClr val="accent1"/>
                </a:solidFill>
                <a:latin typeface="KoPub돋움체 Medium" panose="02020603020101020101" pitchFamily="18" charset="-127"/>
                <a:ea typeface="KoPub돋움체 Medium" panose="02020603020101020101" pitchFamily="18" charset="-127"/>
              </a:rPr>
              <a:t>마이데이터</a:t>
            </a:r>
            <a:r>
              <a:rPr lang="ko-KR" altLang="en-US" sz="1050" b="1" dirty="0">
                <a:ln>
                  <a:solidFill>
                    <a:schemeClr val="bg1">
                      <a:lumMod val="75000"/>
                      <a:alpha val="0"/>
                    </a:schemeClr>
                  </a:solidFill>
                  <a:miter lim="800000"/>
                </a:ln>
                <a:solidFill>
                  <a:schemeClr val="accent1"/>
                </a:solidFill>
                <a:latin typeface="KoPub돋움체 Medium" panose="02020603020101020101" pitchFamily="18" charset="-127"/>
                <a:ea typeface="KoPub돋움체 Medium" panose="02020603020101020101" pitchFamily="18" charset="-127"/>
              </a:rPr>
              <a:t> 사업자</a:t>
            </a:r>
            <a:r>
              <a:rPr lang="ko-KR" altLang="en-US" sz="1050" b="1"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에 대해 </a:t>
            </a:r>
            <a:endParaRPr lang="en-US" altLang="ko-KR" sz="1050" b="1"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lgn="ctr">
              <a:lnSpc>
                <a:spcPct val="110000"/>
              </a:lnSpc>
            </a:pPr>
            <a:r>
              <a:rPr lang="ko-KR" altLang="en-US" sz="1050" b="1" dirty="0">
                <a:ln>
                  <a:solidFill>
                    <a:schemeClr val="bg1">
                      <a:lumMod val="75000"/>
                      <a:alpha val="0"/>
                    </a:schemeClr>
                  </a:solidFill>
                  <a:miter lim="800000"/>
                </a:ln>
                <a:solidFill>
                  <a:schemeClr val="accent1"/>
                </a:solidFill>
                <a:latin typeface="KoPub돋움체 Medium" panose="02020603020101020101" pitchFamily="18" charset="-127"/>
                <a:ea typeface="KoPub돋움체 Medium" panose="02020603020101020101" pitchFamily="18" charset="-127"/>
              </a:rPr>
              <a:t>데이터 전송 요구량을 감안한 과금 </a:t>
            </a:r>
            <a:r>
              <a:rPr lang="ko-KR" altLang="en-US" sz="1050" b="1"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시행</a:t>
            </a:r>
            <a:endParaRPr lang="en-US" altLang="ko-KR" sz="1050" b="1"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lgn="ctr">
              <a:lnSpc>
                <a:spcPct val="110000"/>
              </a:lnSpc>
            </a:pPr>
            <a:r>
              <a:rPr lang="ko-KR" altLang="en-US" sz="1050" b="1"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단</a:t>
            </a:r>
            <a:r>
              <a:rPr lang="en-US" altLang="ko-KR" sz="1050" b="1"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50" b="1"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과금 기준은 ’</a:t>
            </a:r>
            <a:r>
              <a:rPr lang="en-US" altLang="ko-KR" sz="1050" b="1"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23.12</a:t>
            </a:r>
            <a:r>
              <a:rPr lang="ko-KR" altLang="en-US" sz="1050" b="1"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월 이후 마련 및 </a:t>
            </a:r>
            <a:endParaRPr lang="en-US" altLang="ko-KR" sz="1050" b="1"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lgn="ctr">
              <a:lnSpc>
                <a:spcPct val="110000"/>
              </a:lnSpc>
            </a:pPr>
            <a:r>
              <a:rPr lang="en-US" altLang="ko-KR" sz="1050" b="1" dirty="0">
                <a:ln>
                  <a:solidFill>
                    <a:schemeClr val="bg1">
                      <a:lumMod val="75000"/>
                      <a:alpha val="0"/>
                    </a:schemeClr>
                  </a:solidFill>
                  <a:miter lim="800000"/>
                </a:ln>
                <a:solidFill>
                  <a:schemeClr val="accent1"/>
                </a:solidFill>
                <a:latin typeface="KoPub돋움체 Medium" panose="02020603020101020101" pitchFamily="18" charset="-127"/>
                <a:ea typeface="KoPub돋움체 Medium" panose="02020603020101020101" pitchFamily="18" charset="-127"/>
              </a:rPr>
              <a:t>’24</a:t>
            </a:r>
            <a:r>
              <a:rPr lang="ko-KR" altLang="en-US" sz="1050" b="1" dirty="0">
                <a:ln>
                  <a:solidFill>
                    <a:schemeClr val="bg1">
                      <a:lumMod val="75000"/>
                      <a:alpha val="0"/>
                    </a:schemeClr>
                  </a:solidFill>
                  <a:miter lim="800000"/>
                </a:ln>
                <a:solidFill>
                  <a:schemeClr val="accent1"/>
                </a:solidFill>
                <a:latin typeface="KoPub돋움체 Medium" panose="02020603020101020101" pitchFamily="18" charset="-127"/>
                <a:ea typeface="KoPub돋움체 Medium" panose="02020603020101020101" pitchFamily="18" charset="-127"/>
              </a:rPr>
              <a:t>년 이후 주기적 </a:t>
            </a:r>
            <a:r>
              <a:rPr lang="ko-KR" altLang="en-US" sz="1050" b="1" dirty="0" err="1">
                <a:ln>
                  <a:solidFill>
                    <a:schemeClr val="bg1">
                      <a:lumMod val="75000"/>
                      <a:alpha val="0"/>
                    </a:schemeClr>
                  </a:solidFill>
                  <a:miter lim="800000"/>
                </a:ln>
                <a:solidFill>
                  <a:schemeClr val="accent1"/>
                </a:solidFill>
                <a:latin typeface="KoPub돋움체 Medium" panose="02020603020101020101" pitchFamily="18" charset="-127"/>
                <a:ea typeface="KoPub돋움체 Medium" panose="02020603020101020101" pitchFamily="18" charset="-127"/>
              </a:rPr>
              <a:t>재검증</a:t>
            </a:r>
            <a:r>
              <a:rPr lang="ko-KR" altLang="en-US" sz="1050" b="1" dirty="0">
                <a:ln>
                  <a:solidFill>
                    <a:schemeClr val="bg1">
                      <a:lumMod val="75000"/>
                      <a:alpha val="0"/>
                    </a:schemeClr>
                  </a:solidFill>
                  <a:miter lim="800000"/>
                </a:ln>
                <a:solidFill>
                  <a:schemeClr val="accent1"/>
                </a:solidFill>
                <a:latin typeface="KoPub돋움체 Medium" panose="02020603020101020101" pitchFamily="18" charset="-127"/>
                <a:ea typeface="KoPub돋움체 Medium" panose="02020603020101020101" pitchFamily="18" charset="-127"/>
              </a:rPr>
              <a:t> 및 </a:t>
            </a:r>
            <a:r>
              <a:rPr lang="ko-KR" altLang="en-US" sz="1050" b="1" dirty="0" err="1">
                <a:ln>
                  <a:solidFill>
                    <a:schemeClr val="bg1">
                      <a:lumMod val="75000"/>
                      <a:alpha val="0"/>
                    </a:schemeClr>
                  </a:solidFill>
                  <a:miter lim="800000"/>
                </a:ln>
                <a:solidFill>
                  <a:schemeClr val="accent1"/>
                </a:solidFill>
                <a:latin typeface="KoPub돋움체 Medium" panose="02020603020101020101" pitchFamily="18" charset="-127"/>
                <a:ea typeface="KoPub돋움체 Medium" panose="02020603020101020101" pitchFamily="18" charset="-127"/>
              </a:rPr>
              <a:t>과금체계</a:t>
            </a:r>
            <a:r>
              <a:rPr lang="ko-KR" altLang="en-US" sz="1050" b="1" dirty="0">
                <a:ln>
                  <a:solidFill>
                    <a:schemeClr val="bg1">
                      <a:lumMod val="75000"/>
                      <a:alpha val="0"/>
                    </a:schemeClr>
                  </a:solidFill>
                  <a:miter lim="800000"/>
                </a:ln>
                <a:solidFill>
                  <a:schemeClr val="accent1"/>
                </a:solidFill>
                <a:latin typeface="KoPub돋움체 Medium" panose="02020603020101020101" pitchFamily="18" charset="-127"/>
                <a:ea typeface="KoPub돋움체 Medium" panose="02020603020101020101" pitchFamily="18" charset="-127"/>
              </a:rPr>
              <a:t> 조정</a:t>
            </a:r>
          </a:p>
        </p:txBody>
      </p:sp>
      <p:sp>
        <p:nvSpPr>
          <p:cNvPr id="20" name="직사각형 19">
            <a:extLst>
              <a:ext uri="{FF2B5EF4-FFF2-40B4-BE49-F238E27FC236}">
                <a16:creationId xmlns:a16="http://schemas.microsoft.com/office/drawing/2014/main" id="{597A0E95-097B-4F40-A931-DD04A8474B50}"/>
              </a:ext>
            </a:extLst>
          </p:cNvPr>
          <p:cNvSpPr/>
          <p:nvPr/>
        </p:nvSpPr>
        <p:spPr>
          <a:xfrm>
            <a:off x="5132388" y="3229569"/>
            <a:ext cx="4284716" cy="2647355"/>
          </a:xfrm>
          <a:prstGeom prst="rect">
            <a:avLst/>
          </a:prstGeom>
          <a:noFill/>
          <a:ln w="6350">
            <a:solidFill>
              <a:srgbClr val="ACEA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44000" rIns="108000" rtlCol="0" anchor="ctr"/>
          <a:lstStyle/>
          <a:p>
            <a:pPr marL="108000" indent="-108000">
              <a:lnSpc>
                <a:spcPct val="110000"/>
              </a:lnSpc>
              <a:spcAft>
                <a:spcPts val="300"/>
              </a:spcAft>
              <a:buFont typeface="Arial" panose="020B0604020202020204" pitchFamily="34" charset="0"/>
              <a:buChar char="•"/>
            </a:pP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과금 시행</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23</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년부터 </a:t>
            </a:r>
            <a:r>
              <a:rPr lang="ko-KR" altLang="en-US" sz="1000" dirty="0" err="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마이데이터</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사업자에 데이터 전송 요구량을 감안한 과금 시행</a:t>
            </a: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08000" indent="-108000">
              <a:lnSpc>
                <a:spcPct val="110000"/>
              </a:lnSpc>
              <a:spcAft>
                <a:spcPts val="300"/>
              </a:spcAft>
              <a:buFont typeface="Arial" panose="020B0604020202020204" pitchFamily="34" charset="0"/>
              <a:buChar char="•"/>
            </a:pP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추가 분석</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검증</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다만</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구체적 </a:t>
            </a:r>
            <a:r>
              <a:rPr lang="ko-KR" altLang="en-US" sz="1000" dirty="0" err="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과금기준은</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23</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년도 데이터 전송 원가의 추가 분석</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검증</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이해관계자 </a:t>
            </a:r>
            <a:r>
              <a:rPr lang="ko-KR" altLang="en-US" sz="1000" dirty="0" err="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워킹그룹</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논의 등을 거쳐 ’</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23</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12</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 이후 마련 예정</a:t>
            </a: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269875" indent="-182563">
              <a:lnSpc>
                <a:spcPct val="110000"/>
              </a:lnSpc>
              <a:spcAft>
                <a:spcPts val="300"/>
              </a:spcAft>
              <a:buFontTx/>
              <a:buChar char="-"/>
            </a:pP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중소형 사업자들의 재무적 부담</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경제</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영업여건 등을 종합적 감안</a:t>
            </a: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269875" indent="-182563">
              <a:lnSpc>
                <a:spcPct val="110000"/>
              </a:lnSpc>
              <a:spcAft>
                <a:spcPts val="300"/>
              </a:spcAft>
              <a:buFontTx/>
              <a:buChar char="-"/>
            </a:pP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합리적 과금이 이루어 수 있도록 정기적 전송의 구분 기준과 의미 명확화</a:t>
            </a: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08000" indent="-108000">
              <a:lnSpc>
                <a:spcPct val="110000"/>
              </a:lnSpc>
              <a:spcAft>
                <a:spcPts val="300"/>
              </a:spcAft>
              <a:buFont typeface="Arial" panose="020B0604020202020204" pitchFamily="34" charset="0"/>
              <a:buChar char="•"/>
            </a:pP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사후 분할 납부</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’23</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년도 과금액은 구체적 </a:t>
            </a:r>
            <a:r>
              <a:rPr lang="ko-KR" altLang="en-US" sz="1000" dirty="0" err="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과금기준에</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따라 소급 산정</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’24</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년부터 납부</a:t>
            </a: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08000" indent="-108000">
              <a:lnSpc>
                <a:spcPct val="110000"/>
              </a:lnSpc>
              <a:spcAft>
                <a:spcPts val="300"/>
              </a:spcAft>
              <a:buFont typeface="Arial" panose="020B0604020202020204" pitchFamily="34" charset="0"/>
              <a:buChar char="•"/>
            </a:pP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향후 계획</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24</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이후</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err="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마이데이터</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산업 성숙도 등을 고려하여 주기적으로 원가 </a:t>
            </a:r>
            <a:r>
              <a:rPr lang="ko-KR" altLang="en-US" sz="1000" dirty="0" err="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재검증</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및 </a:t>
            </a:r>
            <a:r>
              <a:rPr lang="ko-KR" altLang="en-US" sz="1000" dirty="0" err="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과금체계</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조정 추진 </a:t>
            </a: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15" name="직사각형 14">
            <a:extLst>
              <a:ext uri="{FF2B5EF4-FFF2-40B4-BE49-F238E27FC236}">
                <a16:creationId xmlns:a16="http://schemas.microsoft.com/office/drawing/2014/main" id="{66AB7CCD-ED1F-4539-89C5-A399A9AE081D}"/>
              </a:ext>
            </a:extLst>
          </p:cNvPr>
          <p:cNvSpPr/>
          <p:nvPr/>
        </p:nvSpPr>
        <p:spPr>
          <a:xfrm>
            <a:off x="488950" y="3830818"/>
            <a:ext cx="857579" cy="2046107"/>
          </a:xfrm>
          <a:prstGeom prst="rect">
            <a:avLst/>
          </a:prstGeom>
          <a:solidFill>
            <a:srgbClr val="ACEAFF"/>
          </a:solidFill>
          <a:ln w="6350">
            <a:solidFill>
              <a:srgbClr val="ACEAFF"/>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Ins="72000" rtlCol="0" anchor="ctr">
            <a:noAutofit/>
          </a:bodyPr>
          <a:lstStyle/>
          <a:p>
            <a:pPr algn="ctr">
              <a:lnSpc>
                <a:spcPct val="110000"/>
              </a:lnSpc>
            </a:pPr>
            <a:r>
              <a:rPr lang="en-US" altLang="ko-KR" sz="1100" b="1"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’23</a:t>
            </a:r>
            <a:r>
              <a:rPr lang="ko-KR" altLang="en-US" sz="1100" b="1"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년 추가 원가분석 필요성</a:t>
            </a:r>
          </a:p>
        </p:txBody>
      </p:sp>
      <p:sp>
        <p:nvSpPr>
          <p:cNvPr id="16" name="직사각형 15">
            <a:extLst>
              <a:ext uri="{FF2B5EF4-FFF2-40B4-BE49-F238E27FC236}">
                <a16:creationId xmlns:a16="http://schemas.microsoft.com/office/drawing/2014/main" id="{764A4C31-D761-43EA-BAEB-58432764B59B}"/>
              </a:ext>
            </a:extLst>
          </p:cNvPr>
          <p:cNvSpPr/>
          <p:nvPr/>
        </p:nvSpPr>
        <p:spPr>
          <a:xfrm>
            <a:off x="1346528" y="3830818"/>
            <a:ext cx="3427185" cy="2046107"/>
          </a:xfrm>
          <a:prstGeom prst="rect">
            <a:avLst/>
          </a:prstGeom>
          <a:noFill/>
          <a:ln w="6350">
            <a:solidFill>
              <a:srgbClr val="ACEA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44000" rIns="108000" rtlCol="0" anchor="t"/>
          <a:lstStyle/>
          <a:p>
            <a:pPr marL="108000" indent="-108000">
              <a:lnSpc>
                <a:spcPct val="110000"/>
              </a:lnSpc>
              <a:spcAft>
                <a:spcPts val="300"/>
              </a:spcAft>
              <a:buFont typeface="Arial" panose="020B0604020202020204" pitchFamily="34" charset="0"/>
              <a:buChar char="•"/>
            </a:pPr>
            <a:r>
              <a:rPr lang="en-US" altLang="ko-KR" sz="1000"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원가분석 데이터 부족</a:t>
            </a:r>
            <a:r>
              <a:rPr lang="en-US" altLang="ko-KR" sz="1000"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정확하고</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세부적 </a:t>
            </a:r>
            <a:r>
              <a:rPr lang="ko-KR" altLang="en-US" sz="1000" dirty="0" err="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과금기준</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수립 위해 원가 자료 등을 추가 확보 필요</a:t>
            </a: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269875" indent="-182563">
              <a:lnSpc>
                <a:spcPct val="110000"/>
              </a:lnSpc>
              <a:spcAft>
                <a:spcPts val="300"/>
              </a:spcAft>
              <a:buFontTx/>
              <a:buChar char="-"/>
            </a:pP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전 금융권 대상 </a:t>
            </a:r>
            <a:r>
              <a:rPr lang="ko-KR" altLang="en-US" sz="1000" dirty="0" err="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마이데이터의</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경우 제출된 </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9</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개월간</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(’22.1~9</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의 데이터 기반 </a:t>
            </a:r>
            <a:r>
              <a:rPr lang="ko-KR" altLang="en-US" sz="1000" dirty="0" err="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과금체계</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산정 한계</a:t>
            </a: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08000" indent="-108000">
              <a:lnSpc>
                <a:spcPct val="110000"/>
              </a:lnSpc>
              <a:spcAft>
                <a:spcPts val="300"/>
              </a:spcAft>
              <a:buFont typeface="Arial" panose="020B0604020202020204" pitchFamily="34" charset="0"/>
              <a:buChar char="•"/>
            </a:pPr>
            <a:r>
              <a:rPr lang="en-US" altLang="ko-KR" sz="1000"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데이터 전송 단위당 원가의 변동 가능성</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’23</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상반기까지 정보제공 범위 확대로 인해 데이터 전송 단위당 원가</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 ➊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전송시스템 구축</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운영비 </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➋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연간 데이터 </a:t>
            </a:r>
            <a:r>
              <a:rPr lang="ko-KR" altLang="en-US" sz="1000" dirty="0" err="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호출량</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변동 가능 </a:t>
            </a: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lgn="ctr">
              <a:lnSpc>
                <a:spcPct val="110000"/>
              </a:lnSpc>
              <a:spcAft>
                <a:spcPts val="300"/>
              </a:spcAft>
            </a:pPr>
            <a:r>
              <a:rPr lang="en-US" altLang="ko-KR" sz="10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a:t>
            </a:r>
            <a:r>
              <a:rPr lang="ko-KR" altLang="en-US" sz="10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정확한 데이터 전송 단위당 원가 등 구체적 </a:t>
            </a:r>
            <a:r>
              <a:rPr lang="ko-KR" altLang="en-US" sz="1000" b="1" dirty="0" err="1">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과금기준</a:t>
            </a:r>
            <a:r>
              <a:rPr lang="ko-KR" altLang="en-US" sz="10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 수립 위해 ’</a:t>
            </a:r>
            <a:r>
              <a:rPr lang="en-US" altLang="ko-KR" sz="10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23</a:t>
            </a:r>
            <a:r>
              <a:rPr lang="ko-KR" altLang="en-US" sz="10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년 추가적인 분석</a:t>
            </a:r>
            <a:r>
              <a:rPr lang="en-US" altLang="ko-KR" sz="10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a:t>
            </a:r>
            <a:r>
              <a:rPr lang="ko-KR" altLang="en-US" sz="10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검증 요구</a:t>
            </a:r>
            <a:r>
              <a:rPr lang="en-US" altLang="ko-KR" sz="10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 </a:t>
            </a:r>
          </a:p>
        </p:txBody>
      </p:sp>
      <p:sp>
        <p:nvSpPr>
          <p:cNvPr id="18" name="화살표: 오른쪽 17">
            <a:extLst>
              <a:ext uri="{FF2B5EF4-FFF2-40B4-BE49-F238E27FC236}">
                <a16:creationId xmlns:a16="http://schemas.microsoft.com/office/drawing/2014/main" id="{63B1B6EB-11D2-4D7B-B532-5810292DFB71}"/>
              </a:ext>
            </a:extLst>
          </p:cNvPr>
          <p:cNvSpPr/>
          <p:nvPr/>
        </p:nvSpPr>
        <p:spPr>
          <a:xfrm>
            <a:off x="4773614" y="3178257"/>
            <a:ext cx="358676" cy="1407745"/>
          </a:xfrm>
          <a:prstGeom prst="rightArrow">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l"/>
            <a:r>
              <a:rPr lang="ko-KR" altLang="en-US" sz="1000"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개선 </a:t>
            </a:r>
          </a:p>
        </p:txBody>
      </p:sp>
    </p:spTree>
    <p:extLst>
      <p:ext uri="{BB962C8B-B14F-4D97-AF65-F5344CB8AC3E}">
        <p14:creationId xmlns:p14="http://schemas.microsoft.com/office/powerpoint/2010/main" val="3754054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금융데이터 규제혁신 </a:t>
            </a:r>
            <a:r>
              <a:rPr lang="en-US" altLang="ko-KR" dirty="0"/>
              <a:t>T/F 1</a:t>
            </a:r>
            <a:r>
              <a:rPr lang="ko-KR" altLang="en-US" dirty="0"/>
              <a:t>차 회의 개최</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a:lnSpc>
                <a:spcPct val="120000"/>
              </a:lnSpc>
              <a:defRPr/>
            </a:pPr>
            <a:r>
              <a:rPr lang="ko-KR" altLang="en-US" dirty="0"/>
              <a:t>데이터를 통한 금융혁신과 금융산업 경쟁력 강화 기반을 마련하기 위해</a:t>
            </a:r>
            <a:r>
              <a:rPr lang="en-US" altLang="ko-KR" dirty="0"/>
              <a:t> </a:t>
            </a:r>
            <a:r>
              <a:rPr lang="ko-KR" altLang="en-US" dirty="0"/>
              <a:t>❶가명데이터 처리 컨설팅 및 보안 네트워크 구축 등을 통한 중소 </a:t>
            </a:r>
            <a:r>
              <a:rPr lang="ko-KR" altLang="en-US" dirty="0" err="1"/>
              <a:t>핀테크</a:t>
            </a:r>
            <a:r>
              <a:rPr lang="ko-KR" altLang="en-US" dirty="0"/>
              <a:t> 기업의 가명데이터 활용 지원 방안</a:t>
            </a:r>
            <a:r>
              <a:rPr lang="en-US" altLang="ko-KR" dirty="0"/>
              <a:t>, </a:t>
            </a:r>
            <a:r>
              <a:rPr lang="ko-KR" altLang="en-US" dirty="0"/>
              <a:t>❷데이터 결합률 제고 등 데이터 결합 활성화 지원 방안</a:t>
            </a:r>
            <a:r>
              <a:rPr lang="en-US" altLang="ko-KR" dirty="0"/>
              <a:t>,</a:t>
            </a:r>
            <a:r>
              <a:rPr lang="ko-KR" altLang="en-US" dirty="0"/>
              <a:t> ❸합성데이터</a:t>
            </a:r>
            <a:r>
              <a:rPr lang="en-US" altLang="ko-KR" dirty="0"/>
              <a:t>(Synthetic Data) </a:t>
            </a:r>
            <a:r>
              <a:rPr lang="ko-KR" altLang="en-US" dirty="0"/>
              <a:t>활용 확대 등 금융</a:t>
            </a:r>
            <a:r>
              <a:rPr lang="en-US" altLang="ko-KR" dirty="0"/>
              <a:t>AI </a:t>
            </a:r>
            <a:r>
              <a:rPr lang="ko-KR" altLang="en-US" dirty="0"/>
              <a:t>활성화 지원 방안 등금융데이터 규제혁신 방향을 논의</a:t>
            </a:r>
            <a:endParaRPr lang="en-US" altLang="ko-KR"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2023.5.18</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(2023.5.18), “</a:t>
            </a:r>
            <a:r>
              <a:rPr lang="ko-KR" altLang="en-US" dirty="0">
                <a:solidFill>
                  <a:schemeClr val="bg1">
                    <a:lumMod val="50000"/>
                  </a:schemeClr>
                </a:solidFill>
              </a:rPr>
              <a:t>금융데이터 규제혁신 </a:t>
            </a:r>
            <a:r>
              <a:rPr lang="en-US" altLang="ko-KR" dirty="0">
                <a:solidFill>
                  <a:schemeClr val="bg1">
                    <a:lumMod val="50000"/>
                  </a:schemeClr>
                </a:solidFill>
              </a:rPr>
              <a:t>T/F 1</a:t>
            </a:r>
            <a:r>
              <a:rPr lang="ko-KR" altLang="en-US" dirty="0">
                <a:solidFill>
                  <a:schemeClr val="bg1">
                    <a:lumMod val="50000"/>
                  </a:schemeClr>
                </a:solidFill>
              </a:rPr>
              <a:t>차 회의 개최</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8" name="표 7">
            <a:extLst>
              <a:ext uri="{FF2B5EF4-FFF2-40B4-BE49-F238E27FC236}">
                <a16:creationId xmlns:a16="http://schemas.microsoft.com/office/drawing/2014/main" id="{C72FD9EF-5E02-D5D0-1E9B-145A0710C7F9}"/>
              </a:ext>
            </a:extLst>
          </p:cNvPr>
          <p:cNvGraphicFramePr>
            <a:graphicFrameLocks noGrp="1"/>
          </p:cNvGraphicFramePr>
          <p:nvPr/>
        </p:nvGraphicFramePr>
        <p:xfrm>
          <a:off x="488940" y="2168523"/>
          <a:ext cx="2808000" cy="3708402"/>
        </p:xfrm>
        <a:graphic>
          <a:graphicData uri="http://schemas.openxmlformats.org/drawingml/2006/table">
            <a:tbl>
              <a:tblPr/>
              <a:tblGrid>
                <a:gridCol w="2808000">
                  <a:extLst>
                    <a:ext uri="{9D8B030D-6E8A-4147-A177-3AD203B41FA5}">
                      <a16:colId xmlns:a16="http://schemas.microsoft.com/office/drawing/2014/main" val="3655866858"/>
                    </a:ext>
                  </a:extLst>
                </a:gridCol>
              </a:tblGrid>
              <a:tr h="320995">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❶ 중소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핀테크</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기업의 가명데이터 활용 지원</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87407">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현재 신용정보법령은 안전한 가명처리를 위해 가명처리 시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비식별</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적정성 검토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개인 신용정보 보호를 위한 보안체계 구축 및 사후관리 절차 등을 이행하도록 하고 있는데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중소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핀테크</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기업은 이를 담당할 전문인력 부족 등으로 가명데이터 활용에 어려움을 겪고 있음</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57175" marR="0" lvl="0" indent="-171450" algn="l" defTabSz="914400" eaLnBrk="1" fontAlgn="base" latinLnBrk="0" hangingPunct="1">
                        <a:lnSpc>
                          <a:spcPct val="100000"/>
                        </a:lnSpc>
                        <a:spcBef>
                          <a:spcPts val="600"/>
                        </a:spcBef>
                        <a:spcAft>
                          <a:spcPts val="0"/>
                        </a:spcAft>
                        <a:buClrTx/>
                        <a:buSzTx/>
                        <a:buFont typeface="Wingdings" panose="05000000000000000000" pitchFamily="2" charset="2"/>
                        <a:buChar char="à"/>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데이터전문기관이 중소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핀테크</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기업을 대상으로 가명처리 컨설팅 및 적정성 평가 업무를 지원할 수 있는 방안을 검토할 예정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현재 신용정보법령은 가명데이터 유통 시 수요자와 공급자가 각각 보안 기준을 충족하는 네트워크를 구축하도록 하고 있는데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중소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핀테크는</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비용 문제로 네트워크 구축이 쉽지 않아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데이터 거래 및 가명데이터 활용에 어려움을 겪고 있음</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57175" marR="0" lvl="0" indent="-171450" algn="l" defTabSz="914400" eaLnBrk="1" fontAlgn="base" latinLnBrk="0" hangingPunct="1">
                        <a:lnSpc>
                          <a:spcPct val="100000"/>
                        </a:lnSpc>
                        <a:spcBef>
                          <a:spcPts val="600"/>
                        </a:spcBef>
                        <a:spcAft>
                          <a:spcPts val="0"/>
                        </a:spcAft>
                        <a:buClrTx/>
                        <a:buSzTx/>
                        <a:buFont typeface="Wingdings" panose="05000000000000000000" pitchFamily="2" charset="2"/>
                        <a:buChar char="à"/>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중소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핀테크</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기업의 어려움을 해소하고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안전한 데이터 거래 및 가명데이터 활용을 지원하기 위해 전송이력 관리 등 보안기능을 갖춘 「데이터 허브 네트워크」 구축 방안에 대해 검토 예정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216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11" name="표 10">
            <a:extLst>
              <a:ext uri="{FF2B5EF4-FFF2-40B4-BE49-F238E27FC236}">
                <a16:creationId xmlns:a16="http://schemas.microsoft.com/office/drawing/2014/main" id="{7924CAA0-81D2-0FE1-B765-4E98C97941C6}"/>
              </a:ext>
            </a:extLst>
          </p:cNvPr>
          <p:cNvGraphicFramePr>
            <a:graphicFrameLocks noGrp="1"/>
          </p:cNvGraphicFramePr>
          <p:nvPr/>
        </p:nvGraphicFramePr>
        <p:xfrm>
          <a:off x="3548970" y="2168524"/>
          <a:ext cx="2808000" cy="3708402"/>
        </p:xfrm>
        <a:graphic>
          <a:graphicData uri="http://schemas.openxmlformats.org/drawingml/2006/table">
            <a:tbl>
              <a:tblPr/>
              <a:tblGrid>
                <a:gridCol w="2808000">
                  <a:extLst>
                    <a:ext uri="{9D8B030D-6E8A-4147-A177-3AD203B41FA5}">
                      <a16:colId xmlns:a16="http://schemas.microsoft.com/office/drawing/2014/main" val="3655866858"/>
                    </a:ext>
                  </a:extLst>
                </a:gridCol>
              </a:tblGrid>
              <a:tr h="308443">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❷ 데이터 결합률 제고 통한 데이터 결합 활성화 지원</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99959">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현재 데이터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결합시</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결합키 생성정보로 주로 사용 중인 이름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생년월일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성별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전화번호 등은 중복</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오류 등이 많아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오류 수정 등에 시간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비용이 많이 소요되고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결합데이터의 품질이 저하될 수 있다는 문제점이 존재</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57175" marR="0" lvl="0" indent="-171450" algn="l" defTabSz="914400" eaLnBrk="1" fontAlgn="base" latinLnBrk="0" hangingPunct="1">
                        <a:lnSpc>
                          <a:spcPct val="100000"/>
                        </a:lnSpc>
                        <a:spcBef>
                          <a:spcPts val="600"/>
                        </a:spcBef>
                        <a:spcAft>
                          <a:spcPts val="0"/>
                        </a:spcAft>
                        <a:buClrTx/>
                        <a:buSzTx/>
                        <a:buFont typeface="Wingdings" panose="05000000000000000000" pitchFamily="2" charset="2"/>
                        <a:buChar char="à"/>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데이터 결합 시간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비용을 줄이고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결합데이터의 품질을 제고하기 위해 관계부처 협의를 거쳐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CI(Connecting Information,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연계정보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의 일부 값을 결합키 생성정보로 안전하게 활용할 수 있는 방안을 검토 할 계획</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57175" marR="0" lvl="0" indent="-171450" algn="l" defTabSz="914400" eaLnBrk="1" fontAlgn="base" latinLnBrk="0" hangingPunct="1">
                        <a:lnSpc>
                          <a:spcPct val="100000"/>
                        </a:lnSpc>
                        <a:spcBef>
                          <a:spcPts val="600"/>
                        </a:spcBef>
                        <a:spcAft>
                          <a:spcPts val="0"/>
                        </a:spcAft>
                        <a:buClrTx/>
                        <a:buSzTx/>
                        <a:buFont typeface="Wingdings" panose="05000000000000000000" pitchFamily="2" charset="2"/>
                        <a:buChar char="à"/>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85725" marR="0" lvl="0" indent="0" algn="l" defTabSz="914400" eaLnBrk="1" fontAlgn="base" latinLnBrk="0" hangingPunct="1">
                        <a:lnSpc>
                          <a:spcPct val="100000"/>
                        </a:lnSpc>
                        <a:spcBef>
                          <a:spcPts val="600"/>
                        </a:spcBef>
                        <a:spcAft>
                          <a:spcPts val="0"/>
                        </a:spcAft>
                        <a:buClrTx/>
                        <a:buSzTx/>
                        <a:buFont typeface="Wingdings" panose="05000000000000000000" pitchFamily="2" charset="2"/>
                        <a:buNone/>
                        <a:tabLst/>
                        <a:defRPr/>
                      </a:pPr>
                      <a:r>
                        <a:rPr lang="en-US" altLang="ko-KR" sz="900" i="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i="1" kern="0" dirty="0">
                          <a:ln>
                            <a:solidFill>
                              <a:schemeClr val="bg1">
                                <a:lumMod val="75000"/>
                                <a:alpha val="0"/>
                              </a:schemeClr>
                            </a:solidFill>
                          </a:ln>
                          <a:solidFill>
                            <a:schemeClr val="tx1">
                              <a:lumMod val="85000"/>
                              <a:lumOff val="15000"/>
                            </a:schemeClr>
                          </a:solidFill>
                          <a:latin typeface="+mn-ea"/>
                          <a:ea typeface="+mn-ea"/>
                          <a:cs typeface="+mn-cs"/>
                        </a:rPr>
                        <a:t>연계정보란</a:t>
                      </a:r>
                      <a:r>
                        <a:rPr lang="en-US" altLang="ko-KR" sz="900" i="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i="1" kern="0" dirty="0">
                          <a:ln>
                            <a:solidFill>
                              <a:schemeClr val="bg1">
                                <a:lumMod val="75000"/>
                                <a:alpha val="0"/>
                              </a:schemeClr>
                            </a:solidFill>
                          </a:ln>
                          <a:solidFill>
                            <a:schemeClr val="tx1">
                              <a:lumMod val="85000"/>
                              <a:lumOff val="15000"/>
                            </a:schemeClr>
                          </a:solidFill>
                          <a:latin typeface="+mn-ea"/>
                          <a:ea typeface="+mn-ea"/>
                          <a:cs typeface="+mn-cs"/>
                        </a:rPr>
                        <a:t>주민등록번호를 대신해서 온라인상에서 특정 </a:t>
                      </a:r>
                      <a:r>
                        <a:rPr lang="ko-KR" altLang="en-US" sz="900" i="1" kern="0" dirty="0" err="1">
                          <a:ln>
                            <a:solidFill>
                              <a:schemeClr val="bg1">
                                <a:lumMod val="75000"/>
                                <a:alpha val="0"/>
                              </a:schemeClr>
                            </a:solidFill>
                          </a:ln>
                          <a:solidFill>
                            <a:schemeClr val="tx1">
                              <a:lumMod val="85000"/>
                              <a:lumOff val="15000"/>
                            </a:schemeClr>
                          </a:solidFill>
                          <a:latin typeface="+mn-ea"/>
                          <a:ea typeface="+mn-ea"/>
                          <a:cs typeface="+mn-cs"/>
                        </a:rPr>
                        <a:t>개인을</a:t>
                      </a:r>
                      <a:r>
                        <a:rPr lang="ko-KR" altLang="en-US" sz="900" i="1" kern="0" dirty="0">
                          <a:ln>
                            <a:solidFill>
                              <a:schemeClr val="bg1">
                                <a:lumMod val="75000"/>
                                <a:alpha val="0"/>
                              </a:schemeClr>
                            </a:solidFill>
                          </a:ln>
                          <a:solidFill>
                            <a:schemeClr val="tx1">
                              <a:lumMod val="85000"/>
                              <a:lumOff val="15000"/>
                            </a:schemeClr>
                          </a:solidFill>
                          <a:latin typeface="+mn-ea"/>
                          <a:ea typeface="+mn-ea"/>
                          <a:cs typeface="+mn-cs"/>
                        </a:rPr>
                        <a:t> 식별하기 위해 사용되는 정보로</a:t>
                      </a:r>
                      <a:r>
                        <a:rPr lang="en-US" altLang="ko-KR" sz="900" i="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i="1" kern="0" dirty="0">
                          <a:ln>
                            <a:solidFill>
                              <a:schemeClr val="bg1">
                                <a:lumMod val="75000"/>
                                <a:alpha val="0"/>
                              </a:schemeClr>
                            </a:solidFill>
                          </a:ln>
                          <a:solidFill>
                            <a:schemeClr val="tx1">
                              <a:lumMod val="85000"/>
                              <a:lumOff val="15000"/>
                            </a:schemeClr>
                          </a:solidFill>
                          <a:latin typeface="+mn-ea"/>
                          <a:ea typeface="+mn-ea"/>
                          <a:cs typeface="+mn-cs"/>
                        </a:rPr>
                        <a:t>결합키 생성정보로 활용 시 중복 가능성 최소화 가능</a:t>
                      </a:r>
                    </a:p>
                    <a:p>
                      <a:pPr marL="85725" marR="0" lvl="0" indent="0" algn="l" defTabSz="914400" eaLnBrk="1" fontAlgn="base" latinLnBrk="0" hangingPunct="1">
                        <a:lnSpc>
                          <a:spcPct val="100000"/>
                        </a:lnSpc>
                        <a:spcBef>
                          <a:spcPts val="600"/>
                        </a:spcBef>
                        <a:spcAft>
                          <a:spcPts val="0"/>
                        </a:spcAft>
                        <a:buClrTx/>
                        <a:buSzTx/>
                        <a:buFont typeface="Wingdings" panose="05000000000000000000" pitchFamily="2" charset="2"/>
                        <a:buNone/>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216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12" name="표 11">
            <a:extLst>
              <a:ext uri="{FF2B5EF4-FFF2-40B4-BE49-F238E27FC236}">
                <a16:creationId xmlns:a16="http://schemas.microsoft.com/office/drawing/2014/main" id="{3848CFCD-3BFB-23A4-EE55-F9560185EAE7}"/>
              </a:ext>
            </a:extLst>
          </p:cNvPr>
          <p:cNvGraphicFramePr>
            <a:graphicFrameLocks noGrp="1"/>
          </p:cNvGraphicFramePr>
          <p:nvPr/>
        </p:nvGraphicFramePr>
        <p:xfrm>
          <a:off x="6609000" y="2168523"/>
          <a:ext cx="2808000" cy="3708402"/>
        </p:xfrm>
        <a:graphic>
          <a:graphicData uri="http://schemas.openxmlformats.org/drawingml/2006/table">
            <a:tbl>
              <a:tblPr/>
              <a:tblGrid>
                <a:gridCol w="2808000">
                  <a:extLst>
                    <a:ext uri="{9D8B030D-6E8A-4147-A177-3AD203B41FA5}">
                      <a16:colId xmlns:a16="http://schemas.microsoft.com/office/drawing/2014/main" val="3655866858"/>
                    </a:ext>
                  </a:extLst>
                </a:gridCol>
              </a:tblGrid>
              <a:tr h="320995">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❸ 합성데이터</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활용 확대 등 금융</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AI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활성화 지원</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87407">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실명정보 활용 제약 등으로 인해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AI</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학습 데이터 활용 등 목적의 합성데이터 수요가 증가하고 있으나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합성데이터의 익명성 판단기준 등에 대한 명확한 가이드라인이 없어 업계의 적극적인 활용에 어려움이 있는 상황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57175" marR="0" lvl="0" indent="-171450" algn="l" defTabSz="914400" eaLnBrk="1" fontAlgn="base" latinLnBrk="0" hangingPunct="1">
                        <a:lnSpc>
                          <a:spcPct val="100000"/>
                        </a:lnSpc>
                        <a:spcBef>
                          <a:spcPts val="600"/>
                        </a:spcBef>
                        <a:spcAft>
                          <a:spcPts val="0"/>
                        </a:spcAft>
                        <a:buClrTx/>
                        <a:buSzTx/>
                        <a:buFont typeface="Wingdings" panose="05000000000000000000" pitchFamily="2" charset="2"/>
                        <a:buChar char="à"/>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합성데이터의 안전하고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효과적 활용을 위한 익명성 판단기준 등 관련 가이드라인을 마련할 계획</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현재 신용정보법령은 일정 목적으로 데이터를 결합한 후에는 데이터전문기관이 보유한 결합데이터를 즉시 파기하도록 하고 있는 바</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동일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유사한 데이터가 필요한 중소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핀테크</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기업의 수요에 적시성 있는 대응이 곤란한 상황임</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57175" marR="0" lvl="0" indent="-171450" algn="l" defTabSz="914400" eaLnBrk="1" fontAlgn="base" latinLnBrk="0" hangingPunct="1">
                        <a:lnSpc>
                          <a:spcPct val="100000"/>
                        </a:lnSpc>
                        <a:spcBef>
                          <a:spcPts val="600"/>
                        </a:spcBef>
                        <a:spcAft>
                          <a:spcPts val="0"/>
                        </a:spcAft>
                        <a:buClrTx/>
                        <a:buSzTx/>
                        <a:buFont typeface="Wingdings" panose="05000000000000000000" pitchFamily="2" charset="2"/>
                        <a:buChar char="à"/>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결합데이터의 재사용을 허용하는 「금융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AI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데이터 라이브러리」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구축을 차질없이 이행할 계획</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(’22.8</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기발표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향후 운영성과 등을 토대로 결합데이터 재사용 관련 법적 근거를 마련하는 방안 등에 대해서도 검토해 나갈 예정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216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spTree>
    <p:extLst>
      <p:ext uri="{BB962C8B-B14F-4D97-AF65-F5344CB8AC3E}">
        <p14:creationId xmlns:p14="http://schemas.microsoft.com/office/powerpoint/2010/main" val="1380874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부동산 </a:t>
            </a:r>
            <a:r>
              <a:rPr lang="en-US" altLang="ko-KR" dirty="0"/>
              <a:t>PF </a:t>
            </a:r>
            <a:r>
              <a:rPr lang="ko-KR" altLang="en-US" dirty="0"/>
              <a:t>사업정상화 추진상황 점검</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a:t>금융위원회와 금융감독원은 기재부</a:t>
            </a:r>
            <a:r>
              <a:rPr lang="en-US" altLang="ko-KR" dirty="0"/>
              <a:t>·</a:t>
            </a:r>
            <a:r>
              <a:rPr lang="ko-KR" altLang="en-US" dirty="0" err="1"/>
              <a:t>국토부</a:t>
            </a:r>
            <a:r>
              <a:rPr lang="en-US" altLang="ko-KR" dirty="0"/>
              <a:t>·</a:t>
            </a:r>
            <a:r>
              <a:rPr lang="ko-KR" altLang="en-US" dirty="0"/>
              <a:t>한국은행</a:t>
            </a:r>
            <a:r>
              <a:rPr lang="en-US" altLang="ko-KR" dirty="0"/>
              <a:t>·</a:t>
            </a:r>
            <a:r>
              <a:rPr lang="ko-KR" altLang="en-US" dirty="0"/>
              <a:t>금융지주</a:t>
            </a:r>
            <a:r>
              <a:rPr lang="en-US" altLang="ko-KR" dirty="0"/>
              <a:t>·</a:t>
            </a:r>
            <a:r>
              <a:rPr lang="ko-KR" altLang="en-US" dirty="0"/>
              <a:t>정책금융기관과 함께 ❶최근 부동산 </a:t>
            </a:r>
            <a:r>
              <a:rPr lang="en-US" altLang="ko-KR" dirty="0"/>
              <a:t>PF </a:t>
            </a:r>
            <a:r>
              <a:rPr lang="ko-KR" altLang="en-US" dirty="0"/>
              <a:t>시장 상황 점검</a:t>
            </a:r>
            <a:r>
              <a:rPr lang="en-US" altLang="ko-KR" dirty="0"/>
              <a:t>, ❷</a:t>
            </a:r>
            <a:r>
              <a:rPr lang="ko-KR" altLang="en-US" dirty="0"/>
              <a:t>부동산 </a:t>
            </a:r>
            <a:r>
              <a:rPr lang="en-US" altLang="ko-KR" dirty="0"/>
              <a:t>PF </a:t>
            </a:r>
            <a:r>
              <a:rPr lang="ko-KR" altLang="en-US" dirty="0"/>
              <a:t>사업정상화 프로그램 추진상황</a:t>
            </a:r>
            <a:r>
              <a:rPr lang="en-US" altLang="ko-KR" dirty="0"/>
              <a:t>, ❸</a:t>
            </a:r>
            <a:r>
              <a:rPr lang="ko-KR" altLang="en-US" dirty="0"/>
              <a:t>부동산 </a:t>
            </a:r>
            <a:r>
              <a:rPr lang="en-US" altLang="ko-KR" dirty="0"/>
              <a:t>PF </a:t>
            </a:r>
            <a:r>
              <a:rPr lang="ko-KR" altLang="en-US" dirty="0"/>
              <a:t>사업정상화를 위해 필요한 대주단</a:t>
            </a:r>
            <a:r>
              <a:rPr lang="en-US" altLang="ko-KR" dirty="0"/>
              <a:t>, </a:t>
            </a:r>
            <a:r>
              <a:rPr lang="ko-KR" altLang="en-US" dirty="0"/>
              <a:t>시행사</a:t>
            </a:r>
            <a:r>
              <a:rPr lang="en-US" altLang="ko-KR" dirty="0"/>
              <a:t>, </a:t>
            </a:r>
            <a:r>
              <a:rPr lang="ko-KR" altLang="en-US" dirty="0"/>
              <a:t>시공사 등 시장 참여주체의 역할 등에 대해 논의 </a:t>
            </a:r>
            <a:endParaRPr lang="en-US" altLang="ko-KR"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2023.9.12</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(2023.9.12), “</a:t>
            </a:r>
            <a:r>
              <a:rPr lang="ko-KR" altLang="en-US" dirty="0">
                <a:solidFill>
                  <a:schemeClr val="bg1">
                    <a:lumMod val="50000"/>
                  </a:schemeClr>
                </a:solidFill>
              </a:rPr>
              <a:t>부동산 </a:t>
            </a:r>
            <a:r>
              <a:rPr lang="en-US" altLang="ko-KR" dirty="0">
                <a:solidFill>
                  <a:schemeClr val="bg1">
                    <a:lumMod val="50000"/>
                  </a:schemeClr>
                </a:solidFill>
              </a:rPr>
              <a:t>PF </a:t>
            </a:r>
            <a:r>
              <a:rPr lang="ko-KR" altLang="en-US" dirty="0">
                <a:solidFill>
                  <a:schemeClr val="bg1">
                    <a:lumMod val="50000"/>
                  </a:schemeClr>
                </a:solidFill>
              </a:rPr>
              <a:t>사업정상화 추진상황 점검</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11" name="표 10">
            <a:extLst>
              <a:ext uri="{FF2B5EF4-FFF2-40B4-BE49-F238E27FC236}">
                <a16:creationId xmlns:a16="http://schemas.microsoft.com/office/drawing/2014/main" id="{64D11DD0-39E7-5E9B-E012-0188489EFB0A}"/>
              </a:ext>
            </a:extLst>
          </p:cNvPr>
          <p:cNvGraphicFramePr>
            <a:graphicFrameLocks noGrp="1"/>
          </p:cNvGraphicFramePr>
          <p:nvPr/>
        </p:nvGraphicFramePr>
        <p:xfrm>
          <a:off x="488901" y="5090863"/>
          <a:ext cx="8928100" cy="792480"/>
        </p:xfrm>
        <a:graphic>
          <a:graphicData uri="http://schemas.openxmlformats.org/drawingml/2006/table">
            <a:tbl>
              <a:tblPr/>
              <a:tblGrid>
                <a:gridCol w="8928100">
                  <a:extLst>
                    <a:ext uri="{9D8B030D-6E8A-4147-A177-3AD203B41FA5}">
                      <a16:colId xmlns:a16="http://schemas.microsoft.com/office/drawing/2014/main" val="3655866858"/>
                    </a:ext>
                  </a:extLst>
                </a:gridCol>
              </a:tblGrid>
              <a:tr h="172443">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부동산 </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PF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시장 정상화를 위한 시장 참여자들의 적극적인 노력 당부</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92792">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김소영 금융위원회 부위원장은 정부는 관계기관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금융업권 등과 함께 부동산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PF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사업 관련 위험을 상시 점검하고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PF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사업정상화에 필요한 자금이 적재적소에 원활히 공급될 수 있도록 필요한 조치를 지속적으로 취해 나갈 계획이라고 밝히며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PF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대주단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협약」과</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PF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사업장 정상화 지원펀드」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효과 극대화를 위해 대주단과 시행사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시공사 등 민간 참여자들의 의지와 노력 독려</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8" name="표 7">
            <a:extLst>
              <a:ext uri="{FF2B5EF4-FFF2-40B4-BE49-F238E27FC236}">
                <a16:creationId xmlns:a16="http://schemas.microsoft.com/office/drawing/2014/main" id="{18F73570-BEFD-31A7-7671-E8D3FB018460}"/>
              </a:ext>
            </a:extLst>
          </p:cNvPr>
          <p:cNvGraphicFramePr>
            <a:graphicFrameLocks noGrp="1"/>
          </p:cNvGraphicFramePr>
          <p:nvPr>
            <p:extLst>
              <p:ext uri="{D42A27DB-BD31-4B8C-83A1-F6EECF244321}">
                <p14:modId xmlns:p14="http://schemas.microsoft.com/office/powerpoint/2010/main" val="4134270345"/>
              </p:ext>
            </p:extLst>
          </p:nvPr>
        </p:nvGraphicFramePr>
        <p:xfrm>
          <a:off x="5132327" y="2184601"/>
          <a:ext cx="4284673" cy="1325880"/>
        </p:xfrm>
        <a:graphic>
          <a:graphicData uri="http://schemas.openxmlformats.org/drawingml/2006/table">
            <a:tbl>
              <a:tblPr/>
              <a:tblGrid>
                <a:gridCol w="4284673">
                  <a:extLst>
                    <a:ext uri="{9D8B030D-6E8A-4147-A177-3AD203B41FA5}">
                      <a16:colId xmlns:a16="http://schemas.microsoft.com/office/drawing/2014/main" val="3655866858"/>
                    </a:ext>
                  </a:extLst>
                </a:gridCol>
              </a:tblGrid>
              <a:tr h="0">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부동산 </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PF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사업정상화 프로그램 추진 상황</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956187">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‘PF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대주단 협약</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’23.8</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월말 현재 총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187</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 사업장에 적용 중이며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그 중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152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 사업장에서 기한이익 부활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신규자금 지원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이자유예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만기연장 등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PF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사업장의 정상화</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연착륙에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협약이 적극 활용 중</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지역별로는 수도권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84</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경기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44</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서울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24</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인천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16</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지방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103</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개에 협약이 적용</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용도별로는 주거시설</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(114</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뿐만 아니라 상업</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산업</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업무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숙박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기타 시설 등 다양한 사업장에 적용되고 있음</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6" name="표 11">
            <a:extLst>
              <a:ext uri="{FF2B5EF4-FFF2-40B4-BE49-F238E27FC236}">
                <a16:creationId xmlns:a16="http://schemas.microsoft.com/office/drawing/2014/main" id="{C7144407-0733-A059-FEF0-298F2EE55889}"/>
              </a:ext>
            </a:extLst>
          </p:cNvPr>
          <p:cNvGraphicFramePr>
            <a:graphicFrameLocks noGrp="1"/>
          </p:cNvGraphicFramePr>
          <p:nvPr/>
        </p:nvGraphicFramePr>
        <p:xfrm>
          <a:off x="488949" y="3949683"/>
          <a:ext cx="4284728" cy="769047"/>
        </p:xfrm>
        <a:graphic>
          <a:graphicData uri="http://schemas.openxmlformats.org/drawingml/2006/table">
            <a:tbl>
              <a:tblPr firstRow="1" bandRow="1">
                <a:tableStyleId>{5C22544A-7EE6-4342-B048-85BDC9FD1C3A}</a:tableStyleId>
              </a:tblPr>
              <a:tblGrid>
                <a:gridCol w="535591">
                  <a:extLst>
                    <a:ext uri="{9D8B030D-6E8A-4147-A177-3AD203B41FA5}">
                      <a16:colId xmlns:a16="http://schemas.microsoft.com/office/drawing/2014/main" val="2551572485"/>
                    </a:ext>
                  </a:extLst>
                </a:gridCol>
                <a:gridCol w="535591">
                  <a:extLst>
                    <a:ext uri="{9D8B030D-6E8A-4147-A177-3AD203B41FA5}">
                      <a16:colId xmlns:a16="http://schemas.microsoft.com/office/drawing/2014/main" val="726661240"/>
                    </a:ext>
                  </a:extLst>
                </a:gridCol>
                <a:gridCol w="535591">
                  <a:extLst>
                    <a:ext uri="{9D8B030D-6E8A-4147-A177-3AD203B41FA5}">
                      <a16:colId xmlns:a16="http://schemas.microsoft.com/office/drawing/2014/main" val="1766266504"/>
                    </a:ext>
                  </a:extLst>
                </a:gridCol>
                <a:gridCol w="535591">
                  <a:extLst>
                    <a:ext uri="{9D8B030D-6E8A-4147-A177-3AD203B41FA5}">
                      <a16:colId xmlns:a16="http://schemas.microsoft.com/office/drawing/2014/main" val="3712801605"/>
                    </a:ext>
                  </a:extLst>
                </a:gridCol>
                <a:gridCol w="535591">
                  <a:extLst>
                    <a:ext uri="{9D8B030D-6E8A-4147-A177-3AD203B41FA5}">
                      <a16:colId xmlns:a16="http://schemas.microsoft.com/office/drawing/2014/main" val="2140943546"/>
                    </a:ext>
                  </a:extLst>
                </a:gridCol>
                <a:gridCol w="535591">
                  <a:extLst>
                    <a:ext uri="{9D8B030D-6E8A-4147-A177-3AD203B41FA5}">
                      <a16:colId xmlns:a16="http://schemas.microsoft.com/office/drawing/2014/main" val="408390924"/>
                    </a:ext>
                  </a:extLst>
                </a:gridCol>
                <a:gridCol w="535591">
                  <a:extLst>
                    <a:ext uri="{9D8B030D-6E8A-4147-A177-3AD203B41FA5}">
                      <a16:colId xmlns:a16="http://schemas.microsoft.com/office/drawing/2014/main" val="124486901"/>
                    </a:ext>
                  </a:extLst>
                </a:gridCol>
                <a:gridCol w="535591">
                  <a:extLst>
                    <a:ext uri="{9D8B030D-6E8A-4147-A177-3AD203B41FA5}">
                      <a16:colId xmlns:a16="http://schemas.microsoft.com/office/drawing/2014/main" val="3813184273"/>
                    </a:ext>
                  </a:extLst>
                </a:gridCol>
              </a:tblGrid>
              <a:tr h="349199">
                <a:tc gridSpan="2">
                  <a:txBody>
                    <a:bodyPr/>
                    <a:lstStyle/>
                    <a:p>
                      <a:pPr algn="ctr" latinLnBrk="1"/>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pPr latinLnBrk="1"/>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latinLnBrk="1"/>
                      <a:r>
                        <a:rPr lang="en-US" altLang="ko-KR" sz="900" b="1" kern="0" dirty="0">
                          <a:ln>
                            <a:solidFill>
                              <a:schemeClr val="bg1">
                                <a:lumMod val="75000"/>
                                <a:alpha val="0"/>
                              </a:schemeClr>
                            </a:solidFill>
                          </a:ln>
                          <a:solidFill>
                            <a:schemeClr val="tx1">
                              <a:lumMod val="85000"/>
                              <a:lumOff val="15000"/>
                            </a:schemeClr>
                          </a:solidFill>
                          <a:latin typeface="+mn-ea"/>
                          <a:ea typeface="+mn-ea"/>
                          <a:cs typeface="+mn-cs"/>
                        </a:rPr>
                        <a:t>’20</a:t>
                      </a:r>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년말</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900" b="1" kern="0" dirty="0">
                          <a:ln>
                            <a:solidFill>
                              <a:schemeClr val="bg1">
                                <a:lumMod val="75000"/>
                                <a:alpha val="0"/>
                              </a:schemeClr>
                            </a:solidFill>
                          </a:ln>
                          <a:solidFill>
                            <a:schemeClr val="tx1">
                              <a:lumMod val="85000"/>
                              <a:lumOff val="15000"/>
                            </a:schemeClr>
                          </a:solidFill>
                          <a:latin typeface="+mn-ea"/>
                          <a:ea typeface="+mn-ea"/>
                          <a:cs typeface="+mn-cs"/>
                        </a:rPr>
                        <a:t>’21</a:t>
                      </a:r>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년말</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900" b="1" kern="0" dirty="0">
                          <a:ln>
                            <a:solidFill>
                              <a:schemeClr val="bg1">
                                <a:lumMod val="75000"/>
                                <a:alpha val="0"/>
                              </a:schemeClr>
                            </a:solidFill>
                          </a:ln>
                          <a:solidFill>
                            <a:schemeClr val="tx1">
                              <a:lumMod val="85000"/>
                              <a:lumOff val="15000"/>
                            </a:schemeClr>
                          </a:solidFill>
                          <a:latin typeface="+mn-ea"/>
                          <a:ea typeface="+mn-ea"/>
                          <a:cs typeface="+mn-cs"/>
                        </a:rPr>
                        <a:t>’22</a:t>
                      </a:r>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년말</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900" b="1" kern="0" dirty="0">
                          <a:ln>
                            <a:solidFill>
                              <a:schemeClr val="bg1">
                                <a:lumMod val="75000"/>
                                <a:alpha val="0"/>
                              </a:schemeClr>
                            </a:solidFill>
                          </a:ln>
                          <a:solidFill>
                            <a:schemeClr val="tx1">
                              <a:lumMod val="85000"/>
                              <a:lumOff val="15000"/>
                            </a:schemeClr>
                          </a:solidFill>
                          <a:latin typeface="+mn-ea"/>
                          <a:ea typeface="+mn-ea"/>
                          <a:cs typeface="+mn-cs"/>
                        </a:rPr>
                        <a:t>’23.3</a:t>
                      </a:r>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월말</a:t>
                      </a:r>
                      <a:r>
                        <a:rPr lang="en-US" altLang="ko-KR" sz="900" b="1" kern="0" dirty="0">
                          <a:ln>
                            <a:solidFill>
                              <a:schemeClr val="bg1">
                                <a:lumMod val="75000"/>
                                <a:alpha val="0"/>
                              </a:schemeClr>
                            </a:solidFill>
                          </a:ln>
                          <a:solidFill>
                            <a:schemeClr val="tx1">
                              <a:lumMod val="85000"/>
                              <a:lumOff val="15000"/>
                            </a:schemeClr>
                          </a:solidFill>
                          <a:latin typeface="+mn-ea"/>
                          <a:ea typeface="+mn-ea"/>
                          <a:cs typeface="+mn-cs"/>
                        </a:rPr>
                        <a:t>(A)</a:t>
                      </a:r>
                      <a:endParaRPr lang="ko-KR" altLang="en-US" sz="900" b="1" kern="0" dirty="0">
                        <a:ln>
                          <a:solidFill>
                            <a:schemeClr val="bg1">
                              <a:lumMod val="75000"/>
                              <a:alpha val="0"/>
                            </a:schemeClr>
                          </a:solidFill>
                        </a:ln>
                        <a:solidFill>
                          <a:schemeClr val="tx1">
                            <a:lumMod val="85000"/>
                            <a:lumOff val="15000"/>
                          </a:schemeClr>
                        </a:solidFill>
                        <a:latin typeface="+mn-ea"/>
                        <a:ea typeface="+mn-ea"/>
                        <a:cs typeface="+mn-cs"/>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900" b="1" kern="0" dirty="0">
                          <a:ln>
                            <a:solidFill>
                              <a:schemeClr val="bg1">
                                <a:lumMod val="75000"/>
                                <a:alpha val="0"/>
                              </a:schemeClr>
                            </a:solidFill>
                          </a:ln>
                          <a:solidFill>
                            <a:schemeClr val="tx1">
                              <a:lumMod val="85000"/>
                              <a:lumOff val="15000"/>
                            </a:schemeClr>
                          </a:solidFill>
                          <a:latin typeface="+mn-ea"/>
                          <a:ea typeface="+mn-ea"/>
                          <a:cs typeface="+mn-cs"/>
                        </a:rPr>
                        <a:t>’23.6</a:t>
                      </a:r>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월말</a:t>
                      </a:r>
                      <a:r>
                        <a:rPr lang="en-US" altLang="ko-KR" sz="900" b="1" kern="0" dirty="0">
                          <a:ln>
                            <a:solidFill>
                              <a:schemeClr val="bg1">
                                <a:lumMod val="75000"/>
                                <a:alpha val="0"/>
                              </a:schemeClr>
                            </a:solidFill>
                          </a:ln>
                          <a:solidFill>
                            <a:schemeClr val="tx1">
                              <a:lumMod val="85000"/>
                              <a:lumOff val="15000"/>
                            </a:schemeClr>
                          </a:solidFill>
                          <a:latin typeface="+mn-ea"/>
                          <a:ea typeface="+mn-ea"/>
                          <a:cs typeface="+mn-cs"/>
                        </a:rPr>
                        <a:t>(B)</a:t>
                      </a:r>
                      <a:endParaRPr lang="ko-KR" altLang="en-US" sz="900" b="1" kern="0" dirty="0">
                        <a:ln>
                          <a:solidFill>
                            <a:schemeClr val="bg1">
                              <a:lumMod val="75000"/>
                              <a:alpha val="0"/>
                            </a:schemeClr>
                          </a:solidFill>
                        </a:ln>
                        <a:solidFill>
                          <a:schemeClr val="tx1">
                            <a:lumMod val="85000"/>
                            <a:lumOff val="15000"/>
                          </a:schemeClr>
                        </a:solidFill>
                        <a:latin typeface="+mn-ea"/>
                        <a:ea typeface="+mn-ea"/>
                        <a:cs typeface="+mn-cs"/>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증감</a:t>
                      </a:r>
                      <a:r>
                        <a:rPr lang="en-US" altLang="ko-KR" sz="900" b="1" kern="0" dirty="0">
                          <a:ln>
                            <a:solidFill>
                              <a:schemeClr val="bg1">
                                <a:lumMod val="75000"/>
                                <a:alpha val="0"/>
                              </a:schemeClr>
                            </a:solidFill>
                          </a:ln>
                          <a:solidFill>
                            <a:schemeClr val="tx1">
                              <a:lumMod val="85000"/>
                              <a:lumOff val="15000"/>
                            </a:schemeClr>
                          </a:solidFill>
                          <a:latin typeface="+mn-ea"/>
                          <a:ea typeface="+mn-ea"/>
                          <a:cs typeface="+mn-cs"/>
                        </a:rPr>
                        <a:t>(B-A)</a:t>
                      </a:r>
                      <a:endParaRPr lang="ko-KR" altLang="en-US" sz="900" b="1" kern="0" dirty="0">
                        <a:ln>
                          <a:solidFill>
                            <a:schemeClr val="bg1">
                              <a:lumMod val="75000"/>
                              <a:alpha val="0"/>
                            </a:schemeClr>
                          </a:solidFill>
                        </a:ln>
                        <a:solidFill>
                          <a:schemeClr val="tx1">
                            <a:lumMod val="85000"/>
                            <a:lumOff val="15000"/>
                          </a:schemeClr>
                        </a:solidFill>
                        <a:latin typeface="+mn-ea"/>
                        <a:ea typeface="+mn-ea"/>
                        <a:cs typeface="+mn-cs"/>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59133062"/>
                  </a:ext>
                </a:extLst>
              </a:tr>
              <a:tr h="209924">
                <a:tc rowSpan="2">
                  <a:txBody>
                    <a:bodyPr/>
                    <a:lstStyle/>
                    <a:p>
                      <a:pPr marL="0" marR="0" indent="0" algn="ctr" fontAlgn="base" latinLnBrk="0">
                        <a:lnSpc>
                          <a:spcPct val="130000"/>
                        </a:lnSpc>
                        <a:spcBef>
                          <a:spcPts val="0"/>
                        </a:spcBef>
                        <a:spcAft>
                          <a:spcPts val="0"/>
                        </a:spcAft>
                      </a:pPr>
                      <a:r>
                        <a:rPr lang="ko-KR" altLang="en-US" sz="900" b="0" kern="0">
                          <a:ln>
                            <a:solidFill>
                              <a:schemeClr val="bg1">
                                <a:lumMod val="75000"/>
                                <a:alpha val="0"/>
                              </a:schemeClr>
                            </a:solidFill>
                          </a:ln>
                          <a:solidFill>
                            <a:schemeClr val="tx1">
                              <a:lumMod val="85000"/>
                              <a:lumOff val="15000"/>
                            </a:schemeClr>
                          </a:solidFill>
                          <a:latin typeface="+mn-ea"/>
                          <a:ea typeface="+mn-ea"/>
                          <a:cs typeface="+mn-cs"/>
                        </a:rPr>
                        <a:t>계</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indent="0" algn="ctr" fontAlgn="base" latinLnBrk="0">
                        <a:lnSpc>
                          <a:spcPct val="130000"/>
                        </a:lnSpc>
                        <a:spcBef>
                          <a:spcPts val="0"/>
                        </a:spcBef>
                        <a:spcAft>
                          <a:spcPts val="0"/>
                        </a:spcAft>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대출잔액</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a:ln>
                            <a:solidFill>
                              <a:schemeClr val="bg1">
                                <a:lumMod val="75000"/>
                                <a:alpha val="0"/>
                              </a:schemeClr>
                            </a:solidFill>
                          </a:ln>
                          <a:solidFill>
                            <a:schemeClr val="tx1">
                              <a:lumMod val="85000"/>
                              <a:lumOff val="15000"/>
                            </a:schemeClr>
                          </a:solidFill>
                          <a:latin typeface="+mn-ea"/>
                          <a:ea typeface="+mn-ea"/>
                          <a:cs typeface="+mn-cs"/>
                        </a:rPr>
                        <a:t>92.5</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a:ln>
                            <a:solidFill>
                              <a:schemeClr val="bg1">
                                <a:lumMod val="75000"/>
                                <a:alpha val="0"/>
                              </a:schemeClr>
                            </a:solidFill>
                          </a:ln>
                          <a:solidFill>
                            <a:schemeClr val="tx1">
                              <a:lumMod val="85000"/>
                              <a:lumOff val="15000"/>
                            </a:schemeClr>
                          </a:solidFill>
                          <a:latin typeface="+mn-ea"/>
                          <a:ea typeface="+mn-ea"/>
                          <a:cs typeface="+mn-cs"/>
                        </a:rPr>
                        <a:t>112.9</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a:ln>
                            <a:solidFill>
                              <a:schemeClr val="bg1">
                                <a:lumMod val="75000"/>
                                <a:alpha val="0"/>
                              </a:schemeClr>
                            </a:solidFill>
                          </a:ln>
                          <a:solidFill>
                            <a:schemeClr val="tx1">
                              <a:lumMod val="85000"/>
                              <a:lumOff val="15000"/>
                            </a:schemeClr>
                          </a:solidFill>
                          <a:latin typeface="+mn-ea"/>
                          <a:ea typeface="+mn-ea"/>
                          <a:cs typeface="+mn-cs"/>
                        </a:rPr>
                        <a:t>130.3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a:ln>
                            <a:solidFill>
                              <a:schemeClr val="bg1">
                                <a:lumMod val="75000"/>
                                <a:alpha val="0"/>
                              </a:schemeClr>
                            </a:solidFill>
                          </a:ln>
                          <a:solidFill>
                            <a:schemeClr val="tx1">
                              <a:lumMod val="85000"/>
                              <a:lumOff val="15000"/>
                            </a:schemeClr>
                          </a:solidFill>
                          <a:latin typeface="+mn-ea"/>
                          <a:ea typeface="+mn-ea"/>
                          <a:cs typeface="+mn-cs"/>
                        </a:rPr>
                        <a:t>131.6 </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133.1 </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+1.5 </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780537593"/>
                  </a:ext>
                </a:extLst>
              </a:tr>
              <a:tr h="209924">
                <a:tc vMerge="1">
                  <a:txBody>
                    <a:bodyPr/>
                    <a:lstStyle/>
                    <a:p>
                      <a:pPr latinLnBrk="1"/>
                      <a:endParaRPr lang="ko-KR" altLang="en-US"/>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indent="0" algn="ctr" fontAlgn="base" latinLnBrk="0">
                        <a:lnSpc>
                          <a:spcPct val="130000"/>
                        </a:lnSpc>
                        <a:spcBef>
                          <a:spcPts val="0"/>
                        </a:spcBef>
                        <a:spcAft>
                          <a:spcPts val="0"/>
                        </a:spcAft>
                      </a:pPr>
                      <a:r>
                        <a:rPr lang="ko-KR" altLang="en-US" sz="900" b="0" kern="0" dirty="0" err="1">
                          <a:ln>
                            <a:solidFill>
                              <a:schemeClr val="bg1">
                                <a:lumMod val="75000"/>
                                <a:alpha val="0"/>
                              </a:schemeClr>
                            </a:solidFill>
                          </a:ln>
                          <a:solidFill>
                            <a:schemeClr val="tx1">
                              <a:lumMod val="85000"/>
                              <a:lumOff val="15000"/>
                            </a:schemeClr>
                          </a:solidFill>
                          <a:latin typeface="+mn-ea"/>
                          <a:ea typeface="+mn-ea"/>
                          <a:cs typeface="+mn-cs"/>
                        </a:rPr>
                        <a:t>연체율</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a:ln>
                            <a:solidFill>
                              <a:schemeClr val="bg1">
                                <a:lumMod val="75000"/>
                                <a:alpha val="0"/>
                              </a:schemeClr>
                            </a:solidFill>
                          </a:ln>
                          <a:solidFill>
                            <a:schemeClr val="tx1">
                              <a:lumMod val="85000"/>
                              <a:lumOff val="15000"/>
                            </a:schemeClr>
                          </a:solidFill>
                          <a:latin typeface="+mn-ea"/>
                          <a:ea typeface="+mn-ea"/>
                          <a:cs typeface="+mn-cs"/>
                        </a:rPr>
                        <a:t>0.55</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a:ln>
                            <a:solidFill>
                              <a:schemeClr val="bg1">
                                <a:lumMod val="75000"/>
                                <a:alpha val="0"/>
                              </a:schemeClr>
                            </a:solidFill>
                          </a:ln>
                          <a:solidFill>
                            <a:schemeClr val="tx1">
                              <a:lumMod val="85000"/>
                              <a:lumOff val="15000"/>
                            </a:schemeClr>
                          </a:solidFill>
                          <a:latin typeface="+mn-ea"/>
                          <a:ea typeface="+mn-ea"/>
                          <a:cs typeface="+mn-cs"/>
                        </a:rPr>
                        <a:t>0.37</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a:ln>
                            <a:solidFill>
                              <a:schemeClr val="bg1">
                                <a:lumMod val="75000"/>
                                <a:alpha val="0"/>
                              </a:schemeClr>
                            </a:solidFill>
                          </a:ln>
                          <a:solidFill>
                            <a:schemeClr val="tx1">
                              <a:lumMod val="85000"/>
                              <a:lumOff val="15000"/>
                            </a:schemeClr>
                          </a:solidFill>
                          <a:latin typeface="+mn-ea"/>
                          <a:ea typeface="+mn-ea"/>
                          <a:cs typeface="+mn-cs"/>
                        </a:rPr>
                        <a:t>1.19</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a:ln>
                            <a:solidFill>
                              <a:schemeClr val="bg1">
                                <a:lumMod val="75000"/>
                                <a:alpha val="0"/>
                              </a:schemeClr>
                            </a:solidFill>
                          </a:ln>
                          <a:solidFill>
                            <a:schemeClr val="tx1">
                              <a:lumMod val="85000"/>
                              <a:lumOff val="15000"/>
                            </a:schemeClr>
                          </a:solidFill>
                          <a:latin typeface="+mn-ea"/>
                          <a:ea typeface="+mn-ea"/>
                          <a:cs typeface="+mn-cs"/>
                        </a:rPr>
                        <a:t>2.01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a:ln>
                            <a:solidFill>
                              <a:schemeClr val="bg1">
                                <a:lumMod val="75000"/>
                                <a:alpha val="0"/>
                              </a:schemeClr>
                            </a:solidFill>
                          </a:ln>
                          <a:solidFill>
                            <a:schemeClr val="tx1">
                              <a:lumMod val="85000"/>
                              <a:lumOff val="15000"/>
                            </a:schemeClr>
                          </a:solidFill>
                          <a:latin typeface="+mn-ea"/>
                          <a:ea typeface="+mn-ea"/>
                          <a:cs typeface="+mn-cs"/>
                        </a:rPr>
                        <a:t>2.17</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+0.16</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140326572"/>
                  </a:ext>
                </a:extLst>
              </a:tr>
            </a:tbl>
          </a:graphicData>
        </a:graphic>
      </p:graphicFrame>
      <p:graphicFrame>
        <p:nvGraphicFramePr>
          <p:cNvPr id="12" name="표 11">
            <a:extLst>
              <a:ext uri="{FF2B5EF4-FFF2-40B4-BE49-F238E27FC236}">
                <a16:creationId xmlns:a16="http://schemas.microsoft.com/office/drawing/2014/main" id="{C8CE7F86-FED4-2910-772A-1305B5C1465F}"/>
              </a:ext>
            </a:extLst>
          </p:cNvPr>
          <p:cNvGraphicFramePr>
            <a:graphicFrameLocks noGrp="1"/>
          </p:cNvGraphicFramePr>
          <p:nvPr/>
        </p:nvGraphicFramePr>
        <p:xfrm>
          <a:off x="489001" y="2181040"/>
          <a:ext cx="4284673" cy="1325880"/>
        </p:xfrm>
        <a:graphic>
          <a:graphicData uri="http://schemas.openxmlformats.org/drawingml/2006/table">
            <a:tbl>
              <a:tblPr/>
              <a:tblGrid>
                <a:gridCol w="4284673">
                  <a:extLst>
                    <a:ext uri="{9D8B030D-6E8A-4147-A177-3AD203B41FA5}">
                      <a16:colId xmlns:a16="http://schemas.microsoft.com/office/drawing/2014/main" val="3655866858"/>
                    </a:ext>
                  </a:extLst>
                </a:gridCol>
              </a:tblGrid>
              <a:tr h="0">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최근</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부동산 </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PF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시장 상황</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828000">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`23.6</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월말 기준 금융권 부동산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PF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대출 연체율은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2.17%</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로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(2.01%)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대비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+0.16%p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상승하였으나 상승추세는 크게 둔화되어 금융 전반에 대한 위험으로 확산되지는 않을 것이라고 판단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다만</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고금리 상황 지속</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공사원가 및 안전비용 상승 요인 등으로 부동산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PF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시장 불안요인이 상존하여 지속적인 관찰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관리가 필요하며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대주단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시행사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시공사 등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PF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사업장 이해관계인들이 우선적으로 정상화 노력을 지속할 필요가 있음</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sp>
        <p:nvSpPr>
          <p:cNvPr id="13" name="TextBox 12">
            <a:extLst>
              <a:ext uri="{FF2B5EF4-FFF2-40B4-BE49-F238E27FC236}">
                <a16:creationId xmlns:a16="http://schemas.microsoft.com/office/drawing/2014/main" id="{C2123C3F-6371-093D-6CF2-5027B5C4A3C3}"/>
              </a:ext>
            </a:extLst>
          </p:cNvPr>
          <p:cNvSpPr txBox="1"/>
          <p:nvPr/>
        </p:nvSpPr>
        <p:spPr>
          <a:xfrm>
            <a:off x="3790972" y="3781107"/>
            <a:ext cx="982641" cy="138499"/>
          </a:xfrm>
          <a:prstGeom prst="rect">
            <a:avLst/>
          </a:prstGeom>
          <a:noFill/>
        </p:spPr>
        <p:txBody>
          <a:bodyPr wrap="none" lIns="0" tIns="0" rIns="0" bIns="0" rtlCol="0">
            <a:spAutoFit/>
          </a:bodyPr>
          <a:lstStyle/>
          <a:p>
            <a:pPr algn="l"/>
            <a:r>
              <a:rPr lang="en-US" altLang="ko-KR"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r>
              <a:rPr lang="ko-KR" altLang="en-US"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단위</a:t>
            </a:r>
            <a:r>
              <a:rPr lang="en-US" altLang="ko-KR"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 </a:t>
            </a:r>
            <a:r>
              <a:rPr lang="ko-KR" altLang="en-US"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조 원</a:t>
            </a:r>
            <a:r>
              <a:rPr lang="en-US" altLang="ko-KR"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 %, %p)</a:t>
            </a:r>
            <a:endParaRPr lang="ko-KR" altLang="en-US" sz="900" dirty="0" err="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15" name="TextBox 14">
            <a:extLst>
              <a:ext uri="{FF2B5EF4-FFF2-40B4-BE49-F238E27FC236}">
                <a16:creationId xmlns:a16="http://schemas.microsoft.com/office/drawing/2014/main" id="{DC329D02-5F00-91AC-4832-080403CA3027}"/>
              </a:ext>
            </a:extLst>
          </p:cNvPr>
          <p:cNvSpPr txBox="1"/>
          <p:nvPr/>
        </p:nvSpPr>
        <p:spPr>
          <a:xfrm>
            <a:off x="1908358" y="3673340"/>
            <a:ext cx="1445909" cy="138499"/>
          </a:xfrm>
          <a:prstGeom prst="rect">
            <a:avLst/>
          </a:prstGeom>
          <a:noFill/>
        </p:spPr>
        <p:txBody>
          <a:bodyPr wrap="none" lIns="0" tIns="0" rIns="0" bIns="0" rtlCol="0">
            <a:spAutoFit/>
          </a:bodyPr>
          <a:lstStyle/>
          <a:p>
            <a:pPr algn="l"/>
            <a:r>
              <a:rPr lang="en-US" altLang="ko-KR" sz="9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&lt; </a:t>
            </a:r>
            <a:r>
              <a:rPr lang="ko-KR" altLang="en-US" sz="9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금융권</a:t>
            </a:r>
            <a:r>
              <a:rPr lang="en-US" altLang="ko-KR" sz="9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 </a:t>
            </a:r>
            <a:r>
              <a:rPr lang="ko-KR" altLang="en-US" sz="9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부동산 </a:t>
            </a:r>
            <a:r>
              <a:rPr lang="en-US" altLang="ko-KR" sz="9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PF </a:t>
            </a:r>
            <a:r>
              <a:rPr lang="ko-KR" altLang="en-US" sz="9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대출 현황 </a:t>
            </a:r>
            <a:r>
              <a:rPr lang="en-US" altLang="ko-KR" sz="9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&gt;</a:t>
            </a:r>
            <a:endParaRPr lang="ko-KR" altLang="en-US" sz="900" b="1" dirty="0" err="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16" name="TextBox 15">
            <a:extLst>
              <a:ext uri="{FF2B5EF4-FFF2-40B4-BE49-F238E27FC236}">
                <a16:creationId xmlns:a16="http://schemas.microsoft.com/office/drawing/2014/main" id="{A0DAB7A2-6E4F-6FF4-D115-54D31270F552}"/>
              </a:ext>
            </a:extLst>
          </p:cNvPr>
          <p:cNvSpPr txBox="1"/>
          <p:nvPr/>
        </p:nvSpPr>
        <p:spPr>
          <a:xfrm>
            <a:off x="6760098" y="3673340"/>
            <a:ext cx="1029128" cy="138499"/>
          </a:xfrm>
          <a:prstGeom prst="rect">
            <a:avLst/>
          </a:prstGeom>
          <a:noFill/>
        </p:spPr>
        <p:txBody>
          <a:bodyPr wrap="none" lIns="0" tIns="0" rIns="0" bIns="0" rtlCol="0">
            <a:spAutoFit/>
          </a:bodyPr>
          <a:lstStyle/>
          <a:p>
            <a:pPr algn="l"/>
            <a:r>
              <a:rPr lang="en-US" altLang="ko-KR" sz="9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&lt; </a:t>
            </a:r>
            <a:r>
              <a:rPr lang="ko-KR" altLang="en-US" sz="900" b="1" dirty="0" err="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협약별</a:t>
            </a:r>
            <a:r>
              <a:rPr lang="en-US" altLang="ko-KR" sz="9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r>
              <a:rPr lang="ko-KR" altLang="en-US" sz="9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단계별 현황 </a:t>
            </a:r>
            <a:r>
              <a:rPr lang="en-US" altLang="ko-KR" sz="9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&gt;</a:t>
            </a:r>
            <a:endParaRPr lang="ko-KR" altLang="en-US" sz="900" b="1" dirty="0" err="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graphicFrame>
        <p:nvGraphicFramePr>
          <p:cNvPr id="17" name="표 11">
            <a:extLst>
              <a:ext uri="{FF2B5EF4-FFF2-40B4-BE49-F238E27FC236}">
                <a16:creationId xmlns:a16="http://schemas.microsoft.com/office/drawing/2014/main" id="{1F956E90-656F-7AAC-C64B-A7190141C568}"/>
              </a:ext>
            </a:extLst>
          </p:cNvPr>
          <p:cNvGraphicFramePr>
            <a:graphicFrameLocks noGrp="1"/>
          </p:cNvGraphicFramePr>
          <p:nvPr/>
        </p:nvGraphicFramePr>
        <p:xfrm>
          <a:off x="5132272" y="3949684"/>
          <a:ext cx="4284780" cy="769050"/>
        </p:xfrm>
        <a:graphic>
          <a:graphicData uri="http://schemas.openxmlformats.org/drawingml/2006/table">
            <a:tbl>
              <a:tblPr firstRow="1" bandRow="1">
                <a:tableStyleId>{5C22544A-7EE6-4342-B048-85BDC9FD1C3A}</a:tableStyleId>
              </a:tblPr>
              <a:tblGrid>
                <a:gridCol w="357065">
                  <a:extLst>
                    <a:ext uri="{9D8B030D-6E8A-4147-A177-3AD203B41FA5}">
                      <a16:colId xmlns:a16="http://schemas.microsoft.com/office/drawing/2014/main" val="726661240"/>
                    </a:ext>
                  </a:extLst>
                </a:gridCol>
                <a:gridCol w="357065">
                  <a:extLst>
                    <a:ext uri="{9D8B030D-6E8A-4147-A177-3AD203B41FA5}">
                      <a16:colId xmlns:a16="http://schemas.microsoft.com/office/drawing/2014/main" val="1766266504"/>
                    </a:ext>
                  </a:extLst>
                </a:gridCol>
                <a:gridCol w="357065">
                  <a:extLst>
                    <a:ext uri="{9D8B030D-6E8A-4147-A177-3AD203B41FA5}">
                      <a16:colId xmlns:a16="http://schemas.microsoft.com/office/drawing/2014/main" val="3712801605"/>
                    </a:ext>
                  </a:extLst>
                </a:gridCol>
                <a:gridCol w="357065">
                  <a:extLst>
                    <a:ext uri="{9D8B030D-6E8A-4147-A177-3AD203B41FA5}">
                      <a16:colId xmlns:a16="http://schemas.microsoft.com/office/drawing/2014/main" val="2140943546"/>
                    </a:ext>
                  </a:extLst>
                </a:gridCol>
                <a:gridCol w="357065">
                  <a:extLst>
                    <a:ext uri="{9D8B030D-6E8A-4147-A177-3AD203B41FA5}">
                      <a16:colId xmlns:a16="http://schemas.microsoft.com/office/drawing/2014/main" val="408390924"/>
                    </a:ext>
                  </a:extLst>
                </a:gridCol>
                <a:gridCol w="357065">
                  <a:extLst>
                    <a:ext uri="{9D8B030D-6E8A-4147-A177-3AD203B41FA5}">
                      <a16:colId xmlns:a16="http://schemas.microsoft.com/office/drawing/2014/main" val="124486901"/>
                    </a:ext>
                  </a:extLst>
                </a:gridCol>
                <a:gridCol w="357065">
                  <a:extLst>
                    <a:ext uri="{9D8B030D-6E8A-4147-A177-3AD203B41FA5}">
                      <a16:colId xmlns:a16="http://schemas.microsoft.com/office/drawing/2014/main" val="3813184273"/>
                    </a:ext>
                  </a:extLst>
                </a:gridCol>
                <a:gridCol w="357065">
                  <a:extLst>
                    <a:ext uri="{9D8B030D-6E8A-4147-A177-3AD203B41FA5}">
                      <a16:colId xmlns:a16="http://schemas.microsoft.com/office/drawing/2014/main" val="2858211548"/>
                    </a:ext>
                  </a:extLst>
                </a:gridCol>
                <a:gridCol w="357065">
                  <a:extLst>
                    <a:ext uri="{9D8B030D-6E8A-4147-A177-3AD203B41FA5}">
                      <a16:colId xmlns:a16="http://schemas.microsoft.com/office/drawing/2014/main" val="1538541243"/>
                    </a:ext>
                  </a:extLst>
                </a:gridCol>
                <a:gridCol w="357065">
                  <a:extLst>
                    <a:ext uri="{9D8B030D-6E8A-4147-A177-3AD203B41FA5}">
                      <a16:colId xmlns:a16="http://schemas.microsoft.com/office/drawing/2014/main" val="2737751751"/>
                    </a:ext>
                  </a:extLst>
                </a:gridCol>
                <a:gridCol w="357065">
                  <a:extLst>
                    <a:ext uri="{9D8B030D-6E8A-4147-A177-3AD203B41FA5}">
                      <a16:colId xmlns:a16="http://schemas.microsoft.com/office/drawing/2014/main" val="3495255307"/>
                    </a:ext>
                  </a:extLst>
                </a:gridCol>
                <a:gridCol w="357065">
                  <a:extLst>
                    <a:ext uri="{9D8B030D-6E8A-4147-A177-3AD203B41FA5}">
                      <a16:colId xmlns:a16="http://schemas.microsoft.com/office/drawing/2014/main" val="900602166"/>
                    </a:ext>
                  </a:extLst>
                </a:gridCol>
              </a:tblGrid>
              <a:tr h="65267">
                <a:tc>
                  <a:txBody>
                    <a:bodyPr/>
                    <a:lstStyle/>
                    <a:p>
                      <a:pPr algn="ctr" latinLnBrk="1"/>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900" b="1" kern="0" spc="-100" baseline="0" dirty="0">
                          <a:ln>
                            <a:solidFill>
                              <a:schemeClr val="bg1">
                                <a:lumMod val="75000"/>
                                <a:alpha val="0"/>
                              </a:schemeClr>
                            </a:solidFill>
                          </a:ln>
                          <a:solidFill>
                            <a:schemeClr val="tx1">
                              <a:lumMod val="85000"/>
                              <a:lumOff val="15000"/>
                            </a:schemeClr>
                          </a:solidFill>
                          <a:latin typeface="+mn-ea"/>
                          <a:ea typeface="+mn-ea"/>
                          <a:cs typeface="+mn-cs"/>
                        </a:rPr>
                        <a:t>全금융권 협약</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900" b="1" kern="0" spc="-100" baseline="0" dirty="0" err="1">
                          <a:ln>
                            <a:solidFill>
                              <a:schemeClr val="bg1">
                                <a:lumMod val="75000"/>
                                <a:alpha val="0"/>
                              </a:schemeClr>
                            </a:solidFill>
                          </a:ln>
                          <a:solidFill>
                            <a:schemeClr val="tx1">
                              <a:lumMod val="85000"/>
                              <a:lumOff val="15000"/>
                            </a:schemeClr>
                          </a:solidFill>
                          <a:latin typeface="+mn-ea"/>
                          <a:ea typeface="+mn-ea"/>
                          <a:cs typeface="+mn-cs"/>
                        </a:rPr>
                        <a:t>업권별</a:t>
                      </a:r>
                      <a:r>
                        <a:rPr lang="ko-KR" altLang="en-US" sz="900" b="1" kern="0" spc="-100" baseline="0" dirty="0">
                          <a:ln>
                            <a:solidFill>
                              <a:schemeClr val="bg1">
                                <a:lumMod val="75000"/>
                                <a:alpha val="0"/>
                              </a:schemeClr>
                            </a:solidFill>
                          </a:ln>
                          <a:solidFill>
                            <a:schemeClr val="tx1">
                              <a:lumMod val="85000"/>
                              <a:lumOff val="15000"/>
                            </a:schemeClr>
                          </a:solidFill>
                          <a:latin typeface="+mn-ea"/>
                          <a:ea typeface="+mn-ea"/>
                          <a:cs typeface="+mn-cs"/>
                        </a:rPr>
                        <a:t> 협약</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900" b="1" kern="0" spc="-100" baseline="0" dirty="0">
                          <a:ln>
                            <a:solidFill>
                              <a:schemeClr val="bg1">
                                <a:lumMod val="75000"/>
                                <a:alpha val="0"/>
                              </a:schemeClr>
                            </a:solidFill>
                          </a:ln>
                          <a:solidFill>
                            <a:schemeClr val="tx1">
                              <a:lumMod val="85000"/>
                              <a:lumOff val="15000"/>
                            </a:schemeClr>
                          </a:solidFill>
                          <a:latin typeface="+mn-ea"/>
                          <a:ea typeface="+mn-ea"/>
                          <a:cs typeface="+mn-cs"/>
                        </a:rPr>
                        <a:t>저축은행</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여전</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상호</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900" b="1" kern="0" dirty="0" err="1">
                          <a:ln>
                            <a:solidFill>
                              <a:schemeClr val="bg1">
                                <a:lumMod val="75000"/>
                                <a:alpha val="0"/>
                              </a:schemeClr>
                            </a:solidFill>
                          </a:ln>
                          <a:solidFill>
                            <a:schemeClr val="tx1">
                              <a:lumMod val="85000"/>
                              <a:lumOff val="15000"/>
                            </a:schemeClr>
                          </a:solidFill>
                          <a:latin typeface="+mn-ea"/>
                          <a:ea typeface="+mn-ea"/>
                          <a:cs typeface="+mn-cs"/>
                        </a:rPr>
                        <a:t>신협</a:t>
                      </a:r>
                      <a:endParaRPr lang="ko-KR" altLang="en-US" sz="900" b="1" kern="0" dirty="0">
                        <a:ln>
                          <a:solidFill>
                            <a:schemeClr val="bg1">
                              <a:lumMod val="75000"/>
                              <a:alpha val="0"/>
                            </a:schemeClr>
                          </a:solidFill>
                        </a:ln>
                        <a:solidFill>
                          <a:schemeClr val="tx1">
                            <a:lumMod val="85000"/>
                            <a:lumOff val="15000"/>
                          </a:schemeClr>
                        </a:solidFill>
                        <a:latin typeface="+mn-ea"/>
                        <a:ea typeface="+mn-ea"/>
                        <a:cs typeface="+mn-cs"/>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농협</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수협</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산림</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새마을금고</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계</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59133062"/>
                  </a:ext>
                </a:extLst>
              </a:tr>
              <a:tr h="52075">
                <a:tc>
                  <a:txBody>
                    <a:bodyPr/>
                    <a:lstStyle/>
                    <a:p>
                      <a:pPr marL="0" marR="0" indent="0" algn="ctr" fontAlgn="base" latinLnBrk="0">
                        <a:lnSpc>
                          <a:spcPct val="130000"/>
                        </a:lnSpc>
                        <a:spcBef>
                          <a:spcPts val="0"/>
                        </a:spcBef>
                        <a:spcAft>
                          <a:spcPts val="0"/>
                        </a:spcAft>
                      </a:pPr>
                      <a:r>
                        <a:rPr lang="ko-KR" altLang="en-US" sz="900" b="0" kern="0" spc="-100" baseline="0" dirty="0">
                          <a:ln>
                            <a:solidFill>
                              <a:schemeClr val="bg1">
                                <a:lumMod val="75000"/>
                                <a:alpha val="0"/>
                              </a:schemeClr>
                            </a:solidFill>
                          </a:ln>
                          <a:solidFill>
                            <a:schemeClr val="tx1">
                              <a:lumMod val="85000"/>
                              <a:lumOff val="15000"/>
                            </a:schemeClr>
                          </a:solidFill>
                          <a:latin typeface="+mn-ea"/>
                          <a:ea typeface="+mn-ea"/>
                          <a:cs typeface="+mn-cs"/>
                        </a:rPr>
                        <a:t>브릿지론</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75</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69</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53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4</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2</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2</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11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144</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780537593"/>
                  </a:ext>
                </a:extLst>
              </a:tr>
              <a:tr h="39236">
                <a:tc>
                  <a:txBody>
                    <a:bodyPr/>
                    <a:lstStyle/>
                    <a:p>
                      <a:pPr marL="0" marR="0" indent="0" algn="ctr" fontAlgn="base" latinLnBrk="0">
                        <a:lnSpc>
                          <a:spcPct val="130000"/>
                        </a:lnSpc>
                        <a:spcBef>
                          <a:spcPts val="0"/>
                        </a:spcBef>
                        <a:spcAft>
                          <a:spcPts val="0"/>
                        </a:spcAft>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본</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PF</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10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33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28</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5</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43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140326572"/>
                  </a:ext>
                </a:extLst>
              </a:tr>
              <a:tr h="39236">
                <a:tc>
                  <a:txBody>
                    <a:bodyPr/>
                    <a:lstStyle/>
                    <a:p>
                      <a:pPr marL="0" marR="0" indent="0" algn="ctr" fontAlgn="base" latinLnBrk="0">
                        <a:lnSpc>
                          <a:spcPct val="130000"/>
                        </a:lnSpc>
                        <a:spcBef>
                          <a:spcPts val="0"/>
                        </a:spcBef>
                        <a:spcAft>
                          <a:spcPts val="0"/>
                        </a:spcAft>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계</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85</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102</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81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4</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2</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2</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16</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63500" indent="0" algn="r" fontAlgn="ctr" latinLnBrk="0">
                        <a:lnSpc>
                          <a:spcPct val="100000"/>
                        </a:lnSpc>
                        <a:spcBef>
                          <a:spcPts val="0"/>
                        </a:spcBef>
                        <a:spcAft>
                          <a:spcPts val="0"/>
                        </a:spcAft>
                      </a:pPr>
                      <a:r>
                        <a:rPr lang="en-US" sz="900" b="0" kern="0" dirty="0">
                          <a:ln>
                            <a:solidFill>
                              <a:schemeClr val="bg1">
                                <a:lumMod val="75000"/>
                                <a:alpha val="0"/>
                              </a:schemeClr>
                            </a:solidFill>
                          </a:ln>
                          <a:solidFill>
                            <a:schemeClr val="tx1">
                              <a:lumMod val="85000"/>
                              <a:lumOff val="15000"/>
                            </a:schemeClr>
                          </a:solidFill>
                          <a:latin typeface="+mn-ea"/>
                          <a:ea typeface="+mn-ea"/>
                          <a:cs typeface="+mn-cs"/>
                        </a:rPr>
                        <a:t>187</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176087325"/>
                  </a:ext>
                </a:extLst>
              </a:tr>
            </a:tbl>
          </a:graphicData>
        </a:graphic>
      </p:graphicFrame>
      <p:sp>
        <p:nvSpPr>
          <p:cNvPr id="18" name="TextBox 17">
            <a:extLst>
              <a:ext uri="{FF2B5EF4-FFF2-40B4-BE49-F238E27FC236}">
                <a16:creationId xmlns:a16="http://schemas.microsoft.com/office/drawing/2014/main" id="{171D69C3-7028-471E-411F-EF0FF4B0B0F8}"/>
              </a:ext>
            </a:extLst>
          </p:cNvPr>
          <p:cNvSpPr txBox="1"/>
          <p:nvPr/>
        </p:nvSpPr>
        <p:spPr>
          <a:xfrm>
            <a:off x="8973398" y="3781107"/>
            <a:ext cx="444032" cy="138499"/>
          </a:xfrm>
          <a:prstGeom prst="rect">
            <a:avLst/>
          </a:prstGeom>
          <a:noFill/>
        </p:spPr>
        <p:txBody>
          <a:bodyPr wrap="none" lIns="0" tIns="0" rIns="0" bIns="0" rtlCol="0">
            <a:spAutoFit/>
          </a:bodyPr>
          <a:lstStyle/>
          <a:p>
            <a:pPr algn="l"/>
            <a:r>
              <a:rPr lang="en-US" altLang="ko-KR"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r>
              <a:rPr lang="ko-KR" altLang="en-US"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단위</a:t>
            </a:r>
            <a:r>
              <a:rPr lang="en-US" altLang="ko-KR"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 </a:t>
            </a:r>
            <a:r>
              <a:rPr lang="ko-KR" altLang="en-US"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개</a:t>
            </a:r>
            <a:r>
              <a:rPr lang="en-US" altLang="ko-KR"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endParaRPr lang="ko-KR" altLang="en-US"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20" name="이등변 삼각형 19">
            <a:extLst>
              <a:ext uri="{FF2B5EF4-FFF2-40B4-BE49-F238E27FC236}">
                <a16:creationId xmlns:a16="http://schemas.microsoft.com/office/drawing/2014/main" id="{862B98DC-1BEA-6787-91E9-7D0EB112905A}"/>
              </a:ext>
            </a:extLst>
          </p:cNvPr>
          <p:cNvSpPr/>
          <p:nvPr/>
        </p:nvSpPr>
        <p:spPr>
          <a:xfrm flipV="1">
            <a:off x="2028825" y="4802247"/>
            <a:ext cx="5848350" cy="221459"/>
          </a:xfrm>
          <a:prstGeom prst="triangle">
            <a:avLst/>
          </a:prstGeom>
          <a:solidFill>
            <a:schemeClr val="accent3">
              <a:lumMod val="10000"/>
              <a:lumOff val="9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Tree>
    <p:extLst>
      <p:ext uri="{BB962C8B-B14F-4D97-AF65-F5344CB8AC3E}">
        <p14:creationId xmlns:p14="http://schemas.microsoft.com/office/powerpoint/2010/main" val="2000961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만기연장</a:t>
            </a:r>
            <a:r>
              <a:rPr lang="en-US" altLang="ko-KR" dirty="0"/>
              <a:t>·</a:t>
            </a:r>
            <a:r>
              <a:rPr lang="ko-KR" altLang="en-US" dirty="0"/>
              <a:t>상환유예 조치 현황 점검</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a:t>만기연장</a:t>
            </a:r>
            <a:r>
              <a:rPr lang="en-US" altLang="ko-KR" dirty="0"/>
              <a:t>·</a:t>
            </a:r>
            <a:r>
              <a:rPr lang="ko-KR" altLang="en-US" dirty="0"/>
              <a:t>상환유예 지원대상은 ’</a:t>
            </a:r>
            <a:r>
              <a:rPr lang="en-US" altLang="ko-KR" dirty="0"/>
              <a:t>22.9</a:t>
            </a:r>
            <a:r>
              <a:rPr lang="ko-KR" altLang="en-US" dirty="0"/>
              <a:t>월 </a:t>
            </a:r>
            <a:r>
              <a:rPr lang="en-US" altLang="ko-KR" dirty="0"/>
              <a:t>100</a:t>
            </a:r>
            <a:r>
              <a:rPr lang="ko-KR" altLang="en-US" dirty="0"/>
              <a:t>조 원</a:t>
            </a:r>
            <a:r>
              <a:rPr lang="en-US" altLang="ko-KR" dirty="0"/>
              <a:t>, 43</a:t>
            </a:r>
            <a:r>
              <a:rPr lang="ko-KR" altLang="en-US" dirty="0"/>
              <a:t>만 명 → ’</a:t>
            </a:r>
            <a:r>
              <a:rPr lang="en-US" altLang="ko-KR" dirty="0"/>
              <a:t>23.3</a:t>
            </a:r>
            <a:r>
              <a:rPr lang="ko-KR" altLang="en-US" dirty="0"/>
              <a:t>월 </a:t>
            </a:r>
            <a:r>
              <a:rPr lang="en-US" altLang="ko-KR" dirty="0"/>
              <a:t>85</a:t>
            </a:r>
            <a:r>
              <a:rPr lang="ko-KR" altLang="en-US" dirty="0"/>
              <a:t>조 원</a:t>
            </a:r>
            <a:r>
              <a:rPr lang="en-US" altLang="ko-KR" dirty="0"/>
              <a:t>, 39</a:t>
            </a:r>
            <a:r>
              <a:rPr lang="ko-KR" altLang="en-US" dirty="0"/>
              <a:t>만 명 → ’</a:t>
            </a:r>
            <a:r>
              <a:rPr lang="en-US" altLang="ko-KR" dirty="0"/>
              <a:t>23.6</a:t>
            </a:r>
            <a:r>
              <a:rPr lang="ko-KR" altLang="en-US" dirty="0"/>
              <a:t>월 </a:t>
            </a:r>
            <a:r>
              <a:rPr lang="en-US" altLang="ko-KR" dirty="0"/>
              <a:t>76</a:t>
            </a:r>
            <a:r>
              <a:rPr lang="ko-KR" altLang="en-US" dirty="0"/>
              <a:t>조 원</a:t>
            </a:r>
            <a:r>
              <a:rPr lang="en-US" altLang="ko-KR" dirty="0"/>
              <a:t>, 35</a:t>
            </a:r>
            <a:r>
              <a:rPr lang="ko-KR" altLang="en-US" dirty="0"/>
              <a:t>만 명으로 지속 감소</a:t>
            </a:r>
            <a:endParaRPr lang="en-US" altLang="ko-KR" dirty="0"/>
          </a:p>
          <a:p>
            <a:pPr marL="171450" indent="-171450">
              <a:lnSpc>
                <a:spcPct val="120000"/>
              </a:lnSpc>
              <a:buFont typeface="Arial" panose="020B0604020202020204" pitchFamily="34" charset="0"/>
              <a:buChar char="•"/>
              <a:defRPr/>
            </a:pPr>
            <a:r>
              <a:rPr lang="ko-KR" altLang="en-US" dirty="0"/>
              <a:t>금융위는 유관 기관과 협조하여 상환유예 </a:t>
            </a:r>
            <a:r>
              <a:rPr lang="ko-KR" altLang="en-US" dirty="0" err="1"/>
              <a:t>차주별</a:t>
            </a:r>
            <a:r>
              <a:rPr lang="ko-KR" altLang="en-US" dirty="0"/>
              <a:t> 면담을 실시하고 상환계획서를 보완하는 한편</a:t>
            </a:r>
            <a:r>
              <a:rPr lang="en-US" altLang="ko-KR" dirty="0"/>
              <a:t>, </a:t>
            </a:r>
            <a:r>
              <a:rPr lang="ko-KR" altLang="en-US" dirty="0" err="1"/>
              <a:t>금융사</a:t>
            </a:r>
            <a:r>
              <a:rPr lang="ko-KR" altLang="en-US" dirty="0"/>
              <a:t> 자체 연착륙 지원 프로그램 홍보를 강화하여 연착륙을 지원 중이며</a:t>
            </a:r>
            <a:r>
              <a:rPr lang="en-US" altLang="ko-KR" dirty="0"/>
              <a:t>, </a:t>
            </a:r>
            <a:r>
              <a:rPr lang="ko-KR" altLang="en-US" dirty="0"/>
              <a:t>약 </a:t>
            </a:r>
            <a:r>
              <a:rPr lang="en-US" altLang="ko-KR" dirty="0"/>
              <a:t>800</a:t>
            </a:r>
            <a:r>
              <a:rPr lang="ko-KR" altLang="en-US" dirty="0"/>
              <a:t>명 규모의 이자상환유예 차주에 대해서는 </a:t>
            </a:r>
            <a:r>
              <a:rPr lang="en-US" altLang="ko-KR" dirty="0"/>
              <a:t>1:1 </a:t>
            </a:r>
            <a:r>
              <a:rPr lang="ko-KR" altLang="en-US" dirty="0" err="1"/>
              <a:t>차주별</a:t>
            </a:r>
            <a:r>
              <a:rPr lang="ko-KR" altLang="en-US" dirty="0"/>
              <a:t> 관리를 이어갈 방침</a:t>
            </a:r>
            <a:endParaRPr lang="en-US" altLang="ko-KR"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2023.8.29</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(2023.8.29), “</a:t>
            </a:r>
            <a:r>
              <a:rPr lang="ko-KR" altLang="en-US" dirty="0">
                <a:solidFill>
                  <a:schemeClr val="bg1">
                    <a:lumMod val="50000"/>
                  </a:schemeClr>
                </a:solidFill>
              </a:rPr>
              <a:t>만기연장</a:t>
            </a:r>
            <a:r>
              <a:rPr lang="en-US" altLang="ko-KR" dirty="0">
                <a:solidFill>
                  <a:schemeClr val="bg1">
                    <a:lumMod val="50000"/>
                  </a:schemeClr>
                </a:solidFill>
              </a:rPr>
              <a:t>·</a:t>
            </a:r>
            <a:r>
              <a:rPr lang="ko-KR" altLang="en-US" dirty="0">
                <a:solidFill>
                  <a:schemeClr val="bg1">
                    <a:lumMod val="50000"/>
                  </a:schemeClr>
                </a:solidFill>
              </a:rPr>
              <a:t>상환유예 조치 현황 점검</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8" name="표 10">
            <a:extLst>
              <a:ext uri="{FF2B5EF4-FFF2-40B4-BE49-F238E27FC236}">
                <a16:creationId xmlns:a16="http://schemas.microsoft.com/office/drawing/2014/main" id="{A164F9D4-33AE-F134-9205-FD20493AC180}"/>
              </a:ext>
            </a:extLst>
          </p:cNvPr>
          <p:cNvGraphicFramePr>
            <a:graphicFrameLocks noGrp="1"/>
          </p:cNvGraphicFramePr>
          <p:nvPr>
            <p:extLst>
              <p:ext uri="{D42A27DB-BD31-4B8C-83A1-F6EECF244321}">
                <p14:modId xmlns:p14="http://schemas.microsoft.com/office/powerpoint/2010/main" val="2640272964"/>
              </p:ext>
            </p:extLst>
          </p:nvPr>
        </p:nvGraphicFramePr>
        <p:xfrm>
          <a:off x="5132388" y="2746086"/>
          <a:ext cx="4284612" cy="2180400"/>
        </p:xfrm>
        <a:graphic>
          <a:graphicData uri="http://schemas.openxmlformats.org/drawingml/2006/table">
            <a:tbl>
              <a:tblPr firstRow="1" bandRow="1">
                <a:tableStyleId>{5C22544A-7EE6-4342-B048-85BDC9FD1C3A}</a:tableStyleId>
              </a:tblPr>
              <a:tblGrid>
                <a:gridCol w="203615">
                  <a:extLst>
                    <a:ext uri="{9D8B030D-6E8A-4147-A177-3AD203B41FA5}">
                      <a16:colId xmlns:a16="http://schemas.microsoft.com/office/drawing/2014/main" val="1759574348"/>
                    </a:ext>
                  </a:extLst>
                </a:gridCol>
                <a:gridCol w="490681">
                  <a:extLst>
                    <a:ext uri="{9D8B030D-6E8A-4147-A177-3AD203B41FA5}">
                      <a16:colId xmlns:a16="http://schemas.microsoft.com/office/drawing/2014/main" val="924920880"/>
                    </a:ext>
                  </a:extLst>
                </a:gridCol>
                <a:gridCol w="598386">
                  <a:extLst>
                    <a:ext uri="{9D8B030D-6E8A-4147-A177-3AD203B41FA5}">
                      <a16:colId xmlns:a16="http://schemas.microsoft.com/office/drawing/2014/main" val="50745924"/>
                    </a:ext>
                  </a:extLst>
                </a:gridCol>
                <a:gridCol w="598386">
                  <a:extLst>
                    <a:ext uri="{9D8B030D-6E8A-4147-A177-3AD203B41FA5}">
                      <a16:colId xmlns:a16="http://schemas.microsoft.com/office/drawing/2014/main" val="2204503658"/>
                    </a:ext>
                  </a:extLst>
                </a:gridCol>
                <a:gridCol w="598386">
                  <a:extLst>
                    <a:ext uri="{9D8B030D-6E8A-4147-A177-3AD203B41FA5}">
                      <a16:colId xmlns:a16="http://schemas.microsoft.com/office/drawing/2014/main" val="3665052868"/>
                    </a:ext>
                  </a:extLst>
                </a:gridCol>
                <a:gridCol w="598386">
                  <a:extLst>
                    <a:ext uri="{9D8B030D-6E8A-4147-A177-3AD203B41FA5}">
                      <a16:colId xmlns:a16="http://schemas.microsoft.com/office/drawing/2014/main" val="3346348982"/>
                    </a:ext>
                  </a:extLst>
                </a:gridCol>
                <a:gridCol w="598386">
                  <a:extLst>
                    <a:ext uri="{9D8B030D-6E8A-4147-A177-3AD203B41FA5}">
                      <a16:colId xmlns:a16="http://schemas.microsoft.com/office/drawing/2014/main" val="2198394580"/>
                    </a:ext>
                  </a:extLst>
                </a:gridCol>
                <a:gridCol w="598386">
                  <a:extLst>
                    <a:ext uri="{9D8B030D-6E8A-4147-A177-3AD203B41FA5}">
                      <a16:colId xmlns:a16="http://schemas.microsoft.com/office/drawing/2014/main" val="1534289307"/>
                    </a:ext>
                  </a:extLst>
                </a:gridCol>
              </a:tblGrid>
              <a:tr h="109100">
                <a:tc rowSpan="2" gridSpan="2">
                  <a:txBody>
                    <a:bodyPr/>
                    <a:lstStyle/>
                    <a:p>
                      <a:pPr algn="ctr" latinLnBrk="0"/>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구분</a:t>
                      </a:r>
                    </a:p>
                  </a:txBody>
                  <a:tcPr marL="72000" marR="72000" marT="36000" marB="36000" anchor="ctr">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rowSpan="2" hMerge="1">
                  <a:txBody>
                    <a:bodyPr/>
                    <a:lstStyle/>
                    <a:p>
                      <a:pPr latinLnBrk="1"/>
                      <a:endParaRPr lang="ko-KR" altLang="en-US"/>
                    </a:p>
                  </a:txBody>
                  <a:tcPr/>
                </a:tc>
                <a:tc gridSpan="2">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’22.9</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월말 지원대상</a:t>
                      </a: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hMerge="1">
                  <a:txBody>
                    <a:bodyPr/>
                    <a:lstStyle/>
                    <a:p>
                      <a:pPr algn="ctr" latinLnBrk="1"/>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B w="9525"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’23.3</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월말 지원대상</a:t>
                      </a: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hMerge="1">
                  <a:txBody>
                    <a:bodyPr/>
                    <a:lstStyle/>
                    <a:p>
                      <a:pPr algn="ctr" latinLnBrk="1"/>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B w="9525"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’23.6</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월말 지원대상</a:t>
                      </a:r>
                    </a:p>
                  </a:txBody>
                  <a:tcPr marL="72000" marR="72000" marT="36000" marB="36000" anchor="ctr">
                    <a:lnL w="9525"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hMerge="1">
                  <a:txBody>
                    <a:bodyPr/>
                    <a:lstStyle/>
                    <a:p>
                      <a:pPr algn="ctr" latinLnBrk="1"/>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03435639"/>
                  </a:ext>
                </a:extLst>
              </a:tr>
              <a:tr h="109100">
                <a:tc gridSpan="2" vMerge="1">
                  <a:txBody>
                    <a:bodyPr/>
                    <a:lstStyle/>
                    <a:p>
                      <a:pPr algn="ctr" latinLnBrk="1"/>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hMerge="1" vMerge="1">
                  <a:txBody>
                    <a:bodyPr/>
                    <a:lstStyle/>
                    <a:p>
                      <a:pPr latinLnBrk="1"/>
                      <a:endParaRPr lang="ko-KR" altLang="en-US"/>
                    </a:p>
                  </a:txBody>
                  <a:tcPr/>
                </a:tc>
                <a:tc>
                  <a:txBody>
                    <a:bodyPr/>
                    <a:lstStyle/>
                    <a:p>
                      <a:pPr algn="ctr" latinLnBrk="0"/>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대출잔액</a:t>
                      </a: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algn="ctr" latinLnBrk="0"/>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차주수</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algn="ctr" latinLnBrk="0"/>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대출잔액</a:t>
                      </a: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algn="ctr" latinLnBrk="0"/>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차주수</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algn="ctr" latinLnBrk="0"/>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대출잔액</a:t>
                      </a: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algn="ctr" latinLnBrk="0"/>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차주수</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extLst>
                  <a:ext uri="{0D108BD9-81ED-4DB2-BD59-A6C34878D82A}">
                    <a16:rowId xmlns:a16="http://schemas.microsoft.com/office/drawing/2014/main" val="4079239853"/>
                  </a:ext>
                </a:extLst>
              </a:tr>
              <a:tr h="119066">
                <a:tc gridSpan="2">
                  <a:txBody>
                    <a:bodyPr/>
                    <a:lstStyle/>
                    <a:p>
                      <a:pPr algn="ctr" latinLnBrk="0"/>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만기연장</a:t>
                      </a:r>
                    </a:p>
                  </a:txBody>
                  <a:tcPr marL="72000" marR="72000" marT="36000" marB="36000"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90.6</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41.3</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78.8</a:t>
                      </a:r>
                    </a:p>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(92%)</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37.5</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71.0</a:t>
                      </a:r>
                    </a:p>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(93%)</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34.0</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62383586"/>
                  </a:ext>
                </a:extLst>
              </a:tr>
              <a:tr h="119066">
                <a:tc gridSpan="2">
                  <a:txBody>
                    <a:bodyPr/>
                    <a:lstStyle/>
                    <a:p>
                      <a:pPr algn="ctr" latinLnBrk="0"/>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상환유예</a:t>
                      </a:r>
                    </a:p>
                  </a:txBody>
                  <a:tcPr marL="72000" marR="72000" marT="36000" marB="36000"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9.4</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2.4</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6.5</a:t>
                      </a:r>
                    </a:p>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(8%)</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1.6</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5.2</a:t>
                      </a:r>
                    </a:p>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(7%)</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1.1</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46761821"/>
                  </a:ext>
                </a:extLst>
              </a:tr>
              <a:tr h="119066">
                <a:tc rowSpan="2">
                  <a:txBody>
                    <a:bodyPr/>
                    <a:lstStyle/>
                    <a:p>
                      <a:pPr algn="ctr" latinLnBrk="1"/>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R w="9525" cap="flat" cmpd="sng" algn="ctr">
                      <a:solidFill>
                        <a:schemeClr val="bg1">
                          <a:lumMod val="8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원금상환유예</a:t>
                      </a: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7.4</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2.2</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5.2</a:t>
                      </a:r>
                    </a:p>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(6%)</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1.5</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4.1</a:t>
                      </a:r>
                    </a:p>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(5.5%)</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1.0</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83459153"/>
                  </a:ext>
                </a:extLst>
              </a:tr>
              <a:tr h="119066">
                <a:tc vMerge="1">
                  <a:txBody>
                    <a:bodyPr/>
                    <a:lstStyle/>
                    <a:p>
                      <a:pPr algn="ctr" latinLnBrk="1"/>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이자상환유예</a:t>
                      </a: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2.1</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0.19</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1.4</a:t>
                      </a:r>
                    </a:p>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0.11</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1.1</a:t>
                      </a:r>
                    </a:p>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(1.5%)</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0.08</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25368094"/>
                  </a:ext>
                </a:extLst>
              </a:tr>
              <a:tr h="109100">
                <a:tc gridSpan="2">
                  <a:txBody>
                    <a:bodyPr/>
                    <a:lstStyle/>
                    <a:p>
                      <a:pPr algn="ctr" latinLnBrk="0"/>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합계</a:t>
                      </a:r>
                    </a:p>
                  </a:txBody>
                  <a:tcPr marL="72000" marR="72000" marT="36000" marB="36000"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pPr latinLnBrk="1"/>
                      <a:endParaRPr lang="ko-KR" altLang="en-US"/>
                    </a:p>
                  </a:txBody>
                  <a:tcPr/>
                </a:tc>
                <a:tc>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100.1</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43.4</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85.3</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38.8</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76.2</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0"/>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35.1</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91898992"/>
                  </a:ext>
                </a:extLst>
              </a:tr>
            </a:tbl>
          </a:graphicData>
        </a:graphic>
      </p:graphicFrame>
      <p:sp>
        <p:nvSpPr>
          <p:cNvPr id="11" name="직사각형 10">
            <a:extLst>
              <a:ext uri="{FF2B5EF4-FFF2-40B4-BE49-F238E27FC236}">
                <a16:creationId xmlns:a16="http://schemas.microsoft.com/office/drawing/2014/main" id="{7C92362C-6229-7A03-7FF2-77D577DAFC20}"/>
              </a:ext>
            </a:extLst>
          </p:cNvPr>
          <p:cNvSpPr/>
          <p:nvPr/>
        </p:nvSpPr>
        <p:spPr>
          <a:xfrm>
            <a:off x="5132388" y="2168526"/>
            <a:ext cx="4284663" cy="3079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kern="0" dirty="0">
                <a:ln>
                  <a:solidFill>
                    <a:schemeClr val="bg1">
                      <a:lumMod val="75000"/>
                      <a:alpha val="0"/>
                    </a:schemeClr>
                  </a:solidFill>
                </a:ln>
                <a:solidFill>
                  <a:schemeClr val="tx1">
                    <a:lumMod val="85000"/>
                    <a:lumOff val="15000"/>
                  </a:schemeClr>
                </a:solidFill>
                <a:latin typeface="+mn-ea"/>
              </a:rPr>
              <a:t>만기연장</a:t>
            </a:r>
            <a:r>
              <a:rPr lang="en-US" altLang="ko-KR" sz="1000" b="1" kern="0" dirty="0">
                <a:ln>
                  <a:solidFill>
                    <a:schemeClr val="bg1">
                      <a:lumMod val="75000"/>
                      <a:alpha val="0"/>
                    </a:schemeClr>
                  </a:solidFill>
                </a:ln>
                <a:solidFill>
                  <a:schemeClr val="tx1">
                    <a:lumMod val="85000"/>
                    <a:lumOff val="15000"/>
                  </a:schemeClr>
                </a:solidFill>
                <a:latin typeface="+mn-ea"/>
              </a:rPr>
              <a:t>·</a:t>
            </a:r>
            <a:r>
              <a:rPr lang="ko-KR" altLang="en-US" sz="1000" b="1" kern="0" dirty="0">
                <a:ln>
                  <a:solidFill>
                    <a:schemeClr val="bg1">
                      <a:lumMod val="75000"/>
                      <a:alpha val="0"/>
                    </a:schemeClr>
                  </a:solidFill>
                </a:ln>
                <a:solidFill>
                  <a:schemeClr val="tx1">
                    <a:lumMod val="85000"/>
                    <a:lumOff val="15000"/>
                  </a:schemeClr>
                </a:solidFill>
                <a:latin typeface="+mn-ea"/>
              </a:rPr>
              <a:t>상환유예 지원 추이</a:t>
            </a:r>
          </a:p>
        </p:txBody>
      </p:sp>
      <p:sp>
        <p:nvSpPr>
          <p:cNvPr id="12" name="TextBox 11">
            <a:extLst>
              <a:ext uri="{FF2B5EF4-FFF2-40B4-BE49-F238E27FC236}">
                <a16:creationId xmlns:a16="http://schemas.microsoft.com/office/drawing/2014/main" id="{7185E81F-15FD-C3D8-30A3-98F3151DF0A2}"/>
              </a:ext>
            </a:extLst>
          </p:cNvPr>
          <p:cNvSpPr txBox="1"/>
          <p:nvPr/>
        </p:nvSpPr>
        <p:spPr>
          <a:xfrm>
            <a:off x="8533795" y="2565400"/>
            <a:ext cx="883255" cy="138499"/>
          </a:xfrm>
          <a:prstGeom prst="rect">
            <a:avLst/>
          </a:prstGeom>
          <a:noFill/>
        </p:spPr>
        <p:txBody>
          <a:bodyPr wrap="none" lIns="0" tIns="0" rIns="0" bIns="0" rtlCol="0">
            <a:spAutoFit/>
          </a:bodyPr>
          <a:lstStyle/>
          <a:p>
            <a:pPr algn="l"/>
            <a:r>
              <a:rPr lang="en-US" altLang="ko-KR"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r>
              <a:rPr lang="ko-KR" altLang="en-US"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단위</a:t>
            </a:r>
            <a:r>
              <a:rPr lang="en-US" altLang="ko-KR"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 </a:t>
            </a:r>
            <a:r>
              <a:rPr lang="ko-KR" altLang="en-US"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조 원</a:t>
            </a:r>
            <a:r>
              <a:rPr lang="en-US" altLang="ko-KR"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 </a:t>
            </a:r>
            <a:r>
              <a:rPr lang="ko-KR" altLang="en-US"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만 명</a:t>
            </a:r>
            <a:r>
              <a:rPr lang="en-US" altLang="ko-KR"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endParaRPr lang="ko-KR" altLang="en-US" sz="900" dirty="0" err="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13" name="직사각형 12">
            <a:extLst>
              <a:ext uri="{FF2B5EF4-FFF2-40B4-BE49-F238E27FC236}">
                <a16:creationId xmlns:a16="http://schemas.microsoft.com/office/drawing/2014/main" id="{AAD59C13-366B-8DB0-E040-A13B055BF8BD}"/>
              </a:ext>
            </a:extLst>
          </p:cNvPr>
          <p:cNvSpPr/>
          <p:nvPr/>
        </p:nvSpPr>
        <p:spPr>
          <a:xfrm>
            <a:off x="5132388" y="5003761"/>
            <a:ext cx="4284663" cy="873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10000"/>
              </a:lnSpc>
              <a:buFont typeface="Arial" panose="020B0604020202020204" pitchFamily="34" charset="0"/>
              <a:buChar char="•"/>
            </a:pPr>
            <a:r>
              <a:rPr lang="ko-KR" altLang="en-US" sz="900" kern="0" dirty="0">
                <a:ln>
                  <a:solidFill>
                    <a:schemeClr val="bg1">
                      <a:lumMod val="75000"/>
                      <a:alpha val="0"/>
                    </a:schemeClr>
                  </a:solidFill>
                </a:ln>
                <a:solidFill>
                  <a:schemeClr val="tx1">
                    <a:lumMod val="85000"/>
                    <a:lumOff val="15000"/>
                  </a:schemeClr>
                </a:solidFill>
                <a:latin typeface="+mn-ea"/>
              </a:rPr>
              <a:t>상환유예</a:t>
            </a:r>
            <a:r>
              <a:rPr lang="en-US" altLang="ko-KR" sz="900" kern="0" dirty="0">
                <a:ln>
                  <a:solidFill>
                    <a:schemeClr val="bg1">
                      <a:lumMod val="75000"/>
                      <a:alpha val="0"/>
                    </a:schemeClr>
                  </a:solidFill>
                </a:ln>
                <a:solidFill>
                  <a:schemeClr val="tx1">
                    <a:lumMod val="85000"/>
                    <a:lumOff val="15000"/>
                  </a:schemeClr>
                </a:solidFill>
                <a:latin typeface="+mn-ea"/>
              </a:rPr>
              <a:t>: </a:t>
            </a:r>
            <a:r>
              <a:rPr lang="ko-KR" altLang="en-US" sz="900" kern="0" dirty="0">
                <a:ln>
                  <a:solidFill>
                    <a:schemeClr val="bg1">
                      <a:lumMod val="75000"/>
                      <a:alpha val="0"/>
                    </a:schemeClr>
                  </a:solidFill>
                </a:ln>
                <a:solidFill>
                  <a:schemeClr val="tx1">
                    <a:lumMod val="85000"/>
                    <a:lumOff val="15000"/>
                  </a:schemeClr>
                </a:solidFill>
                <a:latin typeface="+mn-ea"/>
              </a:rPr>
              <a:t>상환유예 차주는 원칙적으로 </a:t>
            </a:r>
            <a:r>
              <a:rPr lang="en-US" altLang="ko-KR" sz="900" kern="0" dirty="0">
                <a:ln>
                  <a:solidFill>
                    <a:schemeClr val="bg1">
                      <a:lumMod val="75000"/>
                      <a:alpha val="0"/>
                    </a:schemeClr>
                  </a:solidFill>
                </a:ln>
                <a:solidFill>
                  <a:schemeClr val="tx1">
                    <a:lumMod val="85000"/>
                    <a:lumOff val="15000"/>
                  </a:schemeClr>
                </a:solidFill>
                <a:latin typeface="+mn-ea"/>
              </a:rPr>
              <a:t>’23.3</a:t>
            </a:r>
            <a:r>
              <a:rPr lang="ko-KR" altLang="en-US" sz="900" kern="0" dirty="0">
                <a:ln>
                  <a:solidFill>
                    <a:schemeClr val="bg1">
                      <a:lumMod val="75000"/>
                      <a:alpha val="0"/>
                    </a:schemeClr>
                  </a:solidFill>
                </a:ln>
                <a:solidFill>
                  <a:schemeClr val="tx1">
                    <a:lumMod val="85000"/>
                    <a:lumOff val="15000"/>
                  </a:schemeClr>
                </a:solidFill>
                <a:latin typeface="+mn-ea"/>
              </a:rPr>
              <a:t>월말까지 상환계획서를 작성해야 하나</a:t>
            </a:r>
            <a:r>
              <a:rPr lang="en-US" altLang="ko-KR" sz="900" kern="0" dirty="0">
                <a:ln>
                  <a:solidFill>
                    <a:schemeClr val="bg1">
                      <a:lumMod val="75000"/>
                      <a:alpha val="0"/>
                    </a:schemeClr>
                  </a:solidFill>
                </a:ln>
                <a:solidFill>
                  <a:schemeClr val="tx1">
                    <a:lumMod val="85000"/>
                    <a:lumOff val="15000"/>
                  </a:schemeClr>
                </a:solidFill>
                <a:latin typeface="+mn-ea"/>
              </a:rPr>
              <a:t>, </a:t>
            </a:r>
            <a:r>
              <a:rPr lang="ko-KR" altLang="en-US" sz="900" kern="0" dirty="0" err="1">
                <a:ln>
                  <a:solidFill>
                    <a:schemeClr val="bg1">
                      <a:lumMod val="75000"/>
                      <a:alpha val="0"/>
                    </a:schemeClr>
                  </a:solidFill>
                </a:ln>
                <a:solidFill>
                  <a:schemeClr val="tx1">
                    <a:lumMod val="85000"/>
                    <a:lumOff val="15000"/>
                  </a:schemeClr>
                </a:solidFill>
                <a:latin typeface="+mn-ea"/>
              </a:rPr>
              <a:t>재약정</a:t>
            </a:r>
            <a:r>
              <a:rPr lang="ko-KR" altLang="en-US" sz="900" kern="0" dirty="0">
                <a:ln>
                  <a:solidFill>
                    <a:schemeClr val="bg1">
                      <a:lumMod val="75000"/>
                      <a:alpha val="0"/>
                    </a:schemeClr>
                  </a:solidFill>
                </a:ln>
                <a:solidFill>
                  <a:schemeClr val="tx1">
                    <a:lumMod val="85000"/>
                    <a:lumOff val="15000"/>
                  </a:schemeClr>
                </a:solidFill>
                <a:latin typeface="+mn-ea"/>
              </a:rPr>
              <a:t> 만기가 </a:t>
            </a:r>
            <a:r>
              <a:rPr lang="en-US" altLang="ko-KR" sz="900" kern="0" dirty="0">
                <a:ln>
                  <a:solidFill>
                    <a:schemeClr val="bg1">
                      <a:lumMod val="75000"/>
                      <a:alpha val="0"/>
                    </a:schemeClr>
                  </a:solidFill>
                </a:ln>
                <a:solidFill>
                  <a:schemeClr val="tx1">
                    <a:lumMod val="85000"/>
                    <a:lumOff val="15000"/>
                  </a:schemeClr>
                </a:solidFill>
                <a:latin typeface="+mn-ea"/>
              </a:rPr>
              <a:t>’23.6</a:t>
            </a:r>
            <a:r>
              <a:rPr lang="ko-KR" altLang="en-US" sz="900" kern="0" dirty="0">
                <a:ln>
                  <a:solidFill>
                    <a:schemeClr val="bg1">
                      <a:lumMod val="75000"/>
                      <a:alpha val="0"/>
                    </a:schemeClr>
                  </a:solidFill>
                </a:ln>
                <a:solidFill>
                  <a:schemeClr val="tx1">
                    <a:lumMod val="85000"/>
                    <a:lumOff val="15000"/>
                  </a:schemeClr>
                </a:solidFill>
                <a:latin typeface="+mn-ea"/>
              </a:rPr>
              <a:t>월 이후 도래하는 차주는 만기 </a:t>
            </a:r>
            <a:r>
              <a:rPr lang="en-US" altLang="ko-KR" sz="900" kern="0" dirty="0">
                <a:ln>
                  <a:solidFill>
                    <a:schemeClr val="bg1">
                      <a:lumMod val="75000"/>
                      <a:alpha val="0"/>
                    </a:schemeClr>
                  </a:solidFill>
                </a:ln>
                <a:solidFill>
                  <a:schemeClr val="tx1">
                    <a:lumMod val="85000"/>
                    <a:lumOff val="15000"/>
                  </a:schemeClr>
                </a:solidFill>
                <a:latin typeface="+mn-ea"/>
              </a:rPr>
              <a:t>2</a:t>
            </a:r>
            <a:r>
              <a:rPr lang="ko-KR" altLang="en-US" sz="900" kern="0" dirty="0">
                <a:ln>
                  <a:solidFill>
                    <a:schemeClr val="bg1">
                      <a:lumMod val="75000"/>
                      <a:alpha val="0"/>
                    </a:schemeClr>
                  </a:solidFill>
                </a:ln>
                <a:solidFill>
                  <a:schemeClr val="tx1">
                    <a:lumMod val="85000"/>
                    <a:lumOff val="15000"/>
                  </a:schemeClr>
                </a:solidFill>
                <a:latin typeface="+mn-ea"/>
              </a:rPr>
              <a:t>개월 전까지 작성할 수 있음</a:t>
            </a:r>
            <a:endParaRPr lang="en-US" altLang="ko-KR" sz="900" kern="0" dirty="0">
              <a:ln>
                <a:solidFill>
                  <a:schemeClr val="bg1">
                    <a:lumMod val="75000"/>
                    <a:alpha val="0"/>
                  </a:schemeClr>
                </a:solidFill>
              </a:ln>
              <a:solidFill>
                <a:schemeClr val="tx1">
                  <a:lumMod val="85000"/>
                  <a:lumOff val="15000"/>
                </a:schemeClr>
              </a:solidFill>
              <a:latin typeface="+mn-ea"/>
            </a:endParaRPr>
          </a:p>
          <a:p>
            <a:pPr marL="171450" indent="-171450">
              <a:lnSpc>
                <a:spcPct val="110000"/>
              </a:lnSpc>
              <a:buFont typeface="Arial" panose="020B0604020202020204" pitchFamily="34" charset="0"/>
              <a:buChar char="•"/>
            </a:pPr>
            <a:r>
              <a:rPr lang="ko-KR" altLang="en-US" sz="900" kern="0" dirty="0">
                <a:ln>
                  <a:solidFill>
                    <a:schemeClr val="bg1">
                      <a:lumMod val="75000"/>
                      <a:alpha val="0"/>
                    </a:schemeClr>
                  </a:solidFill>
                </a:ln>
                <a:solidFill>
                  <a:schemeClr val="tx1">
                    <a:lumMod val="85000"/>
                    <a:lumOff val="15000"/>
                  </a:schemeClr>
                </a:solidFill>
                <a:latin typeface="+mn-ea"/>
              </a:rPr>
              <a:t>원금상환유예</a:t>
            </a:r>
            <a:r>
              <a:rPr lang="en-US" altLang="ko-KR" sz="900" kern="0" dirty="0">
                <a:ln>
                  <a:solidFill>
                    <a:schemeClr val="bg1">
                      <a:lumMod val="75000"/>
                      <a:alpha val="0"/>
                    </a:schemeClr>
                  </a:solidFill>
                </a:ln>
                <a:solidFill>
                  <a:schemeClr val="tx1">
                    <a:lumMod val="85000"/>
                    <a:lumOff val="15000"/>
                  </a:schemeClr>
                </a:solidFill>
                <a:latin typeface="+mn-ea"/>
              </a:rPr>
              <a:t>: </a:t>
            </a:r>
            <a:r>
              <a:rPr lang="ko-KR" altLang="en-US" sz="900" kern="0" dirty="0">
                <a:ln>
                  <a:solidFill>
                    <a:schemeClr val="bg1">
                      <a:lumMod val="75000"/>
                      <a:alpha val="0"/>
                    </a:schemeClr>
                  </a:solidFill>
                </a:ln>
                <a:solidFill>
                  <a:schemeClr val="tx1">
                    <a:lumMod val="85000"/>
                    <a:lumOff val="15000"/>
                  </a:schemeClr>
                </a:solidFill>
                <a:latin typeface="+mn-ea"/>
              </a:rPr>
              <a:t>원리금분할상환대출의 원금 납부만 유예하고 이자는 정상 납부</a:t>
            </a:r>
            <a:endParaRPr lang="en-US" altLang="ko-KR" sz="900" kern="0" dirty="0">
              <a:ln>
                <a:solidFill>
                  <a:schemeClr val="bg1">
                    <a:lumMod val="75000"/>
                    <a:alpha val="0"/>
                  </a:schemeClr>
                </a:solidFill>
              </a:ln>
              <a:solidFill>
                <a:schemeClr val="tx1">
                  <a:lumMod val="85000"/>
                  <a:lumOff val="15000"/>
                </a:schemeClr>
              </a:solidFill>
              <a:latin typeface="+mn-ea"/>
            </a:endParaRPr>
          </a:p>
          <a:p>
            <a:pPr marL="171450" indent="-171450">
              <a:lnSpc>
                <a:spcPct val="110000"/>
              </a:lnSpc>
              <a:buFont typeface="Arial" panose="020B0604020202020204" pitchFamily="34" charset="0"/>
              <a:buChar char="•"/>
            </a:pPr>
            <a:r>
              <a:rPr lang="ko-KR" altLang="en-US" sz="900" kern="0" dirty="0">
                <a:ln>
                  <a:solidFill>
                    <a:schemeClr val="bg1">
                      <a:lumMod val="75000"/>
                      <a:alpha val="0"/>
                    </a:schemeClr>
                  </a:solidFill>
                </a:ln>
                <a:solidFill>
                  <a:schemeClr val="tx1">
                    <a:lumMod val="85000"/>
                    <a:lumOff val="15000"/>
                  </a:schemeClr>
                </a:solidFill>
                <a:latin typeface="+mn-ea"/>
              </a:rPr>
              <a:t>이자상환유예</a:t>
            </a:r>
            <a:r>
              <a:rPr lang="en-US" altLang="ko-KR" sz="900" kern="0" dirty="0">
                <a:ln>
                  <a:solidFill>
                    <a:schemeClr val="bg1">
                      <a:lumMod val="75000"/>
                      <a:alpha val="0"/>
                    </a:schemeClr>
                  </a:solidFill>
                </a:ln>
                <a:solidFill>
                  <a:schemeClr val="tx1">
                    <a:lumMod val="85000"/>
                    <a:lumOff val="15000"/>
                  </a:schemeClr>
                </a:solidFill>
                <a:latin typeface="+mn-ea"/>
              </a:rPr>
              <a:t>: </a:t>
            </a:r>
            <a:r>
              <a:rPr lang="ko-KR" altLang="en-US" sz="900" kern="0" dirty="0" err="1">
                <a:ln>
                  <a:solidFill>
                    <a:schemeClr val="bg1">
                      <a:lumMod val="75000"/>
                      <a:alpha val="0"/>
                    </a:schemeClr>
                  </a:solidFill>
                </a:ln>
                <a:solidFill>
                  <a:schemeClr val="tx1">
                    <a:lumMod val="85000"/>
                    <a:lumOff val="15000"/>
                  </a:schemeClr>
                </a:solidFill>
                <a:latin typeface="+mn-ea"/>
              </a:rPr>
              <a:t>만기일시상환대출</a:t>
            </a:r>
            <a:r>
              <a:rPr lang="ko-KR" altLang="en-US" sz="900" kern="0" dirty="0">
                <a:ln>
                  <a:solidFill>
                    <a:schemeClr val="bg1">
                      <a:lumMod val="75000"/>
                      <a:alpha val="0"/>
                    </a:schemeClr>
                  </a:solidFill>
                </a:ln>
                <a:solidFill>
                  <a:schemeClr val="tx1">
                    <a:lumMod val="85000"/>
                    <a:lumOff val="15000"/>
                  </a:schemeClr>
                </a:solidFill>
                <a:latin typeface="+mn-ea"/>
              </a:rPr>
              <a:t> 또는 원리금분할상환대출의 이자 납부를 유예</a:t>
            </a:r>
          </a:p>
        </p:txBody>
      </p:sp>
      <p:sp>
        <p:nvSpPr>
          <p:cNvPr id="16" name="직사각형 15">
            <a:extLst>
              <a:ext uri="{FF2B5EF4-FFF2-40B4-BE49-F238E27FC236}">
                <a16:creationId xmlns:a16="http://schemas.microsoft.com/office/drawing/2014/main" id="{7B20BC54-C84A-06B8-2056-C7ED408B7216}"/>
              </a:ext>
            </a:extLst>
          </p:cNvPr>
          <p:cNvSpPr/>
          <p:nvPr/>
        </p:nvSpPr>
        <p:spPr>
          <a:xfrm>
            <a:off x="488949" y="2168526"/>
            <a:ext cx="4284663" cy="3079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kern="0" dirty="0">
                <a:ln>
                  <a:solidFill>
                    <a:schemeClr val="bg1">
                      <a:lumMod val="75000"/>
                      <a:alpha val="0"/>
                    </a:schemeClr>
                  </a:solidFill>
                </a:ln>
                <a:solidFill>
                  <a:schemeClr val="tx1">
                    <a:lumMod val="85000"/>
                    <a:lumOff val="15000"/>
                  </a:schemeClr>
                </a:solidFill>
                <a:latin typeface="+mn-ea"/>
              </a:rPr>
              <a:t>만기연장</a:t>
            </a:r>
            <a:r>
              <a:rPr lang="en-US" altLang="ko-KR" sz="1000" b="1" kern="0" dirty="0">
                <a:ln>
                  <a:solidFill>
                    <a:schemeClr val="bg1">
                      <a:lumMod val="75000"/>
                      <a:alpha val="0"/>
                    </a:schemeClr>
                  </a:solidFill>
                </a:ln>
                <a:solidFill>
                  <a:schemeClr val="tx1">
                    <a:lumMod val="85000"/>
                    <a:lumOff val="15000"/>
                  </a:schemeClr>
                </a:solidFill>
                <a:latin typeface="+mn-ea"/>
              </a:rPr>
              <a:t>·</a:t>
            </a:r>
            <a:r>
              <a:rPr lang="ko-KR" altLang="en-US" sz="1000" b="1" kern="0" dirty="0">
                <a:ln>
                  <a:solidFill>
                    <a:schemeClr val="bg1">
                      <a:lumMod val="75000"/>
                      <a:alpha val="0"/>
                    </a:schemeClr>
                  </a:solidFill>
                </a:ln>
                <a:solidFill>
                  <a:schemeClr val="tx1">
                    <a:lumMod val="85000"/>
                    <a:lumOff val="15000"/>
                  </a:schemeClr>
                </a:solidFill>
                <a:latin typeface="+mn-ea"/>
              </a:rPr>
              <a:t>상환유예 시행 동향과 </a:t>
            </a:r>
            <a:r>
              <a:rPr lang="en-US" altLang="ko-KR" sz="1000" b="1" kern="0" dirty="0">
                <a:ln>
                  <a:solidFill>
                    <a:schemeClr val="bg1">
                      <a:lumMod val="75000"/>
                      <a:alpha val="0"/>
                    </a:schemeClr>
                  </a:solidFill>
                </a:ln>
                <a:solidFill>
                  <a:schemeClr val="tx1">
                    <a:lumMod val="85000"/>
                    <a:lumOff val="15000"/>
                  </a:schemeClr>
                </a:solidFill>
                <a:latin typeface="+mn-ea"/>
              </a:rPr>
              <a:t>5</a:t>
            </a:r>
            <a:r>
              <a:rPr lang="ko-KR" altLang="en-US" sz="1000" b="1" kern="0" dirty="0">
                <a:ln>
                  <a:solidFill>
                    <a:schemeClr val="bg1">
                      <a:lumMod val="75000"/>
                      <a:alpha val="0"/>
                    </a:schemeClr>
                  </a:solidFill>
                </a:ln>
                <a:solidFill>
                  <a:schemeClr val="tx1">
                    <a:lumMod val="85000"/>
                    <a:lumOff val="15000"/>
                  </a:schemeClr>
                </a:solidFill>
                <a:latin typeface="+mn-ea"/>
              </a:rPr>
              <a:t>차 연장</a:t>
            </a:r>
            <a:r>
              <a:rPr lang="en-US" altLang="ko-KR" sz="1000" b="1" kern="0" dirty="0">
                <a:ln>
                  <a:solidFill>
                    <a:schemeClr val="bg1">
                      <a:lumMod val="75000"/>
                      <a:alpha val="0"/>
                    </a:schemeClr>
                  </a:solidFill>
                </a:ln>
                <a:solidFill>
                  <a:schemeClr val="tx1">
                    <a:lumMod val="85000"/>
                    <a:lumOff val="15000"/>
                  </a:schemeClr>
                </a:solidFill>
                <a:latin typeface="+mn-ea"/>
              </a:rPr>
              <a:t>(</a:t>
            </a:r>
            <a:r>
              <a:rPr lang="ko-KR" altLang="en-US" sz="1000" b="1" kern="0" dirty="0">
                <a:ln>
                  <a:solidFill>
                    <a:schemeClr val="bg1">
                      <a:lumMod val="75000"/>
                      <a:alpha val="0"/>
                    </a:schemeClr>
                  </a:solidFill>
                </a:ln>
                <a:solidFill>
                  <a:schemeClr val="tx1">
                    <a:lumMod val="85000"/>
                    <a:lumOff val="15000"/>
                  </a:schemeClr>
                </a:solidFill>
                <a:latin typeface="+mn-ea"/>
              </a:rPr>
              <a:t>연착륙 지원방안</a:t>
            </a:r>
            <a:r>
              <a:rPr lang="en-US" altLang="ko-KR" sz="1000" b="1" kern="0" dirty="0">
                <a:ln>
                  <a:solidFill>
                    <a:schemeClr val="bg1">
                      <a:lumMod val="75000"/>
                      <a:alpha val="0"/>
                    </a:schemeClr>
                  </a:solidFill>
                </a:ln>
                <a:solidFill>
                  <a:schemeClr val="tx1">
                    <a:lumMod val="85000"/>
                    <a:lumOff val="15000"/>
                  </a:schemeClr>
                </a:solidFill>
                <a:latin typeface="+mn-ea"/>
              </a:rPr>
              <a:t>) </a:t>
            </a:r>
            <a:r>
              <a:rPr lang="ko-KR" altLang="en-US" sz="1000" b="1" kern="0" dirty="0">
                <a:ln>
                  <a:solidFill>
                    <a:schemeClr val="bg1">
                      <a:lumMod val="75000"/>
                      <a:alpha val="0"/>
                    </a:schemeClr>
                  </a:solidFill>
                </a:ln>
                <a:solidFill>
                  <a:schemeClr val="tx1">
                    <a:lumMod val="85000"/>
                    <a:lumOff val="15000"/>
                  </a:schemeClr>
                </a:solidFill>
                <a:latin typeface="+mn-ea"/>
              </a:rPr>
              <a:t>주요 내용</a:t>
            </a:r>
          </a:p>
        </p:txBody>
      </p:sp>
      <p:sp>
        <p:nvSpPr>
          <p:cNvPr id="17" name="직사각형 16">
            <a:extLst>
              <a:ext uri="{FF2B5EF4-FFF2-40B4-BE49-F238E27FC236}">
                <a16:creationId xmlns:a16="http://schemas.microsoft.com/office/drawing/2014/main" id="{9FA54C69-A09A-EC6E-799A-955D0CF006F5}"/>
              </a:ext>
            </a:extLst>
          </p:cNvPr>
          <p:cNvSpPr/>
          <p:nvPr/>
        </p:nvSpPr>
        <p:spPr>
          <a:xfrm>
            <a:off x="488950" y="2565400"/>
            <a:ext cx="4284663" cy="331152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10000"/>
              </a:lnSpc>
              <a:spcAft>
                <a:spcPts val="300"/>
              </a:spcAft>
              <a:buFont typeface="Arial" panose="020B0604020202020204" pitchFamily="34" charset="0"/>
              <a:buChar char="•"/>
            </a:pPr>
            <a:r>
              <a:rPr lang="ko-KR" altLang="en-US" sz="1000" kern="0" dirty="0" err="1">
                <a:ln>
                  <a:solidFill>
                    <a:schemeClr val="bg1">
                      <a:lumMod val="75000"/>
                      <a:alpha val="0"/>
                    </a:schemeClr>
                  </a:solidFill>
                </a:ln>
                <a:solidFill>
                  <a:schemeClr val="tx1">
                    <a:lumMod val="85000"/>
                    <a:lumOff val="15000"/>
                  </a:schemeClr>
                </a:solidFill>
                <a:latin typeface="+mn-ea"/>
              </a:rPr>
              <a:t>금융위</a:t>
            </a:r>
            <a:r>
              <a:rPr lang="en-US" altLang="ko-KR" sz="1000" kern="0" dirty="0">
                <a:ln>
                  <a:solidFill>
                    <a:schemeClr val="bg1">
                      <a:lumMod val="75000"/>
                      <a:alpha val="0"/>
                    </a:schemeClr>
                  </a:solidFill>
                </a:ln>
                <a:solidFill>
                  <a:schemeClr val="tx1">
                    <a:lumMod val="85000"/>
                    <a:lumOff val="15000"/>
                  </a:schemeClr>
                </a:solidFill>
                <a:latin typeface="+mn-ea"/>
              </a:rPr>
              <a:t>, </a:t>
            </a:r>
            <a:r>
              <a:rPr lang="ko-KR" altLang="en-US" sz="1000" kern="0" dirty="0" err="1">
                <a:ln>
                  <a:solidFill>
                    <a:schemeClr val="bg1">
                      <a:lumMod val="75000"/>
                      <a:alpha val="0"/>
                    </a:schemeClr>
                  </a:solidFill>
                </a:ln>
                <a:solidFill>
                  <a:schemeClr val="tx1">
                    <a:lumMod val="85000"/>
                    <a:lumOff val="15000"/>
                  </a:schemeClr>
                </a:solidFill>
                <a:latin typeface="+mn-ea"/>
              </a:rPr>
              <a:t>금감원</a:t>
            </a:r>
            <a:r>
              <a:rPr lang="ko-KR" altLang="en-US" sz="1000" kern="0" dirty="0">
                <a:ln>
                  <a:solidFill>
                    <a:schemeClr val="bg1">
                      <a:lumMod val="75000"/>
                      <a:alpha val="0"/>
                    </a:schemeClr>
                  </a:solidFill>
                </a:ln>
                <a:solidFill>
                  <a:schemeClr val="tx1">
                    <a:lumMod val="85000"/>
                    <a:lumOff val="15000"/>
                  </a:schemeClr>
                </a:solidFill>
                <a:latin typeface="+mn-ea"/>
              </a:rPr>
              <a:t> 및 全금융권</a:t>
            </a:r>
            <a:r>
              <a:rPr lang="en-US" altLang="ko-KR" sz="1000" kern="0" dirty="0">
                <a:ln>
                  <a:solidFill>
                    <a:schemeClr val="bg1">
                      <a:lumMod val="75000"/>
                      <a:alpha val="0"/>
                    </a:schemeClr>
                  </a:solidFill>
                </a:ln>
                <a:solidFill>
                  <a:schemeClr val="tx1">
                    <a:lumMod val="85000"/>
                    <a:lumOff val="15000"/>
                  </a:schemeClr>
                </a:solidFill>
                <a:latin typeface="+mn-ea"/>
              </a:rPr>
              <a:t>(</a:t>
            </a:r>
            <a:r>
              <a:rPr lang="ko-KR" altLang="en-US" sz="1000" kern="0" dirty="0">
                <a:ln>
                  <a:solidFill>
                    <a:schemeClr val="bg1">
                      <a:lumMod val="75000"/>
                      <a:alpha val="0"/>
                    </a:schemeClr>
                  </a:solidFill>
                </a:ln>
                <a:solidFill>
                  <a:schemeClr val="tx1">
                    <a:lumMod val="85000"/>
                    <a:lumOff val="15000"/>
                  </a:schemeClr>
                </a:solidFill>
                <a:latin typeface="+mn-ea"/>
              </a:rPr>
              <a:t>협회</a:t>
            </a:r>
            <a:r>
              <a:rPr lang="en-US" altLang="ko-KR" sz="1000" kern="0" dirty="0">
                <a:ln>
                  <a:solidFill>
                    <a:schemeClr val="bg1">
                      <a:lumMod val="75000"/>
                      <a:alpha val="0"/>
                    </a:schemeClr>
                  </a:solidFill>
                </a:ln>
                <a:solidFill>
                  <a:schemeClr val="tx1">
                    <a:lumMod val="85000"/>
                    <a:lumOff val="15000"/>
                  </a:schemeClr>
                </a:solidFill>
                <a:latin typeface="+mn-ea"/>
              </a:rPr>
              <a:t>)</a:t>
            </a:r>
            <a:r>
              <a:rPr lang="ko-KR" altLang="en-US" sz="1000" kern="0" dirty="0">
                <a:ln>
                  <a:solidFill>
                    <a:schemeClr val="bg1">
                      <a:lumMod val="75000"/>
                      <a:alpha val="0"/>
                    </a:schemeClr>
                  </a:solidFill>
                </a:ln>
                <a:solidFill>
                  <a:schemeClr val="tx1">
                    <a:lumMod val="85000"/>
                    <a:lumOff val="15000"/>
                  </a:schemeClr>
                </a:solidFill>
                <a:latin typeface="+mn-ea"/>
              </a:rPr>
              <a:t>은 </a:t>
            </a:r>
            <a:r>
              <a:rPr lang="en-US" altLang="ko-KR" sz="1000" kern="0" dirty="0">
                <a:ln>
                  <a:solidFill>
                    <a:schemeClr val="bg1">
                      <a:lumMod val="75000"/>
                      <a:alpha val="0"/>
                    </a:schemeClr>
                  </a:solidFill>
                </a:ln>
                <a:solidFill>
                  <a:schemeClr val="tx1">
                    <a:lumMod val="85000"/>
                    <a:lumOff val="15000"/>
                  </a:schemeClr>
                </a:solidFill>
                <a:latin typeface="+mn-ea"/>
              </a:rPr>
              <a:t>’20.4</a:t>
            </a:r>
            <a:r>
              <a:rPr lang="ko-KR" altLang="en-US" sz="1000" kern="0" dirty="0">
                <a:ln>
                  <a:solidFill>
                    <a:schemeClr val="bg1">
                      <a:lumMod val="75000"/>
                      <a:alpha val="0"/>
                    </a:schemeClr>
                  </a:solidFill>
                </a:ln>
                <a:solidFill>
                  <a:schemeClr val="tx1">
                    <a:lumMod val="85000"/>
                    <a:lumOff val="15000"/>
                  </a:schemeClr>
                </a:solidFill>
                <a:latin typeface="+mn-ea"/>
              </a:rPr>
              <a:t>월부터 코로나</a:t>
            </a:r>
            <a:r>
              <a:rPr lang="en-US" altLang="ko-KR" sz="1000" kern="0" dirty="0">
                <a:ln>
                  <a:solidFill>
                    <a:schemeClr val="bg1">
                      <a:lumMod val="75000"/>
                      <a:alpha val="0"/>
                    </a:schemeClr>
                  </a:solidFill>
                </a:ln>
                <a:solidFill>
                  <a:schemeClr val="tx1">
                    <a:lumMod val="85000"/>
                    <a:lumOff val="15000"/>
                  </a:schemeClr>
                </a:solidFill>
                <a:latin typeface="+mn-ea"/>
              </a:rPr>
              <a:t>19</a:t>
            </a:r>
            <a:r>
              <a:rPr lang="ko-KR" altLang="en-US" sz="1000" kern="0" dirty="0">
                <a:ln>
                  <a:solidFill>
                    <a:schemeClr val="bg1">
                      <a:lumMod val="75000"/>
                      <a:alpha val="0"/>
                    </a:schemeClr>
                  </a:solidFill>
                </a:ln>
                <a:solidFill>
                  <a:schemeClr val="tx1">
                    <a:lumMod val="85000"/>
                    <a:lumOff val="15000"/>
                  </a:schemeClr>
                </a:solidFill>
                <a:latin typeface="+mn-ea"/>
              </a:rPr>
              <a:t>로 인해 일시적 유동성 어려움을 겪는 중소기업</a:t>
            </a:r>
            <a:r>
              <a:rPr lang="en-US" altLang="ko-KR" sz="1000" kern="0" dirty="0">
                <a:ln>
                  <a:solidFill>
                    <a:schemeClr val="bg1">
                      <a:lumMod val="75000"/>
                      <a:alpha val="0"/>
                    </a:schemeClr>
                  </a:solidFill>
                </a:ln>
                <a:solidFill>
                  <a:schemeClr val="tx1">
                    <a:lumMod val="85000"/>
                    <a:lumOff val="15000"/>
                  </a:schemeClr>
                </a:solidFill>
                <a:latin typeface="+mn-ea"/>
              </a:rPr>
              <a:t>·</a:t>
            </a:r>
            <a:r>
              <a:rPr lang="ko-KR" altLang="en-US" sz="1000" kern="0" dirty="0">
                <a:ln>
                  <a:solidFill>
                    <a:schemeClr val="bg1">
                      <a:lumMod val="75000"/>
                      <a:alpha val="0"/>
                    </a:schemeClr>
                  </a:solidFill>
                </a:ln>
                <a:solidFill>
                  <a:schemeClr val="tx1">
                    <a:lumMod val="85000"/>
                    <a:lumOff val="15000"/>
                  </a:schemeClr>
                </a:solidFill>
                <a:latin typeface="+mn-ea"/>
              </a:rPr>
              <a:t>소상공인에게 </a:t>
            </a:r>
            <a:r>
              <a:rPr lang="en-US" altLang="ko-KR" sz="1000" kern="0" dirty="0">
                <a:ln>
                  <a:solidFill>
                    <a:schemeClr val="bg1">
                      <a:lumMod val="75000"/>
                      <a:alpha val="0"/>
                    </a:schemeClr>
                  </a:solidFill>
                </a:ln>
                <a:solidFill>
                  <a:schemeClr val="tx1">
                    <a:lumMod val="85000"/>
                    <a:lumOff val="15000"/>
                  </a:schemeClr>
                </a:solidFill>
                <a:latin typeface="+mn-ea"/>
              </a:rPr>
              <a:t>‘</a:t>
            </a:r>
            <a:r>
              <a:rPr lang="ko-KR" altLang="en-US" sz="1000" kern="0" dirty="0">
                <a:ln>
                  <a:solidFill>
                    <a:schemeClr val="bg1">
                      <a:lumMod val="75000"/>
                      <a:alpha val="0"/>
                    </a:schemeClr>
                  </a:solidFill>
                </a:ln>
                <a:solidFill>
                  <a:schemeClr val="tx1">
                    <a:lumMod val="85000"/>
                    <a:lumOff val="15000"/>
                  </a:schemeClr>
                </a:solidFill>
                <a:latin typeface="+mn-ea"/>
              </a:rPr>
              <a:t>대출 만기연장 및 원금</a:t>
            </a:r>
            <a:r>
              <a:rPr lang="en-US" altLang="ko-KR" sz="1000" kern="0" dirty="0">
                <a:ln>
                  <a:solidFill>
                    <a:schemeClr val="bg1">
                      <a:lumMod val="75000"/>
                      <a:alpha val="0"/>
                    </a:schemeClr>
                  </a:solidFill>
                </a:ln>
                <a:solidFill>
                  <a:schemeClr val="tx1">
                    <a:lumMod val="85000"/>
                    <a:lumOff val="15000"/>
                  </a:schemeClr>
                </a:solidFill>
                <a:latin typeface="+mn-ea"/>
              </a:rPr>
              <a:t>·</a:t>
            </a:r>
            <a:r>
              <a:rPr lang="ko-KR" altLang="en-US" sz="1000" kern="0" dirty="0">
                <a:ln>
                  <a:solidFill>
                    <a:schemeClr val="bg1">
                      <a:lumMod val="75000"/>
                      <a:alpha val="0"/>
                    </a:schemeClr>
                  </a:solidFill>
                </a:ln>
                <a:solidFill>
                  <a:schemeClr val="tx1">
                    <a:lumMod val="85000"/>
                    <a:lumOff val="15000"/>
                  </a:schemeClr>
                </a:solidFill>
                <a:latin typeface="+mn-ea"/>
              </a:rPr>
              <a:t>이자에 대한 상환유예 제도</a:t>
            </a:r>
            <a:r>
              <a:rPr lang="en-US" altLang="ko-KR" sz="1000" kern="0" dirty="0">
                <a:ln>
                  <a:solidFill>
                    <a:schemeClr val="bg1">
                      <a:lumMod val="75000"/>
                      <a:alpha val="0"/>
                    </a:schemeClr>
                  </a:solidFill>
                </a:ln>
                <a:solidFill>
                  <a:schemeClr val="tx1">
                    <a:lumMod val="85000"/>
                    <a:lumOff val="15000"/>
                  </a:schemeClr>
                </a:solidFill>
                <a:latin typeface="+mn-ea"/>
              </a:rPr>
              <a:t>’</a:t>
            </a:r>
            <a:r>
              <a:rPr lang="ko-KR" altLang="en-US" sz="1000" kern="0" dirty="0">
                <a:ln>
                  <a:solidFill>
                    <a:schemeClr val="bg1">
                      <a:lumMod val="75000"/>
                      <a:alpha val="0"/>
                    </a:schemeClr>
                  </a:solidFill>
                </a:ln>
                <a:solidFill>
                  <a:schemeClr val="tx1">
                    <a:lumMod val="85000"/>
                    <a:lumOff val="15000"/>
                  </a:schemeClr>
                </a:solidFill>
                <a:latin typeface="+mn-ea"/>
              </a:rPr>
              <a:t>를 시행해 왔음</a:t>
            </a:r>
            <a:endParaRPr lang="en-US" altLang="ko-KR" sz="1000" kern="0" dirty="0">
              <a:ln>
                <a:solidFill>
                  <a:schemeClr val="bg1">
                    <a:lumMod val="75000"/>
                    <a:alpha val="0"/>
                  </a:schemeClr>
                </a:solidFill>
              </a:ln>
              <a:solidFill>
                <a:schemeClr val="tx1">
                  <a:lumMod val="85000"/>
                  <a:lumOff val="15000"/>
                </a:schemeClr>
              </a:solidFill>
              <a:latin typeface="+mn-ea"/>
            </a:endParaRPr>
          </a:p>
          <a:p>
            <a:pPr marL="171450" indent="-171450">
              <a:lnSpc>
                <a:spcPct val="110000"/>
              </a:lnSpc>
              <a:spcAft>
                <a:spcPts val="300"/>
              </a:spcAft>
              <a:buFont typeface="Arial" panose="020B0604020202020204" pitchFamily="34" charset="0"/>
              <a:buChar char="•"/>
            </a:pPr>
            <a:r>
              <a:rPr lang="ko-KR" altLang="en-US" sz="1000" kern="0" dirty="0">
                <a:ln>
                  <a:solidFill>
                    <a:schemeClr val="bg1">
                      <a:lumMod val="75000"/>
                      <a:alpha val="0"/>
                    </a:schemeClr>
                  </a:solidFill>
                </a:ln>
                <a:solidFill>
                  <a:schemeClr val="tx1">
                    <a:lumMod val="85000"/>
                    <a:lumOff val="15000"/>
                  </a:schemeClr>
                </a:solidFill>
                <a:latin typeface="+mn-ea"/>
              </a:rPr>
              <a:t>만기연장</a:t>
            </a:r>
            <a:r>
              <a:rPr lang="en-US" altLang="ko-KR" sz="1000" kern="0" dirty="0">
                <a:ln>
                  <a:solidFill>
                    <a:schemeClr val="bg1">
                      <a:lumMod val="75000"/>
                      <a:alpha val="0"/>
                    </a:schemeClr>
                  </a:solidFill>
                </a:ln>
                <a:solidFill>
                  <a:schemeClr val="tx1">
                    <a:lumMod val="85000"/>
                    <a:lumOff val="15000"/>
                  </a:schemeClr>
                </a:solidFill>
                <a:latin typeface="+mn-ea"/>
              </a:rPr>
              <a:t>·</a:t>
            </a:r>
            <a:r>
              <a:rPr lang="ko-KR" altLang="en-US" sz="1000" kern="0" dirty="0">
                <a:ln>
                  <a:solidFill>
                    <a:schemeClr val="bg1">
                      <a:lumMod val="75000"/>
                      <a:alpha val="0"/>
                    </a:schemeClr>
                  </a:solidFill>
                </a:ln>
                <a:solidFill>
                  <a:schemeClr val="tx1">
                    <a:lumMod val="85000"/>
                    <a:lumOff val="15000"/>
                  </a:schemeClr>
                </a:solidFill>
                <a:latin typeface="+mn-ea"/>
              </a:rPr>
              <a:t>상환유예 조치는 </a:t>
            </a:r>
            <a:r>
              <a:rPr lang="en-US" altLang="ko-KR" sz="1000" kern="0" dirty="0">
                <a:ln>
                  <a:solidFill>
                    <a:schemeClr val="bg1">
                      <a:lumMod val="75000"/>
                      <a:alpha val="0"/>
                    </a:schemeClr>
                  </a:solidFill>
                </a:ln>
                <a:solidFill>
                  <a:schemeClr val="tx1">
                    <a:lumMod val="85000"/>
                    <a:lumOff val="15000"/>
                  </a:schemeClr>
                </a:solidFill>
                <a:latin typeface="+mn-ea"/>
              </a:rPr>
              <a:t>6</a:t>
            </a:r>
            <a:r>
              <a:rPr lang="ko-KR" altLang="en-US" sz="1000" kern="0" dirty="0">
                <a:ln>
                  <a:solidFill>
                    <a:schemeClr val="bg1">
                      <a:lumMod val="75000"/>
                      <a:alpha val="0"/>
                    </a:schemeClr>
                  </a:solidFill>
                </a:ln>
                <a:solidFill>
                  <a:schemeClr val="tx1">
                    <a:lumMod val="85000"/>
                    <a:lumOff val="15000"/>
                  </a:schemeClr>
                </a:solidFill>
                <a:latin typeface="+mn-ea"/>
              </a:rPr>
              <a:t>개월 단위로 연장되어</a:t>
            </a:r>
            <a:r>
              <a:rPr lang="en-US" altLang="ko-KR" sz="1000" kern="0" dirty="0">
                <a:ln>
                  <a:solidFill>
                    <a:schemeClr val="bg1">
                      <a:lumMod val="75000"/>
                      <a:alpha val="0"/>
                    </a:schemeClr>
                  </a:solidFill>
                </a:ln>
                <a:solidFill>
                  <a:schemeClr val="tx1">
                    <a:lumMod val="85000"/>
                    <a:lumOff val="15000"/>
                  </a:schemeClr>
                </a:solidFill>
                <a:latin typeface="+mn-ea"/>
              </a:rPr>
              <a:t>, </a:t>
            </a:r>
            <a:r>
              <a:rPr lang="ko-KR" altLang="en-US" sz="1000" kern="0" dirty="0">
                <a:ln>
                  <a:solidFill>
                    <a:schemeClr val="bg1">
                      <a:lumMod val="75000"/>
                      <a:alpha val="0"/>
                    </a:schemeClr>
                  </a:solidFill>
                </a:ln>
                <a:solidFill>
                  <a:schemeClr val="tx1">
                    <a:lumMod val="85000"/>
                    <a:lumOff val="15000"/>
                  </a:schemeClr>
                </a:solidFill>
                <a:latin typeface="+mn-ea"/>
              </a:rPr>
              <a:t>현재 </a:t>
            </a:r>
            <a:r>
              <a:rPr lang="en-US" altLang="ko-KR" sz="1000" kern="0" dirty="0">
                <a:ln>
                  <a:solidFill>
                    <a:schemeClr val="bg1">
                      <a:lumMod val="75000"/>
                      <a:alpha val="0"/>
                    </a:schemeClr>
                  </a:solidFill>
                </a:ln>
                <a:solidFill>
                  <a:schemeClr val="tx1">
                    <a:lumMod val="85000"/>
                    <a:lumOff val="15000"/>
                  </a:schemeClr>
                </a:solidFill>
                <a:latin typeface="+mn-ea"/>
              </a:rPr>
              <a:t>’22.9</a:t>
            </a:r>
            <a:r>
              <a:rPr lang="ko-KR" altLang="en-US" sz="1000" kern="0" dirty="0">
                <a:ln>
                  <a:solidFill>
                    <a:schemeClr val="bg1">
                      <a:lumMod val="75000"/>
                      <a:alpha val="0"/>
                    </a:schemeClr>
                  </a:solidFill>
                </a:ln>
                <a:solidFill>
                  <a:schemeClr val="tx1">
                    <a:lumMod val="85000"/>
                    <a:lumOff val="15000"/>
                  </a:schemeClr>
                </a:solidFill>
                <a:latin typeface="+mn-ea"/>
              </a:rPr>
              <a:t>월 </a:t>
            </a:r>
            <a:r>
              <a:rPr lang="en-US" altLang="ko-KR" sz="1000" kern="0" dirty="0">
                <a:ln>
                  <a:solidFill>
                    <a:schemeClr val="bg1">
                      <a:lumMod val="75000"/>
                      <a:alpha val="0"/>
                    </a:schemeClr>
                  </a:solidFill>
                </a:ln>
                <a:solidFill>
                  <a:schemeClr val="tx1">
                    <a:lumMod val="85000"/>
                    <a:lumOff val="15000"/>
                  </a:schemeClr>
                </a:solidFill>
                <a:latin typeface="+mn-ea"/>
              </a:rPr>
              <a:t>5</a:t>
            </a:r>
            <a:r>
              <a:rPr lang="ko-KR" altLang="en-US" sz="1000" kern="0" dirty="0">
                <a:ln>
                  <a:solidFill>
                    <a:schemeClr val="bg1">
                      <a:lumMod val="75000"/>
                      <a:alpha val="0"/>
                    </a:schemeClr>
                  </a:solidFill>
                </a:ln>
                <a:solidFill>
                  <a:schemeClr val="tx1">
                    <a:lumMod val="85000"/>
                    <a:lumOff val="15000"/>
                  </a:schemeClr>
                </a:solidFill>
                <a:latin typeface="+mn-ea"/>
              </a:rPr>
              <a:t>차 연장 시 발표된 </a:t>
            </a:r>
            <a:r>
              <a:rPr lang="en-US" altLang="ko-KR" sz="1000" kern="0" dirty="0">
                <a:ln>
                  <a:solidFill>
                    <a:schemeClr val="bg1">
                      <a:lumMod val="75000"/>
                      <a:alpha val="0"/>
                    </a:schemeClr>
                  </a:solidFill>
                </a:ln>
                <a:solidFill>
                  <a:schemeClr val="tx1">
                    <a:lumMod val="85000"/>
                    <a:lumOff val="15000"/>
                  </a:schemeClr>
                </a:solidFill>
                <a:latin typeface="+mn-ea"/>
              </a:rPr>
              <a:t>‘</a:t>
            </a:r>
            <a:r>
              <a:rPr lang="ko-KR" altLang="en-US" sz="1000" kern="0" dirty="0">
                <a:ln>
                  <a:solidFill>
                    <a:schemeClr val="bg1">
                      <a:lumMod val="75000"/>
                      <a:alpha val="0"/>
                    </a:schemeClr>
                  </a:solidFill>
                </a:ln>
                <a:solidFill>
                  <a:schemeClr val="tx1">
                    <a:lumMod val="85000"/>
                    <a:lumOff val="15000"/>
                  </a:schemeClr>
                </a:solidFill>
                <a:latin typeface="+mn-ea"/>
              </a:rPr>
              <a:t>만기연장</a:t>
            </a:r>
            <a:r>
              <a:rPr lang="en-US" altLang="ko-KR" sz="1000" kern="0" dirty="0">
                <a:ln>
                  <a:solidFill>
                    <a:schemeClr val="bg1">
                      <a:lumMod val="75000"/>
                      <a:alpha val="0"/>
                    </a:schemeClr>
                  </a:solidFill>
                </a:ln>
                <a:solidFill>
                  <a:schemeClr val="tx1">
                    <a:lumMod val="85000"/>
                    <a:lumOff val="15000"/>
                  </a:schemeClr>
                </a:solidFill>
                <a:latin typeface="+mn-ea"/>
              </a:rPr>
              <a:t>·</a:t>
            </a:r>
            <a:r>
              <a:rPr lang="ko-KR" altLang="en-US" sz="1000" kern="0" dirty="0">
                <a:ln>
                  <a:solidFill>
                    <a:schemeClr val="bg1">
                      <a:lumMod val="75000"/>
                      <a:alpha val="0"/>
                    </a:schemeClr>
                  </a:solidFill>
                </a:ln>
                <a:solidFill>
                  <a:schemeClr val="tx1">
                    <a:lumMod val="85000"/>
                    <a:lumOff val="15000"/>
                  </a:schemeClr>
                </a:solidFill>
                <a:latin typeface="+mn-ea"/>
              </a:rPr>
              <a:t>상환유예 조치 연착륙 지원방안</a:t>
            </a:r>
            <a:r>
              <a:rPr lang="en-US" altLang="ko-KR" sz="1000" kern="0" dirty="0">
                <a:ln>
                  <a:solidFill>
                    <a:schemeClr val="bg1">
                      <a:lumMod val="75000"/>
                      <a:alpha val="0"/>
                    </a:schemeClr>
                  </a:solidFill>
                </a:ln>
                <a:solidFill>
                  <a:schemeClr val="tx1">
                    <a:lumMod val="85000"/>
                    <a:lumOff val="15000"/>
                  </a:schemeClr>
                </a:solidFill>
                <a:latin typeface="+mn-ea"/>
              </a:rPr>
              <a:t>’</a:t>
            </a:r>
            <a:r>
              <a:rPr lang="ko-KR" altLang="en-US" sz="1000" kern="0" dirty="0">
                <a:ln>
                  <a:solidFill>
                    <a:schemeClr val="bg1">
                      <a:lumMod val="75000"/>
                      <a:alpha val="0"/>
                    </a:schemeClr>
                  </a:solidFill>
                </a:ln>
                <a:solidFill>
                  <a:schemeClr val="tx1">
                    <a:lumMod val="85000"/>
                    <a:lumOff val="15000"/>
                  </a:schemeClr>
                </a:solidFill>
                <a:latin typeface="+mn-ea"/>
              </a:rPr>
              <a:t>에 의해 운영 중임</a:t>
            </a:r>
            <a:endParaRPr lang="en-US" altLang="ko-KR" sz="1000" kern="0" dirty="0">
              <a:ln>
                <a:solidFill>
                  <a:schemeClr val="bg1">
                    <a:lumMod val="75000"/>
                    <a:alpha val="0"/>
                  </a:schemeClr>
                </a:solidFill>
              </a:ln>
              <a:solidFill>
                <a:schemeClr val="tx1">
                  <a:lumMod val="85000"/>
                  <a:lumOff val="15000"/>
                </a:schemeClr>
              </a:solidFill>
              <a:latin typeface="+mn-ea"/>
            </a:endParaRPr>
          </a:p>
          <a:p>
            <a:pPr marL="171450" indent="-171450">
              <a:lnSpc>
                <a:spcPct val="110000"/>
              </a:lnSpc>
              <a:spcAft>
                <a:spcPts val="300"/>
              </a:spcAft>
              <a:buFont typeface="Arial" panose="020B0604020202020204" pitchFamily="34" charset="0"/>
              <a:buChar char="•"/>
            </a:pPr>
            <a:r>
              <a:rPr lang="ko-KR" altLang="en-US" sz="1000" kern="0" dirty="0">
                <a:ln>
                  <a:solidFill>
                    <a:schemeClr val="bg1">
                      <a:lumMod val="75000"/>
                      <a:alpha val="0"/>
                    </a:schemeClr>
                  </a:solidFill>
                </a:ln>
                <a:solidFill>
                  <a:schemeClr val="tx1">
                    <a:lumMod val="85000"/>
                    <a:lumOff val="15000"/>
                  </a:schemeClr>
                </a:solidFill>
                <a:latin typeface="+mn-ea"/>
              </a:rPr>
              <a:t>만기연장</a:t>
            </a:r>
            <a:r>
              <a:rPr lang="en-US" altLang="ko-KR" sz="1000" kern="0" dirty="0">
                <a:ln>
                  <a:solidFill>
                    <a:schemeClr val="bg1">
                      <a:lumMod val="75000"/>
                      <a:alpha val="0"/>
                    </a:schemeClr>
                  </a:solidFill>
                </a:ln>
                <a:solidFill>
                  <a:schemeClr val="tx1">
                    <a:lumMod val="85000"/>
                    <a:lumOff val="15000"/>
                  </a:schemeClr>
                </a:solidFill>
                <a:latin typeface="+mn-ea"/>
              </a:rPr>
              <a:t>·</a:t>
            </a:r>
            <a:r>
              <a:rPr lang="ko-KR" altLang="en-US" sz="1000" kern="0" dirty="0">
                <a:ln>
                  <a:solidFill>
                    <a:schemeClr val="bg1">
                      <a:lumMod val="75000"/>
                      <a:alpha val="0"/>
                    </a:schemeClr>
                  </a:solidFill>
                </a:ln>
                <a:solidFill>
                  <a:schemeClr val="tx1">
                    <a:lumMod val="85000"/>
                    <a:lumOff val="15000"/>
                  </a:schemeClr>
                </a:solidFill>
                <a:latin typeface="+mn-ea"/>
              </a:rPr>
              <a:t>상환유예 </a:t>
            </a:r>
            <a:r>
              <a:rPr lang="en-US" altLang="ko-KR" sz="1000" kern="0" dirty="0">
                <a:ln>
                  <a:solidFill>
                    <a:schemeClr val="bg1">
                      <a:lumMod val="75000"/>
                      <a:alpha val="0"/>
                    </a:schemeClr>
                  </a:solidFill>
                </a:ln>
                <a:solidFill>
                  <a:schemeClr val="tx1">
                    <a:lumMod val="85000"/>
                    <a:lumOff val="15000"/>
                  </a:schemeClr>
                </a:solidFill>
                <a:latin typeface="+mn-ea"/>
              </a:rPr>
              <a:t>5</a:t>
            </a:r>
            <a:r>
              <a:rPr lang="ko-KR" altLang="en-US" sz="1000" kern="0" dirty="0">
                <a:ln>
                  <a:solidFill>
                    <a:schemeClr val="bg1">
                      <a:lumMod val="75000"/>
                      <a:alpha val="0"/>
                    </a:schemeClr>
                  </a:solidFill>
                </a:ln>
                <a:solidFill>
                  <a:schemeClr val="tx1">
                    <a:lumMod val="85000"/>
                    <a:lumOff val="15000"/>
                  </a:schemeClr>
                </a:solidFill>
                <a:latin typeface="+mn-ea"/>
              </a:rPr>
              <a:t>차 연장의 주요 내용은 다음과 같음</a:t>
            </a:r>
            <a:endParaRPr lang="en-US" altLang="ko-KR" sz="1000" kern="0" dirty="0">
              <a:ln>
                <a:solidFill>
                  <a:schemeClr val="bg1">
                    <a:lumMod val="75000"/>
                    <a:alpha val="0"/>
                  </a:schemeClr>
                </a:solidFill>
              </a:ln>
              <a:solidFill>
                <a:schemeClr val="tx1">
                  <a:lumMod val="85000"/>
                  <a:lumOff val="15000"/>
                </a:schemeClr>
              </a:solidFill>
              <a:latin typeface="+mn-ea"/>
            </a:endParaRPr>
          </a:p>
          <a:p>
            <a:pPr marL="357188" indent="-174625">
              <a:lnSpc>
                <a:spcPct val="110000"/>
              </a:lnSpc>
              <a:spcAft>
                <a:spcPts val="300"/>
              </a:spcAft>
              <a:buAutoNum type="arabicParenBoth"/>
            </a:pPr>
            <a:r>
              <a:rPr lang="ko-KR" altLang="en-US" sz="1000" kern="0" dirty="0">
                <a:ln>
                  <a:solidFill>
                    <a:schemeClr val="bg1">
                      <a:lumMod val="75000"/>
                      <a:alpha val="0"/>
                    </a:schemeClr>
                  </a:solidFill>
                </a:ln>
                <a:solidFill>
                  <a:schemeClr val="tx1">
                    <a:lumMod val="85000"/>
                    <a:lumOff val="15000"/>
                  </a:schemeClr>
                </a:solidFill>
                <a:latin typeface="+mn-ea"/>
              </a:rPr>
              <a:t>금융권 자율협약에 따라 만기연장은 </a:t>
            </a:r>
            <a:r>
              <a:rPr lang="en-US" altLang="ko-KR" sz="1000" kern="0" dirty="0">
                <a:ln>
                  <a:solidFill>
                    <a:schemeClr val="bg1">
                      <a:lumMod val="75000"/>
                      <a:alpha val="0"/>
                    </a:schemeClr>
                  </a:solidFill>
                </a:ln>
                <a:solidFill>
                  <a:schemeClr val="tx1">
                    <a:lumMod val="85000"/>
                    <a:lumOff val="15000"/>
                  </a:schemeClr>
                </a:solidFill>
                <a:latin typeface="+mn-ea"/>
              </a:rPr>
              <a:t>3</a:t>
            </a:r>
            <a:r>
              <a:rPr lang="ko-KR" altLang="en-US" sz="1000" kern="0" dirty="0">
                <a:ln>
                  <a:solidFill>
                    <a:schemeClr val="bg1">
                      <a:lumMod val="75000"/>
                      <a:alpha val="0"/>
                    </a:schemeClr>
                  </a:solidFill>
                </a:ln>
                <a:solidFill>
                  <a:schemeClr val="tx1">
                    <a:lumMod val="85000"/>
                    <a:lumOff val="15000"/>
                  </a:schemeClr>
                </a:solidFill>
                <a:latin typeface="+mn-ea"/>
              </a:rPr>
              <a:t>년</a:t>
            </a:r>
            <a:r>
              <a:rPr lang="en-US" altLang="ko-KR" sz="1000" kern="0" dirty="0">
                <a:ln>
                  <a:solidFill>
                    <a:schemeClr val="bg1">
                      <a:lumMod val="75000"/>
                      <a:alpha val="0"/>
                    </a:schemeClr>
                  </a:solidFill>
                </a:ln>
                <a:solidFill>
                  <a:schemeClr val="tx1">
                    <a:lumMod val="85000"/>
                    <a:lumOff val="15000"/>
                  </a:schemeClr>
                </a:solidFill>
                <a:latin typeface="+mn-ea"/>
              </a:rPr>
              <a:t>(~’25.9</a:t>
            </a:r>
            <a:r>
              <a:rPr lang="ko-KR" altLang="en-US" sz="1000" kern="0" dirty="0">
                <a:ln>
                  <a:solidFill>
                    <a:schemeClr val="bg1">
                      <a:lumMod val="75000"/>
                      <a:alpha val="0"/>
                    </a:schemeClr>
                  </a:solidFill>
                </a:ln>
                <a:solidFill>
                  <a:schemeClr val="tx1">
                    <a:lumMod val="85000"/>
                    <a:lumOff val="15000"/>
                  </a:schemeClr>
                </a:solidFill>
                <a:latin typeface="+mn-ea"/>
              </a:rPr>
              <a:t>월</a:t>
            </a:r>
            <a:r>
              <a:rPr lang="en-US" altLang="ko-KR" sz="1000" kern="0" dirty="0">
                <a:ln>
                  <a:solidFill>
                    <a:schemeClr val="bg1">
                      <a:lumMod val="75000"/>
                      <a:alpha val="0"/>
                    </a:schemeClr>
                  </a:solidFill>
                </a:ln>
                <a:solidFill>
                  <a:schemeClr val="tx1">
                    <a:lumMod val="85000"/>
                    <a:lumOff val="15000"/>
                  </a:schemeClr>
                </a:solidFill>
                <a:latin typeface="+mn-ea"/>
              </a:rPr>
              <a:t>), </a:t>
            </a:r>
            <a:r>
              <a:rPr lang="ko-KR" altLang="en-US" sz="1000" kern="0" dirty="0">
                <a:ln>
                  <a:solidFill>
                    <a:schemeClr val="bg1">
                      <a:lumMod val="75000"/>
                      <a:alpha val="0"/>
                    </a:schemeClr>
                  </a:solidFill>
                </a:ln>
                <a:solidFill>
                  <a:schemeClr val="tx1">
                    <a:lumMod val="85000"/>
                    <a:lumOff val="15000"/>
                  </a:schemeClr>
                </a:solidFill>
                <a:latin typeface="+mn-ea"/>
              </a:rPr>
              <a:t>상환유예는 </a:t>
            </a:r>
            <a:r>
              <a:rPr lang="en-US" altLang="ko-KR" sz="1000" kern="0" dirty="0">
                <a:ln>
                  <a:solidFill>
                    <a:schemeClr val="bg1">
                      <a:lumMod val="75000"/>
                      <a:alpha val="0"/>
                    </a:schemeClr>
                  </a:solidFill>
                </a:ln>
                <a:solidFill>
                  <a:schemeClr val="tx1">
                    <a:lumMod val="85000"/>
                    <a:lumOff val="15000"/>
                  </a:schemeClr>
                </a:solidFill>
                <a:latin typeface="+mn-ea"/>
              </a:rPr>
              <a:t>1</a:t>
            </a:r>
            <a:r>
              <a:rPr lang="ko-KR" altLang="en-US" sz="1000" kern="0" dirty="0">
                <a:ln>
                  <a:solidFill>
                    <a:schemeClr val="bg1">
                      <a:lumMod val="75000"/>
                      <a:alpha val="0"/>
                    </a:schemeClr>
                  </a:solidFill>
                </a:ln>
                <a:solidFill>
                  <a:schemeClr val="tx1">
                    <a:lumMod val="85000"/>
                    <a:lumOff val="15000"/>
                  </a:schemeClr>
                </a:solidFill>
                <a:latin typeface="+mn-ea"/>
              </a:rPr>
              <a:t>년</a:t>
            </a:r>
            <a:r>
              <a:rPr lang="en-US" altLang="ko-KR" sz="1000" kern="0" dirty="0">
                <a:ln>
                  <a:solidFill>
                    <a:schemeClr val="bg1">
                      <a:lumMod val="75000"/>
                      <a:alpha val="0"/>
                    </a:schemeClr>
                  </a:solidFill>
                </a:ln>
                <a:solidFill>
                  <a:schemeClr val="tx1">
                    <a:lumMod val="85000"/>
                    <a:lumOff val="15000"/>
                  </a:schemeClr>
                </a:solidFill>
                <a:latin typeface="+mn-ea"/>
              </a:rPr>
              <a:t>(~’23.9</a:t>
            </a:r>
            <a:r>
              <a:rPr lang="ko-KR" altLang="en-US" sz="1000" kern="0" dirty="0">
                <a:ln>
                  <a:solidFill>
                    <a:schemeClr val="bg1">
                      <a:lumMod val="75000"/>
                      <a:alpha val="0"/>
                    </a:schemeClr>
                  </a:solidFill>
                </a:ln>
                <a:solidFill>
                  <a:schemeClr val="tx1">
                    <a:lumMod val="85000"/>
                    <a:lumOff val="15000"/>
                  </a:schemeClr>
                </a:solidFill>
                <a:latin typeface="+mn-ea"/>
              </a:rPr>
              <a:t>월</a:t>
            </a:r>
            <a:r>
              <a:rPr lang="en-US" altLang="ko-KR" sz="1000" kern="0" dirty="0">
                <a:ln>
                  <a:solidFill>
                    <a:schemeClr val="bg1">
                      <a:lumMod val="75000"/>
                      <a:alpha val="0"/>
                    </a:schemeClr>
                  </a:solidFill>
                </a:ln>
                <a:solidFill>
                  <a:schemeClr val="tx1">
                    <a:lumMod val="85000"/>
                    <a:lumOff val="15000"/>
                  </a:schemeClr>
                </a:solidFill>
                <a:latin typeface="+mn-ea"/>
              </a:rPr>
              <a:t>) </a:t>
            </a:r>
            <a:r>
              <a:rPr lang="ko-KR" altLang="en-US" sz="1000" kern="0" dirty="0">
                <a:ln>
                  <a:solidFill>
                    <a:schemeClr val="bg1">
                      <a:lumMod val="75000"/>
                      <a:alpha val="0"/>
                    </a:schemeClr>
                  </a:solidFill>
                </a:ln>
                <a:solidFill>
                  <a:schemeClr val="tx1">
                    <a:lumMod val="85000"/>
                    <a:lumOff val="15000"/>
                  </a:schemeClr>
                </a:solidFill>
                <a:latin typeface="+mn-ea"/>
              </a:rPr>
              <a:t>추가 지원</a:t>
            </a:r>
            <a:endParaRPr lang="en-US" altLang="ko-KR" sz="1000" kern="0" dirty="0">
              <a:ln>
                <a:solidFill>
                  <a:schemeClr val="bg1">
                    <a:lumMod val="75000"/>
                    <a:alpha val="0"/>
                  </a:schemeClr>
                </a:solidFill>
              </a:ln>
              <a:solidFill>
                <a:schemeClr val="tx1">
                  <a:lumMod val="85000"/>
                  <a:lumOff val="15000"/>
                </a:schemeClr>
              </a:solidFill>
              <a:latin typeface="+mn-ea"/>
            </a:endParaRPr>
          </a:p>
          <a:p>
            <a:pPr marL="357188" indent="-174625">
              <a:lnSpc>
                <a:spcPct val="110000"/>
              </a:lnSpc>
              <a:spcAft>
                <a:spcPts val="300"/>
              </a:spcAft>
              <a:buAutoNum type="arabicParenBoth"/>
            </a:pPr>
            <a:r>
              <a:rPr lang="ko-KR" altLang="en-US" sz="1000" kern="0" dirty="0">
                <a:ln>
                  <a:solidFill>
                    <a:schemeClr val="bg1">
                      <a:lumMod val="75000"/>
                      <a:alpha val="0"/>
                    </a:schemeClr>
                  </a:solidFill>
                </a:ln>
                <a:solidFill>
                  <a:schemeClr val="tx1">
                    <a:lumMod val="85000"/>
                    <a:lumOff val="15000"/>
                  </a:schemeClr>
                </a:solidFill>
                <a:latin typeface="+mn-ea"/>
              </a:rPr>
              <a:t>상환유예 차주는 상환계획서를 원칙적으로 ’</a:t>
            </a:r>
            <a:r>
              <a:rPr lang="en-US" altLang="ko-KR" sz="1000" kern="0" dirty="0">
                <a:ln>
                  <a:solidFill>
                    <a:schemeClr val="bg1">
                      <a:lumMod val="75000"/>
                      <a:alpha val="0"/>
                    </a:schemeClr>
                  </a:solidFill>
                </a:ln>
                <a:solidFill>
                  <a:schemeClr val="tx1">
                    <a:lumMod val="85000"/>
                    <a:lumOff val="15000"/>
                  </a:schemeClr>
                </a:solidFill>
                <a:latin typeface="+mn-ea"/>
              </a:rPr>
              <a:t>23.3</a:t>
            </a:r>
            <a:r>
              <a:rPr lang="ko-KR" altLang="en-US" sz="1000" kern="0" dirty="0">
                <a:ln>
                  <a:solidFill>
                    <a:schemeClr val="bg1">
                      <a:lumMod val="75000"/>
                      <a:alpha val="0"/>
                    </a:schemeClr>
                  </a:solidFill>
                </a:ln>
                <a:solidFill>
                  <a:schemeClr val="tx1">
                    <a:lumMod val="85000"/>
                    <a:lumOff val="15000"/>
                  </a:schemeClr>
                </a:solidFill>
                <a:latin typeface="+mn-ea"/>
              </a:rPr>
              <a:t>월말까지* 작성</a:t>
            </a:r>
            <a:endParaRPr lang="en-US" altLang="ko-KR" sz="1000" kern="0" dirty="0">
              <a:ln>
                <a:solidFill>
                  <a:schemeClr val="bg1">
                    <a:lumMod val="75000"/>
                    <a:alpha val="0"/>
                  </a:schemeClr>
                </a:solidFill>
              </a:ln>
              <a:solidFill>
                <a:schemeClr val="tx1">
                  <a:lumMod val="85000"/>
                  <a:lumOff val="15000"/>
                </a:schemeClr>
              </a:solidFill>
              <a:latin typeface="+mn-ea"/>
            </a:endParaRPr>
          </a:p>
          <a:p>
            <a:pPr indent="357188">
              <a:lnSpc>
                <a:spcPct val="110000"/>
              </a:lnSpc>
              <a:spcAft>
                <a:spcPts val="300"/>
              </a:spcAft>
            </a:pPr>
            <a:r>
              <a:rPr lang="ko-KR" altLang="en-US" sz="1000" kern="0" dirty="0">
                <a:ln>
                  <a:solidFill>
                    <a:schemeClr val="bg1">
                      <a:lumMod val="75000"/>
                      <a:alpha val="0"/>
                    </a:schemeClr>
                  </a:solidFill>
                </a:ln>
                <a:solidFill>
                  <a:schemeClr val="tx1">
                    <a:lumMod val="85000"/>
                    <a:lumOff val="15000"/>
                  </a:schemeClr>
                </a:solidFill>
                <a:latin typeface="+mn-ea"/>
              </a:rPr>
              <a:t>* </a:t>
            </a:r>
            <a:r>
              <a:rPr lang="ko-KR" altLang="en-US" sz="1000" kern="0" dirty="0" err="1">
                <a:ln>
                  <a:solidFill>
                    <a:schemeClr val="bg1">
                      <a:lumMod val="75000"/>
                      <a:alpha val="0"/>
                    </a:schemeClr>
                  </a:solidFill>
                </a:ln>
                <a:solidFill>
                  <a:schemeClr val="tx1">
                    <a:lumMod val="85000"/>
                    <a:lumOff val="15000"/>
                  </a:schemeClr>
                </a:solidFill>
                <a:latin typeface="+mn-ea"/>
              </a:rPr>
              <a:t>재약정</a:t>
            </a:r>
            <a:r>
              <a:rPr lang="ko-KR" altLang="en-US" sz="1000" kern="0" dirty="0">
                <a:ln>
                  <a:solidFill>
                    <a:schemeClr val="bg1">
                      <a:lumMod val="75000"/>
                      <a:alpha val="0"/>
                    </a:schemeClr>
                  </a:solidFill>
                </a:ln>
                <a:solidFill>
                  <a:schemeClr val="tx1">
                    <a:lumMod val="85000"/>
                    <a:lumOff val="15000"/>
                  </a:schemeClr>
                </a:solidFill>
                <a:latin typeface="+mn-ea"/>
              </a:rPr>
              <a:t> 만기가 ’</a:t>
            </a:r>
            <a:r>
              <a:rPr lang="en-US" altLang="ko-KR" sz="1000" kern="0" dirty="0">
                <a:ln>
                  <a:solidFill>
                    <a:schemeClr val="bg1">
                      <a:lumMod val="75000"/>
                      <a:alpha val="0"/>
                    </a:schemeClr>
                  </a:solidFill>
                </a:ln>
                <a:solidFill>
                  <a:schemeClr val="tx1">
                    <a:lumMod val="85000"/>
                    <a:lumOff val="15000"/>
                  </a:schemeClr>
                </a:solidFill>
                <a:latin typeface="+mn-ea"/>
              </a:rPr>
              <a:t>23.6</a:t>
            </a:r>
            <a:r>
              <a:rPr lang="ko-KR" altLang="en-US" sz="1000" kern="0" dirty="0">
                <a:ln>
                  <a:solidFill>
                    <a:schemeClr val="bg1">
                      <a:lumMod val="75000"/>
                      <a:alpha val="0"/>
                    </a:schemeClr>
                  </a:solidFill>
                </a:ln>
                <a:solidFill>
                  <a:schemeClr val="tx1">
                    <a:lumMod val="85000"/>
                    <a:lumOff val="15000"/>
                  </a:schemeClr>
                </a:solidFill>
                <a:latin typeface="+mn-ea"/>
              </a:rPr>
              <a:t>월 이후 도래하는 차주는 만기 </a:t>
            </a:r>
            <a:r>
              <a:rPr lang="en-US" altLang="ko-KR" sz="1000" kern="0" dirty="0">
                <a:ln>
                  <a:solidFill>
                    <a:schemeClr val="bg1">
                      <a:lumMod val="75000"/>
                      <a:alpha val="0"/>
                    </a:schemeClr>
                  </a:solidFill>
                </a:ln>
                <a:solidFill>
                  <a:schemeClr val="tx1">
                    <a:lumMod val="85000"/>
                    <a:lumOff val="15000"/>
                  </a:schemeClr>
                </a:solidFill>
                <a:latin typeface="+mn-ea"/>
              </a:rPr>
              <a:t>2</a:t>
            </a:r>
            <a:r>
              <a:rPr lang="ko-KR" altLang="en-US" sz="1000" kern="0" dirty="0">
                <a:ln>
                  <a:solidFill>
                    <a:schemeClr val="bg1">
                      <a:lumMod val="75000"/>
                      <a:alpha val="0"/>
                    </a:schemeClr>
                  </a:solidFill>
                </a:ln>
                <a:solidFill>
                  <a:schemeClr val="tx1">
                    <a:lumMod val="85000"/>
                    <a:lumOff val="15000"/>
                  </a:schemeClr>
                </a:solidFill>
                <a:latin typeface="+mn-ea"/>
              </a:rPr>
              <a:t>개월 전까지 작성</a:t>
            </a:r>
          </a:p>
          <a:p>
            <a:pPr indent="357188">
              <a:lnSpc>
                <a:spcPct val="110000"/>
              </a:lnSpc>
              <a:spcAft>
                <a:spcPts val="300"/>
              </a:spcAft>
            </a:pPr>
            <a:r>
              <a:rPr lang="ko-KR" altLang="en-US" sz="1000" kern="0" dirty="0">
                <a:ln>
                  <a:solidFill>
                    <a:schemeClr val="bg1">
                      <a:lumMod val="75000"/>
                      <a:alpha val="0"/>
                    </a:schemeClr>
                  </a:solidFill>
                </a:ln>
                <a:solidFill>
                  <a:schemeClr val="tx1">
                    <a:lumMod val="85000"/>
                    <a:lumOff val="15000"/>
                  </a:schemeClr>
                </a:solidFill>
                <a:latin typeface="+mn-ea"/>
              </a:rPr>
              <a:t>➀ 거치기간</a:t>
            </a:r>
            <a:r>
              <a:rPr lang="en-US" altLang="ko-KR" sz="1000" kern="0" dirty="0">
                <a:ln>
                  <a:solidFill>
                    <a:schemeClr val="bg1">
                      <a:lumMod val="75000"/>
                      <a:alpha val="0"/>
                    </a:schemeClr>
                  </a:solidFill>
                </a:ln>
                <a:solidFill>
                  <a:schemeClr val="tx1">
                    <a:lumMod val="85000"/>
                    <a:lumOff val="15000"/>
                  </a:schemeClr>
                </a:solidFill>
                <a:latin typeface="+mn-ea"/>
              </a:rPr>
              <a:t>(</a:t>
            </a:r>
            <a:r>
              <a:rPr lang="ko-KR" altLang="en-US" sz="1000" kern="0" dirty="0">
                <a:ln>
                  <a:solidFill>
                    <a:schemeClr val="bg1">
                      <a:lumMod val="75000"/>
                      <a:alpha val="0"/>
                    </a:schemeClr>
                  </a:solidFill>
                </a:ln>
                <a:solidFill>
                  <a:schemeClr val="tx1">
                    <a:lumMod val="85000"/>
                    <a:lumOff val="15000"/>
                  </a:schemeClr>
                </a:solidFill>
                <a:latin typeface="+mn-ea"/>
              </a:rPr>
              <a:t>유예된 이자</a:t>
            </a:r>
            <a:r>
              <a:rPr lang="en-US" altLang="ko-KR" sz="1000" kern="0" dirty="0">
                <a:ln>
                  <a:solidFill>
                    <a:schemeClr val="bg1">
                      <a:lumMod val="75000"/>
                      <a:alpha val="0"/>
                    </a:schemeClr>
                  </a:solidFill>
                </a:ln>
                <a:solidFill>
                  <a:schemeClr val="tx1">
                    <a:lumMod val="85000"/>
                    <a:lumOff val="15000"/>
                  </a:schemeClr>
                </a:solidFill>
                <a:latin typeface="+mn-ea"/>
              </a:rPr>
              <a:t>)</a:t>
            </a:r>
            <a:r>
              <a:rPr lang="ko-KR" altLang="en-US" sz="1000" kern="0" dirty="0">
                <a:ln>
                  <a:solidFill>
                    <a:schemeClr val="bg1">
                      <a:lumMod val="75000"/>
                      <a:alpha val="0"/>
                    </a:schemeClr>
                  </a:solidFill>
                </a:ln>
                <a:solidFill>
                  <a:schemeClr val="tx1">
                    <a:lumMod val="85000"/>
                    <a:lumOff val="15000"/>
                  </a:schemeClr>
                </a:solidFill>
                <a:latin typeface="+mn-ea"/>
              </a:rPr>
              <a:t>은 최대 </a:t>
            </a:r>
            <a:r>
              <a:rPr lang="en-US" altLang="ko-KR" sz="1000" kern="0" dirty="0">
                <a:ln>
                  <a:solidFill>
                    <a:schemeClr val="bg1">
                      <a:lumMod val="75000"/>
                      <a:alpha val="0"/>
                    </a:schemeClr>
                  </a:solidFill>
                </a:ln>
                <a:solidFill>
                  <a:schemeClr val="tx1">
                    <a:lumMod val="85000"/>
                    <a:lumOff val="15000"/>
                  </a:schemeClr>
                </a:solidFill>
                <a:latin typeface="+mn-ea"/>
              </a:rPr>
              <a:t>1</a:t>
            </a:r>
            <a:r>
              <a:rPr lang="ko-KR" altLang="en-US" sz="1000" kern="0" dirty="0">
                <a:ln>
                  <a:solidFill>
                    <a:schemeClr val="bg1">
                      <a:lumMod val="75000"/>
                      <a:alpha val="0"/>
                    </a:schemeClr>
                  </a:solidFill>
                </a:ln>
                <a:solidFill>
                  <a:schemeClr val="tx1">
                    <a:lumMod val="85000"/>
                    <a:lumOff val="15000"/>
                  </a:schemeClr>
                </a:solidFill>
                <a:latin typeface="+mn-ea"/>
              </a:rPr>
              <a:t>년</a:t>
            </a:r>
            <a:r>
              <a:rPr lang="en-US" altLang="ko-KR" sz="1000" kern="0" dirty="0">
                <a:ln>
                  <a:solidFill>
                    <a:schemeClr val="bg1">
                      <a:lumMod val="75000"/>
                      <a:alpha val="0"/>
                    </a:schemeClr>
                  </a:solidFill>
                </a:ln>
                <a:solidFill>
                  <a:schemeClr val="tx1">
                    <a:lumMod val="85000"/>
                    <a:lumOff val="15000"/>
                  </a:schemeClr>
                </a:solidFill>
                <a:latin typeface="+mn-ea"/>
              </a:rPr>
              <a:t>, </a:t>
            </a:r>
            <a:r>
              <a:rPr lang="ko-KR" altLang="en-US" sz="1000" kern="0" dirty="0">
                <a:ln>
                  <a:solidFill>
                    <a:schemeClr val="bg1">
                      <a:lumMod val="75000"/>
                      <a:alpha val="0"/>
                    </a:schemeClr>
                  </a:solidFill>
                </a:ln>
                <a:solidFill>
                  <a:schemeClr val="tx1">
                    <a:lumMod val="85000"/>
                    <a:lumOff val="15000"/>
                  </a:schemeClr>
                </a:solidFill>
                <a:latin typeface="+mn-ea"/>
              </a:rPr>
              <a:t>상환기간은 최대 </a:t>
            </a:r>
            <a:r>
              <a:rPr lang="en-US" altLang="ko-KR" sz="1000" kern="0" dirty="0">
                <a:ln>
                  <a:solidFill>
                    <a:schemeClr val="bg1">
                      <a:lumMod val="75000"/>
                      <a:alpha val="0"/>
                    </a:schemeClr>
                  </a:solidFill>
                </a:ln>
                <a:solidFill>
                  <a:schemeClr val="tx1">
                    <a:lumMod val="85000"/>
                    <a:lumOff val="15000"/>
                  </a:schemeClr>
                </a:solidFill>
                <a:latin typeface="+mn-ea"/>
              </a:rPr>
              <a:t>5</a:t>
            </a:r>
            <a:r>
              <a:rPr lang="ko-KR" altLang="en-US" sz="1000" kern="0" dirty="0">
                <a:ln>
                  <a:solidFill>
                    <a:schemeClr val="bg1">
                      <a:lumMod val="75000"/>
                      <a:alpha val="0"/>
                    </a:schemeClr>
                  </a:solidFill>
                </a:ln>
                <a:solidFill>
                  <a:schemeClr val="tx1">
                    <a:lumMod val="85000"/>
                    <a:lumOff val="15000"/>
                  </a:schemeClr>
                </a:solidFill>
                <a:latin typeface="+mn-ea"/>
              </a:rPr>
              <a:t>년</a:t>
            </a:r>
            <a:r>
              <a:rPr lang="en-US" altLang="ko-KR" sz="1000" kern="0" dirty="0">
                <a:ln>
                  <a:solidFill>
                    <a:schemeClr val="bg1">
                      <a:lumMod val="75000"/>
                      <a:alpha val="0"/>
                    </a:schemeClr>
                  </a:solidFill>
                </a:ln>
                <a:solidFill>
                  <a:schemeClr val="tx1">
                    <a:lumMod val="85000"/>
                    <a:lumOff val="15000"/>
                  </a:schemeClr>
                </a:solidFill>
                <a:latin typeface="+mn-ea"/>
              </a:rPr>
              <a:t>(60</a:t>
            </a:r>
            <a:r>
              <a:rPr lang="ko-KR" altLang="en-US" sz="1000" kern="0" dirty="0">
                <a:ln>
                  <a:solidFill>
                    <a:schemeClr val="bg1">
                      <a:lumMod val="75000"/>
                      <a:alpha val="0"/>
                    </a:schemeClr>
                  </a:solidFill>
                </a:ln>
                <a:solidFill>
                  <a:schemeClr val="tx1">
                    <a:lumMod val="85000"/>
                    <a:lumOff val="15000"/>
                  </a:schemeClr>
                </a:solidFill>
                <a:latin typeface="+mn-ea"/>
              </a:rPr>
              <a:t>개월</a:t>
            </a:r>
            <a:r>
              <a:rPr lang="en-US" altLang="ko-KR" sz="1000" kern="0" dirty="0">
                <a:ln>
                  <a:solidFill>
                    <a:schemeClr val="bg1">
                      <a:lumMod val="75000"/>
                      <a:alpha val="0"/>
                    </a:schemeClr>
                  </a:solidFill>
                </a:ln>
                <a:solidFill>
                  <a:schemeClr val="tx1">
                    <a:lumMod val="85000"/>
                    <a:lumOff val="15000"/>
                  </a:schemeClr>
                </a:solidFill>
                <a:latin typeface="+mn-ea"/>
              </a:rPr>
              <a:t>) </a:t>
            </a:r>
            <a:r>
              <a:rPr lang="ko-KR" altLang="en-US" sz="1000" kern="0" dirty="0">
                <a:ln>
                  <a:solidFill>
                    <a:schemeClr val="bg1">
                      <a:lumMod val="75000"/>
                      <a:alpha val="0"/>
                    </a:schemeClr>
                  </a:solidFill>
                </a:ln>
                <a:solidFill>
                  <a:schemeClr val="tx1">
                    <a:lumMod val="85000"/>
                    <a:lumOff val="15000"/>
                  </a:schemeClr>
                </a:solidFill>
                <a:latin typeface="+mn-ea"/>
              </a:rPr>
              <a:t>부여</a:t>
            </a:r>
            <a:endParaRPr lang="en-US" altLang="ko-KR" sz="1000" kern="0" dirty="0">
              <a:ln>
                <a:solidFill>
                  <a:schemeClr val="bg1">
                    <a:lumMod val="75000"/>
                    <a:alpha val="0"/>
                  </a:schemeClr>
                </a:solidFill>
              </a:ln>
              <a:solidFill>
                <a:schemeClr val="tx1">
                  <a:lumMod val="85000"/>
                  <a:lumOff val="15000"/>
                </a:schemeClr>
              </a:solidFill>
              <a:latin typeface="+mn-ea"/>
            </a:endParaRPr>
          </a:p>
          <a:p>
            <a:pPr indent="357188">
              <a:lnSpc>
                <a:spcPct val="110000"/>
              </a:lnSpc>
              <a:spcAft>
                <a:spcPts val="300"/>
              </a:spcAft>
            </a:pPr>
            <a:r>
              <a:rPr lang="ko-KR" altLang="en-US" sz="1000" kern="0" dirty="0">
                <a:ln>
                  <a:solidFill>
                    <a:schemeClr val="bg1">
                      <a:lumMod val="75000"/>
                      <a:alpha val="0"/>
                    </a:schemeClr>
                  </a:solidFill>
                </a:ln>
                <a:solidFill>
                  <a:schemeClr val="tx1">
                    <a:lumMod val="85000"/>
                    <a:lumOff val="15000"/>
                  </a:schemeClr>
                </a:solidFill>
                <a:latin typeface="+mn-ea"/>
              </a:rPr>
              <a:t>➁ 금융기관</a:t>
            </a:r>
            <a:r>
              <a:rPr lang="en-US" altLang="ko-KR" sz="1000" kern="0" dirty="0">
                <a:ln>
                  <a:solidFill>
                    <a:schemeClr val="bg1">
                      <a:lumMod val="75000"/>
                      <a:alpha val="0"/>
                    </a:schemeClr>
                  </a:solidFill>
                </a:ln>
                <a:solidFill>
                  <a:schemeClr val="tx1">
                    <a:lumMod val="85000"/>
                    <a:lumOff val="15000"/>
                  </a:schemeClr>
                </a:solidFill>
                <a:latin typeface="+mn-ea"/>
              </a:rPr>
              <a:t>·</a:t>
            </a:r>
            <a:r>
              <a:rPr lang="ko-KR" altLang="en-US" sz="1000" kern="0" dirty="0">
                <a:ln>
                  <a:solidFill>
                    <a:schemeClr val="bg1">
                      <a:lumMod val="75000"/>
                      <a:alpha val="0"/>
                    </a:schemeClr>
                  </a:solidFill>
                </a:ln>
                <a:solidFill>
                  <a:schemeClr val="tx1">
                    <a:lumMod val="85000"/>
                    <a:lumOff val="15000"/>
                  </a:schemeClr>
                </a:solidFill>
                <a:latin typeface="+mn-ea"/>
              </a:rPr>
              <a:t>차주는 최적 상환방안을 협의</a:t>
            </a:r>
            <a:r>
              <a:rPr lang="en-US" altLang="ko-KR" sz="1000" kern="0" dirty="0">
                <a:ln>
                  <a:solidFill>
                    <a:schemeClr val="bg1">
                      <a:lumMod val="75000"/>
                      <a:alpha val="0"/>
                    </a:schemeClr>
                  </a:solidFill>
                </a:ln>
                <a:solidFill>
                  <a:schemeClr val="tx1">
                    <a:lumMod val="85000"/>
                    <a:lumOff val="15000"/>
                  </a:schemeClr>
                </a:solidFill>
                <a:latin typeface="+mn-ea"/>
              </a:rPr>
              <a:t>(</a:t>
            </a:r>
            <a:r>
              <a:rPr lang="ko-KR" altLang="en-US" sz="1000" kern="0" dirty="0">
                <a:ln>
                  <a:solidFill>
                    <a:schemeClr val="bg1">
                      <a:lumMod val="75000"/>
                      <a:alpha val="0"/>
                    </a:schemeClr>
                  </a:solidFill>
                </a:ln>
                <a:solidFill>
                  <a:schemeClr val="tx1">
                    <a:lumMod val="85000"/>
                    <a:lumOff val="15000"/>
                  </a:schemeClr>
                </a:solidFill>
                <a:latin typeface="+mn-ea"/>
              </a:rPr>
              <a:t>컨설팅 제공</a:t>
            </a:r>
            <a:r>
              <a:rPr lang="en-US" altLang="ko-KR" sz="1000" kern="0" dirty="0">
                <a:ln>
                  <a:solidFill>
                    <a:schemeClr val="bg1">
                      <a:lumMod val="75000"/>
                      <a:alpha val="0"/>
                    </a:schemeClr>
                  </a:solidFill>
                </a:ln>
                <a:solidFill>
                  <a:schemeClr val="tx1">
                    <a:lumMod val="85000"/>
                    <a:lumOff val="15000"/>
                  </a:schemeClr>
                </a:solidFill>
                <a:latin typeface="+mn-ea"/>
              </a:rPr>
              <a:t>)</a:t>
            </a:r>
            <a:endParaRPr lang="ko-KR" altLang="en-US" sz="1000" kern="0" dirty="0">
              <a:ln>
                <a:solidFill>
                  <a:schemeClr val="bg1">
                    <a:lumMod val="75000"/>
                    <a:alpha val="0"/>
                  </a:schemeClr>
                </a:solidFill>
              </a:ln>
              <a:solidFill>
                <a:schemeClr val="tx1">
                  <a:lumMod val="85000"/>
                  <a:lumOff val="15000"/>
                </a:schemeClr>
              </a:solidFill>
              <a:latin typeface="+mn-ea"/>
            </a:endParaRPr>
          </a:p>
        </p:txBody>
      </p:sp>
    </p:spTree>
    <p:extLst>
      <p:ext uri="{BB962C8B-B14F-4D97-AF65-F5344CB8AC3E}">
        <p14:creationId xmlns:p14="http://schemas.microsoft.com/office/powerpoint/2010/main" val="4001812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대형 금융회사에 대한 자체정상화</a:t>
            </a:r>
            <a:r>
              <a:rPr lang="en-US" altLang="ko-KR" dirty="0"/>
              <a:t> </a:t>
            </a:r>
            <a:r>
              <a:rPr lang="ko-KR" altLang="en-US" dirty="0"/>
              <a:t>및 부실정리계획 발표</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a:t>금융위원회는 ‘금융체계상 중요한 </a:t>
            </a:r>
            <a:r>
              <a:rPr lang="ko-KR" altLang="en-US" dirty="0" err="1"/>
              <a:t>금융기관’이</a:t>
            </a:r>
            <a:r>
              <a:rPr lang="ko-KR" altLang="en-US" dirty="0"/>
              <a:t> 작성한 </a:t>
            </a:r>
            <a:r>
              <a:rPr lang="ko-KR" altLang="en-US" dirty="0" err="1"/>
              <a:t>자체정상화계획</a:t>
            </a:r>
            <a:r>
              <a:rPr lang="en-US" altLang="ko-KR" dirty="0"/>
              <a:t>(’23.4.12</a:t>
            </a:r>
            <a:r>
              <a:rPr lang="ko-KR" altLang="en-US" dirty="0"/>
              <a:t>일 승인</a:t>
            </a:r>
            <a:r>
              <a:rPr lang="en-US" altLang="ko-KR" dirty="0"/>
              <a:t>)</a:t>
            </a:r>
            <a:r>
              <a:rPr lang="ko-KR" altLang="en-US" dirty="0"/>
              <a:t>과 예금보험공사가 수립한 부실정리계획</a:t>
            </a:r>
            <a:r>
              <a:rPr lang="en-US" altLang="ko-KR" dirty="0"/>
              <a:t>(’23.7.5</a:t>
            </a:r>
            <a:r>
              <a:rPr lang="ko-KR" altLang="en-US" dirty="0"/>
              <a:t>일 승인</a:t>
            </a:r>
            <a:r>
              <a:rPr lang="en-US" altLang="ko-KR" dirty="0"/>
              <a:t>)</a:t>
            </a:r>
            <a:r>
              <a:rPr lang="ko-KR" altLang="en-US" dirty="0"/>
              <a:t>을 승인</a:t>
            </a:r>
          </a:p>
          <a:p>
            <a:pPr marL="171450" indent="-171450">
              <a:lnSpc>
                <a:spcPct val="120000"/>
              </a:lnSpc>
              <a:buFont typeface="Arial" panose="020B0604020202020204" pitchFamily="34" charset="0"/>
              <a:buChar char="•"/>
              <a:defRPr/>
            </a:pPr>
            <a:r>
              <a:rPr lang="ko-KR" altLang="en-US" dirty="0" err="1"/>
              <a:t>직전년도에</a:t>
            </a:r>
            <a:r>
              <a:rPr lang="ko-KR" altLang="en-US" dirty="0"/>
              <a:t> 비해 대형 금융회사</a:t>
            </a:r>
            <a:r>
              <a:rPr lang="en-US" altLang="ko-KR" dirty="0"/>
              <a:t>·</a:t>
            </a:r>
            <a:r>
              <a:rPr lang="ko-KR" altLang="en-US" dirty="0"/>
              <a:t>정리당국의 신속하고 체계적인 위기 대응능력을 보다 강화</a:t>
            </a:r>
            <a:r>
              <a:rPr lang="en-US" altLang="ko-KR" dirty="0"/>
              <a:t>, </a:t>
            </a:r>
            <a:r>
              <a:rPr lang="ko-KR" altLang="en-US" dirty="0"/>
              <a:t>향후 금융시스템의 안정성 제고 기대</a:t>
            </a:r>
            <a:endParaRPr lang="en-US" altLang="ko-KR" spc="-100"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2023.7.6</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(2023.7.6), “</a:t>
            </a:r>
            <a:r>
              <a:rPr lang="ko-KR" altLang="en-US" dirty="0">
                <a:solidFill>
                  <a:schemeClr val="bg1">
                    <a:lumMod val="50000"/>
                  </a:schemeClr>
                </a:solidFill>
              </a:rPr>
              <a:t>대형 금융회사에 대한 자체정상화</a:t>
            </a:r>
            <a:r>
              <a:rPr lang="en-US" altLang="ko-KR" dirty="0">
                <a:solidFill>
                  <a:schemeClr val="bg1">
                    <a:lumMod val="50000"/>
                  </a:schemeClr>
                </a:solidFill>
              </a:rPr>
              <a:t>·</a:t>
            </a:r>
            <a:r>
              <a:rPr lang="ko-KR" altLang="en-US" dirty="0">
                <a:solidFill>
                  <a:schemeClr val="bg1">
                    <a:lumMod val="50000"/>
                  </a:schemeClr>
                </a:solidFill>
              </a:rPr>
              <a:t>부실정리계획을 마련하였습니다</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 name="표 3">
            <a:extLst>
              <a:ext uri="{FF2B5EF4-FFF2-40B4-BE49-F238E27FC236}">
                <a16:creationId xmlns:a16="http://schemas.microsoft.com/office/drawing/2014/main" id="{DA6EE312-4E12-2EDA-0047-0F53935E237B}"/>
              </a:ext>
            </a:extLst>
          </p:cNvPr>
          <p:cNvGraphicFramePr>
            <a:graphicFrameLocks noGrp="1"/>
          </p:cNvGraphicFramePr>
          <p:nvPr/>
        </p:nvGraphicFramePr>
        <p:xfrm>
          <a:off x="488939" y="2168524"/>
          <a:ext cx="4284673" cy="3708399"/>
        </p:xfrm>
        <a:graphic>
          <a:graphicData uri="http://schemas.openxmlformats.org/drawingml/2006/table">
            <a:tbl>
              <a:tblPr/>
              <a:tblGrid>
                <a:gridCol w="4284673">
                  <a:extLst>
                    <a:ext uri="{9D8B030D-6E8A-4147-A177-3AD203B41FA5}">
                      <a16:colId xmlns:a16="http://schemas.microsoft.com/office/drawing/2014/main" val="3655866858"/>
                    </a:ext>
                  </a:extLst>
                </a:gridCol>
              </a:tblGrid>
              <a:tr h="297510">
                <a:tc>
                  <a:txBody>
                    <a:bodyPr/>
                    <a:lstStyle/>
                    <a:p>
                      <a:pPr marL="0" marR="0" indent="0" algn="ctr" fontAlgn="base" latinLnBrk="0">
                        <a:lnSpc>
                          <a:spcPct val="100000"/>
                        </a:lnSpc>
                        <a:spcBef>
                          <a:spcPts val="0"/>
                        </a:spcBef>
                        <a:spcAft>
                          <a:spcPts val="0"/>
                        </a:spcAft>
                      </a:pP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자체정상화계획</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작성</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평가체계 및 주요 일정</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410889">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자체정상화계획</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(Recovery plan)</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 금융체계상 중요한 금융기관이 경영 위기상황에 대비하여 자체적으로 건전성을 회복하기 위하여 작성한 자구계획</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이는 대형 은행지주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은행의 부실화를 예방하여 실물경제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금융시장에 미치는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파급력을</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최소화한다는 의의가 있음</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자체정상화계획은</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①지배구조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②핵심기능</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사업</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③발동지표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요건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④위기상황분석</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⑤</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자체정상화수단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⑥상호연계성 분석</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⑦대내외 의사소통 총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7</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 부문으로 구성되며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시나리오에 있는 경영 위기상황 발생</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③발동지표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요건”에</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따라 판단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동 계획에 따라 사전에 마련한 적절한 조치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⑤</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자체정상화수단</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이행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를 하게 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72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6" name="표 5">
            <a:extLst>
              <a:ext uri="{FF2B5EF4-FFF2-40B4-BE49-F238E27FC236}">
                <a16:creationId xmlns:a16="http://schemas.microsoft.com/office/drawing/2014/main" id="{8CD82FB8-0562-7B4A-AE3A-4A441233E703}"/>
              </a:ext>
            </a:extLst>
          </p:cNvPr>
          <p:cNvGraphicFramePr>
            <a:graphicFrameLocks noGrp="1"/>
          </p:cNvGraphicFramePr>
          <p:nvPr/>
        </p:nvGraphicFramePr>
        <p:xfrm>
          <a:off x="5132387" y="2168524"/>
          <a:ext cx="4284673" cy="3708402"/>
        </p:xfrm>
        <a:graphic>
          <a:graphicData uri="http://schemas.openxmlformats.org/drawingml/2006/table">
            <a:tbl>
              <a:tblPr/>
              <a:tblGrid>
                <a:gridCol w="4284673">
                  <a:extLst>
                    <a:ext uri="{9D8B030D-6E8A-4147-A177-3AD203B41FA5}">
                      <a16:colId xmlns:a16="http://schemas.microsoft.com/office/drawing/2014/main" val="3655866858"/>
                    </a:ext>
                  </a:extLst>
                </a:gridCol>
              </a:tblGrid>
              <a:tr h="308443">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부실정리계획 작성</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평가체계 및 주요 일정</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99959">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부실정리계획</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(Resolution plan)</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 ‘금융체계상 중요한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금융기관’이</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자체적으로 건전성을 회복하기 불가능한 경우에 대비하여 정리당국이 해당 금융기관을 체계적으로 정리하기 위한 계획</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이는 평시에도 대형 금융회사의 정리가능성을 제고하여 실제로 부실이 발생하는 경우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신속하고 질서정연한 정리를 통해 금융 시스템의 안정성 제고에 기여한다는 의의가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있음</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부실정리계획은 ①전략적 사업분석</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②정리전략</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③재원조달 및 운영의 연속성</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④정보 및 커뮤니케이션 관리체계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⑤정리가능성 평가 총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 부문으로 구성되어 있으며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부실정리계획 수립 과정에서 예보는 금융기관의 정리 시 예상되는 장애요인을 분석</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72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pic>
        <p:nvPicPr>
          <p:cNvPr id="9" name="그림 8">
            <a:extLst>
              <a:ext uri="{FF2B5EF4-FFF2-40B4-BE49-F238E27FC236}">
                <a16:creationId xmlns:a16="http://schemas.microsoft.com/office/drawing/2014/main" id="{25826314-1999-F08F-D0F4-C946E139131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1298" y="2673534"/>
            <a:ext cx="4012100" cy="961052"/>
          </a:xfrm>
          <a:prstGeom prst="rect">
            <a:avLst/>
          </a:prstGeom>
        </p:spPr>
      </p:pic>
      <p:pic>
        <p:nvPicPr>
          <p:cNvPr id="12" name="그림 11">
            <a:extLst>
              <a:ext uri="{FF2B5EF4-FFF2-40B4-BE49-F238E27FC236}">
                <a16:creationId xmlns:a16="http://schemas.microsoft.com/office/drawing/2014/main" id="{88259E79-7E9E-D782-96BE-C7C0356E6D9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16702" y="2673534"/>
            <a:ext cx="4068000" cy="888666"/>
          </a:xfrm>
          <a:prstGeom prst="rect">
            <a:avLst/>
          </a:prstGeom>
        </p:spPr>
      </p:pic>
    </p:spTree>
    <p:extLst>
      <p:ext uri="{BB962C8B-B14F-4D97-AF65-F5344CB8AC3E}">
        <p14:creationId xmlns:p14="http://schemas.microsoft.com/office/powerpoint/2010/main" val="2024351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「기업 </a:t>
            </a:r>
            <a:r>
              <a:rPr lang="en-US" altLang="ko-KR" dirty="0"/>
              <a:t>M&amp;A </a:t>
            </a:r>
            <a:r>
              <a:rPr lang="ko-KR" altLang="en-US" dirty="0"/>
              <a:t>지원방안」 발표</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a:lnSpc>
                <a:spcPct val="120000"/>
              </a:lnSpc>
              <a:defRPr/>
            </a:pPr>
            <a:r>
              <a:rPr lang="ko-KR" altLang="en-US" dirty="0"/>
              <a:t>현재 기업 </a:t>
            </a:r>
            <a:r>
              <a:rPr lang="en-US" altLang="ko-KR" dirty="0"/>
              <a:t>M&amp;A </a:t>
            </a:r>
            <a:r>
              <a:rPr lang="ko-KR" altLang="en-US" dirty="0"/>
              <a:t>제도는 여러 법률에 규정되어 있어 획기적 규제 개선이 쉽지 않고</a:t>
            </a:r>
            <a:r>
              <a:rPr lang="en-US" altLang="ko-KR" dirty="0"/>
              <a:t>, </a:t>
            </a:r>
            <a:r>
              <a:rPr lang="ko-KR" altLang="en-US" dirty="0"/>
              <a:t>기업구조조정을 지원하기 위한 자본시장의 역할은 여전히 미흡하며</a:t>
            </a:r>
            <a:r>
              <a:rPr lang="en-US" altLang="ko-KR" dirty="0"/>
              <a:t>, </a:t>
            </a:r>
            <a:r>
              <a:rPr lang="ko-KR" altLang="en-US" dirty="0"/>
              <a:t>새로운 산업구조</a:t>
            </a:r>
            <a:r>
              <a:rPr lang="en-US" altLang="ko-KR" dirty="0"/>
              <a:t>·</a:t>
            </a:r>
            <a:r>
              <a:rPr lang="ko-KR" altLang="en-US" dirty="0"/>
              <a:t>시장에 대한 전략적 접근이 부족하다는 지적이 제기</a:t>
            </a:r>
            <a:endParaRPr lang="en-US" altLang="ko-KR" dirty="0"/>
          </a:p>
          <a:p>
            <a:pPr>
              <a:lnSpc>
                <a:spcPct val="120000"/>
              </a:lnSpc>
              <a:defRPr/>
            </a:pPr>
            <a:r>
              <a:rPr lang="ko-KR" altLang="en-US" dirty="0"/>
              <a:t>이에 금융위원회는 규제 개혁</a:t>
            </a:r>
            <a:r>
              <a:rPr lang="en-US" altLang="ko-KR" dirty="0"/>
              <a:t>, </a:t>
            </a:r>
            <a:r>
              <a:rPr lang="ko-KR" altLang="en-US" dirty="0"/>
              <a:t>기업구조조정 지원 강화</a:t>
            </a:r>
            <a:r>
              <a:rPr lang="en-US" altLang="ko-KR" dirty="0"/>
              <a:t>, </a:t>
            </a:r>
            <a:r>
              <a:rPr lang="ko-KR" altLang="en-US" dirty="0"/>
              <a:t>전략적 </a:t>
            </a:r>
            <a:r>
              <a:rPr lang="en-US" altLang="ko-KR" dirty="0"/>
              <a:t>M&amp;A </a:t>
            </a:r>
            <a:r>
              <a:rPr lang="ko-KR" altLang="en-US" dirty="0"/>
              <a:t>지원</a:t>
            </a:r>
            <a:r>
              <a:rPr lang="en-US" altLang="ko-KR" dirty="0"/>
              <a:t>, M&amp;A </a:t>
            </a:r>
            <a:r>
              <a:rPr lang="ko-KR" altLang="en-US" dirty="0"/>
              <a:t>제도 정합성 제고 등을 추진하는</a:t>
            </a:r>
            <a:r>
              <a:rPr lang="en-US" altLang="ko-KR" dirty="0"/>
              <a:t> </a:t>
            </a:r>
            <a:r>
              <a:rPr lang="ko-KR" altLang="en-US" dirty="0"/>
              <a:t>지원방안을 발표</a:t>
            </a:r>
            <a:endParaRPr lang="en-US" altLang="ko-KR"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2023.5.4</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(2023.5.4), “</a:t>
            </a:r>
            <a:r>
              <a:rPr lang="ko-KR" altLang="en-US" dirty="0">
                <a:solidFill>
                  <a:schemeClr val="bg1">
                    <a:lumMod val="50000"/>
                  </a:schemeClr>
                </a:solidFill>
              </a:rPr>
              <a:t>「기업 </a:t>
            </a:r>
            <a:r>
              <a:rPr lang="en-US" altLang="ko-KR" dirty="0">
                <a:solidFill>
                  <a:schemeClr val="bg1">
                    <a:lumMod val="50000"/>
                  </a:schemeClr>
                </a:solidFill>
              </a:rPr>
              <a:t>M&amp;A </a:t>
            </a:r>
            <a:r>
              <a:rPr lang="ko-KR" altLang="en-US" dirty="0">
                <a:solidFill>
                  <a:schemeClr val="bg1">
                    <a:lumMod val="50000"/>
                  </a:schemeClr>
                </a:solidFill>
              </a:rPr>
              <a:t>지원방안」 발표</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888F36B2-7F5B-8574-C847-E1D52864FDBD}"/>
              </a:ext>
            </a:extLst>
          </p:cNvPr>
          <p:cNvSpPr/>
          <p:nvPr/>
        </p:nvSpPr>
        <p:spPr>
          <a:xfrm>
            <a:off x="488949" y="2168523"/>
            <a:ext cx="8927999" cy="27261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000" b="1" kern="0" dirty="0">
                <a:ln>
                  <a:solidFill>
                    <a:schemeClr val="bg1">
                      <a:lumMod val="75000"/>
                      <a:alpha val="0"/>
                    </a:schemeClr>
                  </a:solidFill>
                </a:ln>
                <a:solidFill>
                  <a:schemeClr val="tx1">
                    <a:lumMod val="85000"/>
                    <a:lumOff val="15000"/>
                  </a:schemeClr>
                </a:solidFill>
                <a:latin typeface="+mn-ea"/>
              </a:rPr>
              <a:t>기업 </a:t>
            </a:r>
            <a:r>
              <a:rPr lang="en-US" altLang="ko-KR" sz="1000" b="1" kern="0" dirty="0">
                <a:ln>
                  <a:solidFill>
                    <a:schemeClr val="bg1">
                      <a:lumMod val="75000"/>
                      <a:alpha val="0"/>
                    </a:schemeClr>
                  </a:solidFill>
                </a:ln>
                <a:solidFill>
                  <a:schemeClr val="tx1">
                    <a:lumMod val="85000"/>
                    <a:lumOff val="15000"/>
                  </a:schemeClr>
                </a:solidFill>
                <a:latin typeface="+mn-ea"/>
              </a:rPr>
              <a:t>M&amp;A </a:t>
            </a:r>
            <a:r>
              <a:rPr lang="ko-KR" altLang="en-US" sz="1000" b="1" kern="0" dirty="0">
                <a:ln>
                  <a:solidFill>
                    <a:schemeClr val="bg1">
                      <a:lumMod val="75000"/>
                      <a:alpha val="0"/>
                    </a:schemeClr>
                  </a:solidFill>
                </a:ln>
                <a:solidFill>
                  <a:schemeClr val="tx1">
                    <a:lumMod val="85000"/>
                    <a:lumOff val="15000"/>
                  </a:schemeClr>
                </a:solidFill>
                <a:latin typeface="+mn-ea"/>
              </a:rPr>
              <a:t>지원 방안 주요 내용</a:t>
            </a:r>
          </a:p>
        </p:txBody>
      </p:sp>
      <p:graphicFrame>
        <p:nvGraphicFramePr>
          <p:cNvPr id="15" name="표 13">
            <a:extLst>
              <a:ext uri="{FF2B5EF4-FFF2-40B4-BE49-F238E27FC236}">
                <a16:creationId xmlns:a16="http://schemas.microsoft.com/office/drawing/2014/main" id="{57BD31EA-DEFF-BE0F-4397-6589A3067625}"/>
              </a:ext>
            </a:extLst>
          </p:cNvPr>
          <p:cNvGraphicFramePr>
            <a:graphicFrameLocks noGrp="1"/>
          </p:cNvGraphicFramePr>
          <p:nvPr>
            <p:extLst>
              <p:ext uri="{D42A27DB-BD31-4B8C-83A1-F6EECF244321}">
                <p14:modId xmlns:p14="http://schemas.microsoft.com/office/powerpoint/2010/main" val="721044542"/>
              </p:ext>
            </p:extLst>
          </p:nvPr>
        </p:nvGraphicFramePr>
        <p:xfrm>
          <a:off x="488950" y="2571313"/>
          <a:ext cx="8928100" cy="3305612"/>
        </p:xfrm>
        <a:graphic>
          <a:graphicData uri="http://schemas.openxmlformats.org/drawingml/2006/table">
            <a:tbl>
              <a:tblPr firstRow="1" bandRow="1">
                <a:tableStyleId>{5C22544A-7EE6-4342-B048-85BDC9FD1C3A}</a:tableStyleId>
              </a:tblPr>
              <a:tblGrid>
                <a:gridCol w="434158">
                  <a:extLst>
                    <a:ext uri="{9D8B030D-6E8A-4147-A177-3AD203B41FA5}">
                      <a16:colId xmlns:a16="http://schemas.microsoft.com/office/drawing/2014/main" val="382080826"/>
                    </a:ext>
                  </a:extLst>
                </a:gridCol>
                <a:gridCol w="1277841">
                  <a:extLst>
                    <a:ext uri="{9D8B030D-6E8A-4147-A177-3AD203B41FA5}">
                      <a16:colId xmlns:a16="http://schemas.microsoft.com/office/drawing/2014/main" val="129746681"/>
                    </a:ext>
                  </a:extLst>
                </a:gridCol>
                <a:gridCol w="2850360">
                  <a:extLst>
                    <a:ext uri="{9D8B030D-6E8A-4147-A177-3AD203B41FA5}">
                      <a16:colId xmlns:a16="http://schemas.microsoft.com/office/drawing/2014/main" val="13974068"/>
                    </a:ext>
                  </a:extLst>
                </a:gridCol>
                <a:gridCol w="4365741">
                  <a:extLst>
                    <a:ext uri="{9D8B030D-6E8A-4147-A177-3AD203B41FA5}">
                      <a16:colId xmlns:a16="http://schemas.microsoft.com/office/drawing/2014/main" val="1875478584"/>
                    </a:ext>
                  </a:extLst>
                </a:gridCol>
              </a:tblGrid>
              <a:tr h="171275">
                <a:tc>
                  <a:txBody>
                    <a:bodyPr/>
                    <a:lstStyle/>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목표</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gridSpan="3">
                  <a:txBody>
                    <a:bodyPr/>
                    <a:lstStyle/>
                    <a:p>
                      <a:pPr marL="0" indent="0" latinLnBrk="0">
                        <a:buFont typeface="+mj-ea"/>
                        <a:buNone/>
                      </a:pP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M&amp;A</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를 통해 기업의 혁신</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성장을 촉진하고 경제의 역동성 제고</a:t>
                      </a:r>
                      <a:endPar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marL="0" indent="0" latinLnBrk="0">
                        <a:buFont typeface="+mj-ea"/>
                        <a:buNone/>
                      </a:pPr>
                      <a:endPar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marL="0" indent="0" latinLnBrk="0">
                        <a:buFont typeface="+mj-ea"/>
                        <a:buNone/>
                      </a:pPr>
                      <a:endPar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04520917"/>
                  </a:ext>
                </a:extLst>
              </a:tr>
              <a:tr h="154148">
                <a:tc rowSpan="3">
                  <a:txBody>
                    <a:bodyPr/>
                    <a:lstStyle/>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규제</a:t>
                      </a:r>
                      <a:endParaRPr lang="en-US" altLang="ko-KR"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개혁</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DEF7FF"/>
                    </a:solidFill>
                  </a:tcPr>
                </a:tc>
                <a:tc rowSpan="3">
                  <a:txBody>
                    <a:bodyPr/>
                    <a:lstStyle/>
                    <a:p>
                      <a:pPr algn="ctr" latinLnBrk="0"/>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❶ 성장동력 확보를 위한 </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M&amp;A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관련 규제 개선</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indent="0" latinLnBrk="0">
                        <a:buFont typeface="+mj-ea"/>
                        <a:buNone/>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① 공개매수 시 사전 자금확보 부담 완화</a:t>
                      </a:r>
                      <a:endPar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87313" indent="-87313" latinLnBrk="0">
                        <a:buFontTx/>
                        <a:buChar char="-"/>
                      </a:pP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인수금융기관 등의 대출확약 및 </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LP</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의 출자이행약정을 자금확보 증명서류로 인정</a:t>
                      </a:r>
                      <a:endPar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96765436"/>
                  </a:ext>
                </a:extLst>
              </a:tr>
              <a:tr h="274040">
                <a:tc vMerge="1">
                  <a:txBody>
                    <a:bodyPr/>
                    <a:lstStyle/>
                    <a:p>
                      <a:pPr latinLnBrk="1"/>
                      <a:endParaRPr lang="ko-KR" altLang="en-US"/>
                    </a:p>
                  </a:txBody>
                  <a:tcPr>
                    <a:lnT w="9525" cap="flat" cmpd="sng" algn="ctr">
                      <a:solidFill>
                        <a:schemeClr val="bg1">
                          <a:lumMod val="85000"/>
                        </a:schemeClr>
                      </a:solidFill>
                      <a:prstDash val="solid"/>
                      <a:round/>
                      <a:headEnd type="none" w="med" len="med"/>
                      <a:tailEnd type="none" w="med" len="med"/>
                    </a:lnT>
                  </a:tcPr>
                </a:tc>
                <a:tc vMerge="1">
                  <a:txBody>
                    <a:bodyPr/>
                    <a:lstStyle/>
                    <a:p>
                      <a:pPr latinLnBrk="1"/>
                      <a:endParaRPr lang="ko-KR" altLang="en-US"/>
                    </a:p>
                  </a:txBody>
                  <a:tcPr>
                    <a:lnT w="9525" cap="flat" cmpd="sng" algn="ctr">
                      <a:solidFill>
                        <a:schemeClr val="bg1">
                          <a:lumMod val="85000"/>
                        </a:schemeClr>
                      </a:solidFill>
                      <a:prstDash val="solid"/>
                      <a:round/>
                      <a:headEnd type="none" w="med" len="med"/>
                      <a:tailEnd type="none" w="med" len="med"/>
                    </a:lnT>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② 분할</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분할합병 시 </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CB·BW·WR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등 전환 처리절차 간소화</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87313" marR="0" lvl="0" indent="-87313" defTabSz="914400" eaLnBrk="1" fontAlgn="auto" latinLnBrk="0" hangingPunct="1">
                        <a:lnSpc>
                          <a:spcPct val="100000"/>
                        </a:lnSpc>
                        <a:spcBef>
                          <a:spcPts val="0"/>
                        </a:spcBef>
                        <a:spcAft>
                          <a:spcPts val="0"/>
                        </a:spcAft>
                        <a:buClrTx/>
                        <a:buSzTx/>
                        <a:buFontTx/>
                        <a:buChar char="-"/>
                        <a:tabLst/>
                        <a:defRPr/>
                      </a:pP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분할</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분할합병 시 </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CB·BW </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등도 </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일반 주식과 같이</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전자등록기관이 투자자 정보를 처리할 수 있는 근거 마련</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07668329"/>
                  </a:ext>
                </a:extLst>
              </a:tr>
              <a:tr h="154148">
                <a:tc vMerge="1">
                  <a:txBody>
                    <a:bodyPr/>
                    <a:lstStyle/>
                    <a:p>
                      <a:pPr latinLnBrk="1"/>
                      <a:endParaRPr lang="ko-KR" altLang="en-US"/>
                    </a:p>
                  </a:txBody>
                  <a:tcPr/>
                </a:tc>
                <a:tc vMerge="1">
                  <a:txBody>
                    <a:bodyPr/>
                    <a:lstStyle/>
                    <a:p>
                      <a:pPr latinLnBrk="1"/>
                      <a:endParaRPr lang="ko-KR" altLang="en-US"/>
                    </a:p>
                  </a:txBody>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③ 종합금융투자사업자의 </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M&amp;A </a:t>
                      </a:r>
                      <a:r>
                        <a:rPr lang="ko-KR" altLang="en-US" sz="900" b="0" kern="12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리파이낸싱</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대출 여력 확대</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87313" marR="0" lvl="0" indent="-87313" defTabSz="914400" eaLnBrk="1" fontAlgn="auto" latinLnBrk="0" hangingPunct="1">
                        <a:lnSpc>
                          <a:spcPct val="100000"/>
                        </a:lnSpc>
                        <a:spcBef>
                          <a:spcPts val="0"/>
                        </a:spcBef>
                        <a:spcAft>
                          <a:spcPts val="0"/>
                        </a:spcAft>
                        <a:buClrTx/>
                        <a:buSzTx/>
                        <a:buFontTx/>
                        <a:buChar char="-"/>
                        <a:tabLst/>
                        <a:defRPr/>
                      </a:pP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종투사의 </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M&amp;A </a:t>
                      </a:r>
                      <a:r>
                        <a:rPr lang="ko-KR" altLang="en-US" sz="800" b="0" kern="12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리파이낸싱</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대출도 ‘추가신용공여</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적용대상으로 인정함으로써 종투사의 대출 여력 확대</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69810902"/>
                  </a:ext>
                </a:extLst>
              </a:tr>
              <a:tr h="154148">
                <a:tc rowSpan="3">
                  <a:txBody>
                    <a:bodyPr/>
                    <a:lstStyle/>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구조</a:t>
                      </a:r>
                      <a:endParaRPr lang="en-US" altLang="ko-KR"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조정</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DEF7FF"/>
                    </a:solidFill>
                  </a:tcPr>
                </a:tc>
                <a:tc rowSpan="3">
                  <a:txBody>
                    <a:bodyPr/>
                    <a:lstStyle/>
                    <a:p>
                      <a:pPr latinLnBrk="0"/>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❷ </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M&amp;A</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를 통한 기업구조조정 지원 강화</a:t>
                      </a:r>
                      <a:endParaRPr lang="ko-KR" altLang="en-US" dirty="0"/>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latinLnBrk="0">
                        <a:buFont typeface="+mj-ea"/>
                        <a:buNone/>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① 기업구조혁신펀드 추가 조성</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latinLnBrk="0">
                        <a:buFontTx/>
                        <a:buChar char="-"/>
                      </a:pP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’23</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년 </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1</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조 원 추가 조성</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(’23~‘27</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년 </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5</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년간 총 </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4</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조 원 목표</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추가 조성분부터는 </a:t>
                      </a:r>
                      <a:r>
                        <a:rPr lang="ko-KR" altLang="en-US" sz="800" b="0" kern="12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캠코가</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모펀드를 운용</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85076856"/>
                  </a:ext>
                </a:extLst>
              </a:tr>
              <a:tr h="154148">
                <a:tc vMerge="1">
                  <a:txBody>
                    <a:bodyPr/>
                    <a:lstStyle/>
                    <a:p>
                      <a:pPr latinLnBrk="1"/>
                      <a:endParaRPr lang="ko-KR" altLang="en-US"/>
                    </a:p>
                  </a:txBody>
                  <a:tcPr>
                    <a:lnT w="9525" cap="flat" cmpd="sng" algn="ctr">
                      <a:solidFill>
                        <a:schemeClr val="bg1">
                          <a:lumMod val="85000"/>
                        </a:schemeClr>
                      </a:solidFill>
                      <a:prstDash val="solid"/>
                      <a:round/>
                      <a:headEnd type="none" w="med" len="med"/>
                      <a:tailEnd type="none" w="med" len="med"/>
                    </a:lnT>
                  </a:tcPr>
                </a:tc>
                <a:tc vMerge="1">
                  <a:txBody>
                    <a:bodyPr/>
                    <a:lstStyle/>
                    <a:p>
                      <a:pPr latinLnBrk="1"/>
                      <a:endParaRPr lang="ko-KR" altLang="en-US"/>
                    </a:p>
                  </a:txBody>
                  <a:tcPr>
                    <a:lnT w="9525" cap="flat" cmpd="sng" algn="ctr">
                      <a:solidFill>
                        <a:schemeClr val="bg1">
                          <a:lumMod val="85000"/>
                        </a:schemeClr>
                      </a:solidFill>
                      <a:prstDash val="solid"/>
                      <a:round/>
                      <a:headEnd type="none" w="med" len="med"/>
                      <a:tailEnd type="none" w="med" len="med"/>
                    </a:lnT>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② 기업결합 신고 시 의무공개매수</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추진 중</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시점 유예</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defTabSz="914400" eaLnBrk="1" fontAlgn="auto" latinLnBrk="0" hangingPunct="1">
                        <a:lnSpc>
                          <a:spcPct val="100000"/>
                        </a:lnSpc>
                        <a:spcBef>
                          <a:spcPts val="0"/>
                        </a:spcBef>
                        <a:spcAft>
                          <a:spcPts val="0"/>
                        </a:spcAft>
                        <a:buClrTx/>
                        <a:buSzTx/>
                        <a:buFontTx/>
                        <a:buChar char="-"/>
                        <a:tabLst/>
                        <a:defRPr/>
                      </a:pP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기업결합 신고대상의 경우</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의무공개매수 시점을 유예할 수 있는 방안 검토</a:t>
                      </a:r>
                      <a:endPar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79021256"/>
                  </a:ext>
                </a:extLst>
              </a:tr>
              <a:tr h="154148">
                <a:tc vMerge="1">
                  <a:txBody>
                    <a:bodyPr/>
                    <a:lstStyle/>
                    <a:p>
                      <a:pPr latinLnBrk="1"/>
                      <a:endParaRPr lang="ko-KR" altLang="en-US"/>
                    </a:p>
                  </a:txBody>
                  <a:tcPr/>
                </a:tc>
                <a:tc vMerge="1">
                  <a:txBody>
                    <a:bodyPr/>
                    <a:lstStyle/>
                    <a:p>
                      <a:pPr latinLnBrk="1"/>
                      <a:endParaRPr lang="ko-KR" altLang="en-US"/>
                    </a:p>
                  </a:txBody>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③ 의무공개매수</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추진 중</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의 합리적 예외사유 인정</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defTabSz="914400" eaLnBrk="1" fontAlgn="auto" latinLnBrk="0" hangingPunct="1">
                        <a:lnSpc>
                          <a:spcPct val="100000"/>
                        </a:lnSpc>
                        <a:spcBef>
                          <a:spcPts val="0"/>
                        </a:spcBef>
                        <a:spcAft>
                          <a:spcPts val="0"/>
                        </a:spcAft>
                        <a:buClrTx/>
                        <a:buSzTx/>
                        <a:buFontTx/>
                        <a:buChar char="-"/>
                        <a:tabLst/>
                        <a:defRPr/>
                      </a:pP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기업 구조조정 등 정책목적상 필요성 인정되는 경우 의무공개매수 적용대상에서 제외</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73286175"/>
                  </a:ext>
                </a:extLst>
              </a:tr>
              <a:tr h="548081">
                <a:tc rowSpan="3">
                  <a:txBody>
                    <a:bodyPr/>
                    <a:lstStyle/>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산업</a:t>
                      </a:r>
                      <a:endParaRPr lang="en-US" altLang="ko-KR"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재편</a:t>
                      </a:r>
                      <a:endParaRPr lang="ko-KR" altLang="en-US" sz="10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DEF7FF"/>
                    </a:solidFill>
                  </a:tcPr>
                </a:tc>
                <a:tc rowSpan="3">
                  <a:txBody>
                    <a:bodyPr/>
                    <a:lstStyle/>
                    <a:p>
                      <a:pPr algn="ctr" latinLnBrk="0"/>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❸ 산업재편 수요에 대응한 전략적</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M&amp;A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지원</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indent="0" latinLnBrk="0">
                        <a:buFont typeface="+mj-ea"/>
                        <a:buNone/>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① 국가전략산업 분야 유망기업의 해외우수기업 </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M&amp;A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지원</a:t>
                      </a:r>
                      <a:endPar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87313" indent="-87313" latinLnBrk="0">
                        <a:buFontTx/>
                        <a:buChar char="-"/>
                      </a:pP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기술경쟁력 확보를 위한 해외  기술기업 인수</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공급망 리스크 완화 및 해외시장 교두보 확보 위한 해외진출형 기업인수 등 지원</a:t>
                      </a:r>
                      <a:endPar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87313" indent="-87313" latinLnBrk="0">
                        <a:buFontTx/>
                        <a:buChar char="-"/>
                      </a:pP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글로벌 진출 특화 </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M&amp;A </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전문 펀드운용사 </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Pool </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관리</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기은</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p>
                    <a:p>
                      <a:pPr marL="87313" indent="-87313" latinLnBrk="0">
                        <a:buFontTx/>
                        <a:buChar char="-"/>
                      </a:pP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시장조사</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해외네트워크 연결</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인수전략 설계 등 종합자문</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산은</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6017874"/>
                  </a:ext>
                </a:extLst>
              </a:tr>
              <a:tr h="411060">
                <a:tc vMerge="1">
                  <a:txBody>
                    <a:bodyPr/>
                    <a:lstStyle/>
                    <a:p>
                      <a:pPr latinLnBrk="1"/>
                      <a:endParaRPr lang="ko-KR" altLang="en-US"/>
                    </a:p>
                  </a:txBody>
                  <a:tcPr>
                    <a:lnT w="9525" cap="flat" cmpd="sng" algn="ctr">
                      <a:solidFill>
                        <a:schemeClr val="bg1">
                          <a:lumMod val="85000"/>
                        </a:schemeClr>
                      </a:solidFill>
                      <a:prstDash val="solid"/>
                      <a:round/>
                      <a:headEnd type="none" w="med" len="med"/>
                      <a:tailEnd type="none" w="med" len="med"/>
                    </a:lnT>
                  </a:tcPr>
                </a:tc>
                <a:tc vMerge="1">
                  <a:txBody>
                    <a:bodyPr/>
                    <a:lstStyle/>
                    <a:p>
                      <a:pPr latinLnBrk="1"/>
                      <a:endParaRPr lang="ko-KR" altLang="en-US"/>
                    </a:p>
                  </a:txBody>
                  <a:tcPr>
                    <a:lnT w="9525" cap="flat" cmpd="sng" algn="ctr">
                      <a:solidFill>
                        <a:schemeClr val="bg1">
                          <a:lumMod val="85000"/>
                        </a:schemeClr>
                      </a:solidFill>
                      <a:prstDash val="solid"/>
                      <a:round/>
                      <a:headEnd type="none" w="med" len="med"/>
                      <a:tailEnd type="none" w="med" len="med"/>
                    </a:lnT>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② 유망 벤처</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중소기업의 대형화</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사업확대를 위한 </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M&amp;A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지원</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87313" marR="0" lvl="0" indent="-87313" defTabSz="914400" eaLnBrk="1" fontAlgn="auto" latinLnBrk="0" hangingPunct="1">
                        <a:lnSpc>
                          <a:spcPct val="100000"/>
                        </a:lnSpc>
                        <a:spcBef>
                          <a:spcPts val="0"/>
                        </a:spcBef>
                        <a:spcAft>
                          <a:spcPts val="0"/>
                        </a:spcAft>
                        <a:buClrTx/>
                        <a:buSzTx/>
                        <a:buFontTx/>
                        <a:buChar char="-"/>
                        <a:tabLst/>
                        <a:defRPr/>
                      </a:pP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소규모 </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M&amp;A </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활성화 위한 </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벤처</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중소기업 인수금융 특별대출 프로그램</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신설</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기은</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p>
                    <a:p>
                      <a:pPr marL="87313" marR="0" lvl="0" indent="-87313" defTabSz="914400" eaLnBrk="1" fontAlgn="auto" latinLnBrk="0" hangingPunct="1">
                        <a:lnSpc>
                          <a:spcPct val="100000"/>
                        </a:lnSpc>
                        <a:spcBef>
                          <a:spcPts val="0"/>
                        </a:spcBef>
                        <a:spcAft>
                          <a:spcPts val="0"/>
                        </a:spcAft>
                        <a:buClrTx/>
                        <a:buSzTx/>
                        <a:buFontTx/>
                        <a:buChar char="-"/>
                        <a:tabLst/>
                        <a:defRPr/>
                      </a:pP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중소기업 </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M&amp;A </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전용펀드</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기은</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신설 및 혁신성장펀드 내 성장지원펀드</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재정</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운영</a:t>
                      </a:r>
                      <a:endPar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87313" marR="0" lvl="0" indent="-87313" defTabSz="914400" eaLnBrk="1" fontAlgn="auto" latinLnBrk="0" hangingPunct="1">
                        <a:lnSpc>
                          <a:spcPct val="100000"/>
                        </a:lnSpc>
                        <a:spcBef>
                          <a:spcPts val="0"/>
                        </a:spcBef>
                        <a:spcAft>
                          <a:spcPts val="0"/>
                        </a:spcAft>
                        <a:buClrTx/>
                        <a:buSzTx/>
                        <a:buFontTx/>
                        <a:buChar char="-"/>
                        <a:tabLst/>
                        <a:defRPr/>
                      </a:pP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전용 컨설팅 프로그램 운영</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산</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기은</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endPar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72358336"/>
                  </a:ext>
                </a:extLst>
              </a:tr>
              <a:tr h="274040">
                <a:tc vMerge="1">
                  <a:txBody>
                    <a:bodyPr/>
                    <a:lstStyle/>
                    <a:p>
                      <a:pPr latinLnBrk="1"/>
                      <a:endParaRPr lang="ko-KR" altLang="en-US"/>
                    </a:p>
                  </a:txBody>
                  <a:tcPr/>
                </a:tc>
                <a:tc vMerge="1">
                  <a:txBody>
                    <a:bodyPr/>
                    <a:lstStyle/>
                    <a:p>
                      <a:pPr latinLnBrk="1"/>
                      <a:endParaRPr lang="ko-KR" altLang="en-US"/>
                    </a:p>
                  </a:txBody>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③ 기업의 원활한 사업재편 및 재도약을 위한 </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M&amp;A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지원</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87313" marR="0" lvl="0" indent="-87313" defTabSz="914400" eaLnBrk="1" fontAlgn="auto" latinLnBrk="0" hangingPunct="1">
                        <a:lnSpc>
                          <a:spcPct val="100000"/>
                        </a:lnSpc>
                        <a:spcBef>
                          <a:spcPts val="0"/>
                        </a:spcBef>
                        <a:spcAft>
                          <a:spcPts val="0"/>
                        </a:spcAft>
                        <a:buClrTx/>
                        <a:buSzTx/>
                        <a:buFontTx/>
                        <a:buChar char="-"/>
                        <a:tabLst/>
                        <a:defRPr/>
                      </a:pP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기존사업 매각 및 신사업 인수 등을 위한 전용 금융상품 제공</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산은</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p>
                    <a:p>
                      <a:pPr marL="87313" marR="0" lvl="0" indent="-87313" defTabSz="914400" eaLnBrk="1" fontAlgn="auto" latinLnBrk="0" hangingPunct="1">
                        <a:lnSpc>
                          <a:spcPct val="100000"/>
                        </a:lnSpc>
                        <a:spcBef>
                          <a:spcPts val="0"/>
                        </a:spcBef>
                        <a:spcAft>
                          <a:spcPts val="0"/>
                        </a:spcAft>
                        <a:buClrTx/>
                        <a:buSzTx/>
                        <a:buFontTx/>
                        <a:buChar char="-"/>
                        <a:tabLst/>
                        <a:defRPr/>
                      </a:pP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취약기업 재도약을 위한 </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PEF, </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전략적 투자자 등과 공동으로 해당기업 인수 후 재기 지원</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산</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기은</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endPar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93431447"/>
                  </a:ext>
                </a:extLst>
              </a:tr>
              <a:tr h="274040">
                <a:tc rowSpan="4">
                  <a:txBody>
                    <a:bodyPr/>
                    <a:lstStyle/>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인프라</a:t>
                      </a:r>
                      <a:endParaRPr lang="en-US" altLang="ko-KR"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개선</a:t>
                      </a:r>
                      <a:endParaRPr lang="ko-KR" altLang="en-US" sz="10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DEF7FF"/>
                    </a:solidFill>
                  </a:tcPr>
                </a:tc>
                <a:tc rowSpan="4">
                  <a:txBody>
                    <a:bodyPr/>
                    <a:lstStyle/>
                    <a:p>
                      <a:pPr algn="ctr" latinLnBrk="0"/>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❹ 투자자 보호를 위한 </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M&amp;A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제도의 글로벌 정합성 제고</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latinLnBrk="0">
                        <a:buFont typeface="+mj-ea"/>
                        <a:buNone/>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① 합병에 대한 공시 강화</a:t>
                      </a:r>
                      <a:endPar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latinLnBrk="0">
                        <a:buFontTx/>
                        <a:buChar char="-"/>
                      </a:pP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합병 진행과정 및 이사회 검토내용이 보다 투명하게 공개되도록 주요사항보고서</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증권신고서 공시항목 구체화</a:t>
                      </a:r>
                      <a:endPar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23581366"/>
                  </a:ext>
                </a:extLst>
              </a:tr>
              <a:tr h="154148">
                <a:tc vMerge="1">
                  <a:txBody>
                    <a:bodyPr/>
                    <a:lstStyle/>
                    <a:p>
                      <a:pPr latinLnBrk="1"/>
                      <a:endParaRPr lang="ko-KR" altLang="en-US"/>
                    </a:p>
                  </a:txBody>
                  <a:tcPr>
                    <a:lnT w="9525" cap="flat" cmpd="sng" algn="ctr">
                      <a:solidFill>
                        <a:schemeClr val="bg1">
                          <a:lumMod val="85000"/>
                        </a:schemeClr>
                      </a:solidFill>
                      <a:prstDash val="solid"/>
                      <a:round/>
                      <a:headEnd type="none" w="med" len="med"/>
                      <a:tailEnd type="none" w="med" len="med"/>
                    </a:lnT>
                  </a:tcPr>
                </a:tc>
                <a:tc vMerge="1">
                  <a:txBody>
                    <a:bodyPr/>
                    <a:lstStyle/>
                    <a:p>
                      <a:pPr latinLnBrk="1"/>
                      <a:endParaRPr lang="ko-KR" altLang="en-US"/>
                    </a:p>
                  </a:txBody>
                  <a:tcPr>
                    <a:lnT w="9525" cap="flat" cmpd="sng" algn="ctr">
                      <a:solidFill>
                        <a:schemeClr val="bg1">
                          <a:lumMod val="85000"/>
                        </a:schemeClr>
                      </a:solidFill>
                      <a:prstDash val="solid"/>
                      <a:round/>
                      <a:headEnd type="none" w="med" len="med"/>
                      <a:tailEnd type="none" w="med" len="med"/>
                    </a:lnT>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② 외부평가기관에 대한 행위규율 마련</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defTabSz="914400" eaLnBrk="1" fontAlgn="auto" latinLnBrk="0" hangingPunct="1">
                        <a:lnSpc>
                          <a:spcPct val="100000"/>
                        </a:lnSpc>
                        <a:spcBef>
                          <a:spcPts val="0"/>
                        </a:spcBef>
                        <a:spcAft>
                          <a:spcPts val="0"/>
                        </a:spcAft>
                        <a:buClrTx/>
                        <a:buSzTx/>
                        <a:buFontTx/>
                        <a:buChar char="-"/>
                        <a:tabLst/>
                        <a:defRPr/>
                      </a:pP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독립성과 전문성을 갖춘 제</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3</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자가 </a:t>
                      </a:r>
                      <a:r>
                        <a:rPr lang="ko-KR" altLang="en-US" sz="800" b="0" kern="12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합병가액의</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적정성을 충실히 검토할 수 있도록 구체적인 행위규율 마련</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76272726"/>
                  </a:ext>
                </a:extLst>
              </a:tr>
              <a:tr h="154148">
                <a:tc vMerge="1">
                  <a:txBody>
                    <a:bodyPr/>
                    <a:lstStyle/>
                    <a:p>
                      <a:pPr latinLnBrk="1"/>
                      <a:endParaRPr lang="ko-KR" altLang="en-US"/>
                    </a:p>
                  </a:txBody>
                  <a:tcPr/>
                </a:tc>
                <a:tc vMerge="1">
                  <a:txBody>
                    <a:bodyPr/>
                    <a:lstStyle/>
                    <a:p>
                      <a:pPr latinLnBrk="1"/>
                      <a:endParaRPr lang="ko-KR" altLang="en-US"/>
                    </a:p>
                  </a:txBody>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③ </a:t>
                      </a:r>
                      <a:r>
                        <a:rPr lang="ko-KR" altLang="en-US" sz="900" b="0" kern="12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합병가액</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산정방법의 유연성 제고</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defTabSz="914400" eaLnBrk="1" fontAlgn="auto" latinLnBrk="0" hangingPunct="1">
                        <a:lnSpc>
                          <a:spcPct val="100000"/>
                        </a:lnSpc>
                        <a:spcBef>
                          <a:spcPts val="0"/>
                        </a:spcBef>
                        <a:spcAft>
                          <a:spcPts val="0"/>
                        </a:spcAft>
                        <a:buClrTx/>
                        <a:buSzTx/>
                        <a:buFontTx/>
                        <a:buChar char="-"/>
                        <a:tabLst/>
                        <a:defRPr/>
                      </a:pP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비계열사간 합병의 경우</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800" b="0" kern="12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합병가액</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산정방법을 자율화하고</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계열사간 합병의 경우 중장기 검토</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88262310"/>
                  </a:ext>
                </a:extLst>
              </a:tr>
              <a:tr h="274040">
                <a:tc vMerge="1">
                  <a:txBody>
                    <a:bodyPr/>
                    <a:lstStyle/>
                    <a:p>
                      <a:pPr latinLnBrk="1"/>
                      <a:endParaRPr lang="ko-KR" altLang="en-US"/>
                    </a:p>
                  </a:txBody>
                  <a:tcPr/>
                </a:tc>
                <a:tc vMerge="1">
                  <a:txBody>
                    <a:bodyPr/>
                    <a:lstStyle/>
                    <a:p>
                      <a:pPr latinLnBrk="1"/>
                      <a:endParaRPr lang="ko-KR" altLang="en-US"/>
                    </a:p>
                  </a:txBody>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④ 우회상장제도 합리화</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defTabSz="914400" eaLnBrk="1" fontAlgn="auto" latinLnBrk="0" hangingPunct="1">
                        <a:lnSpc>
                          <a:spcPct val="100000"/>
                        </a:lnSpc>
                        <a:spcBef>
                          <a:spcPts val="0"/>
                        </a:spcBef>
                        <a:spcAft>
                          <a:spcPts val="0"/>
                        </a:spcAft>
                        <a:buClrTx/>
                        <a:buSzTx/>
                        <a:buFontTx/>
                        <a:buChar char="-"/>
                        <a:tabLst/>
                        <a:defRPr/>
                      </a:pP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코스닥 시장도 간이합병을 우회상장 심사대상에 포함</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비상장법인의 주식가치</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외부평가 기준</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가 상장법인보다 큰 경우에는 우회상장 심사대상으로 포함</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0640131"/>
                  </a:ext>
                </a:extLst>
              </a:tr>
            </a:tbl>
          </a:graphicData>
        </a:graphic>
      </p:graphicFrame>
    </p:spTree>
    <p:extLst>
      <p:ext uri="{BB962C8B-B14F-4D97-AF65-F5344CB8AC3E}">
        <p14:creationId xmlns:p14="http://schemas.microsoft.com/office/powerpoint/2010/main" val="3294466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기업구조혁신펀드 </a:t>
            </a:r>
            <a:r>
              <a:rPr lang="en-US" altLang="ko-KR" dirty="0"/>
              <a:t>4</a:t>
            </a:r>
            <a:r>
              <a:rPr lang="ko-KR" altLang="en-US" dirty="0"/>
              <a:t>호 </a:t>
            </a:r>
            <a:r>
              <a:rPr lang="ko-KR" altLang="en-US" dirty="0" err="1"/>
              <a:t>자펀드</a:t>
            </a:r>
            <a:r>
              <a:rPr lang="ko-KR" altLang="en-US" dirty="0"/>
              <a:t> 조성 절차 개시</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a:lnSpc>
                <a:spcPct val="120000"/>
              </a:lnSpc>
              <a:defRPr/>
            </a:pPr>
            <a:r>
              <a:rPr lang="ko-KR" altLang="en-US" dirty="0"/>
              <a:t>지난 </a:t>
            </a:r>
            <a:r>
              <a:rPr lang="en-US" altLang="ko-KR" dirty="0"/>
              <a:t>4</a:t>
            </a:r>
            <a:r>
              <a:rPr lang="ko-KR" altLang="en-US" dirty="0"/>
              <a:t>월 출자협약에 따라 </a:t>
            </a:r>
            <a:r>
              <a:rPr lang="en-US" altLang="ko-KR" dirty="0"/>
              <a:t>5,000</a:t>
            </a:r>
            <a:r>
              <a:rPr lang="ko-KR" altLang="en-US" dirty="0"/>
              <a:t>억 원 규모로 모펀드 조성을 약정한 이후 </a:t>
            </a:r>
            <a:r>
              <a:rPr lang="ko-KR" altLang="en-US" dirty="0" err="1"/>
              <a:t>자펀드</a:t>
            </a:r>
            <a:r>
              <a:rPr lang="ko-KR" altLang="en-US" dirty="0"/>
              <a:t> 조성을 위한 본격적인 절차에 착수</a:t>
            </a:r>
            <a:r>
              <a:rPr lang="en-US" altLang="ko-KR" dirty="0"/>
              <a:t>(</a:t>
            </a:r>
            <a:r>
              <a:rPr lang="ko-KR" altLang="en-US" dirty="0" err="1"/>
              <a:t>캠코</a:t>
            </a:r>
            <a:r>
              <a:rPr lang="ko-KR" altLang="en-US" dirty="0"/>
              <a:t> </a:t>
            </a:r>
            <a:r>
              <a:rPr lang="en-US" altLang="ko-KR" dirty="0"/>
              <a:t>1,560</a:t>
            </a:r>
            <a:r>
              <a:rPr lang="ko-KR" altLang="en-US" dirty="0"/>
              <a:t>억 원</a:t>
            </a:r>
            <a:r>
              <a:rPr lang="en-US" altLang="ko-KR" dirty="0"/>
              <a:t>, </a:t>
            </a:r>
            <a:r>
              <a:rPr lang="ko-KR" altLang="en-US" dirty="0"/>
              <a:t>산은 </a:t>
            </a:r>
            <a:r>
              <a:rPr lang="en-US" altLang="ko-KR" dirty="0"/>
              <a:t>1,495</a:t>
            </a:r>
            <a:r>
              <a:rPr lang="ko-KR" altLang="en-US" dirty="0"/>
              <a:t>억 원</a:t>
            </a:r>
            <a:r>
              <a:rPr lang="en-US" altLang="ko-KR" dirty="0"/>
              <a:t>, </a:t>
            </a:r>
            <a:r>
              <a:rPr lang="ko-KR" altLang="en-US" dirty="0"/>
              <a:t>수은 </a:t>
            </a:r>
            <a:r>
              <a:rPr lang="en-US" altLang="ko-KR" dirty="0"/>
              <a:t>1,110</a:t>
            </a:r>
            <a:r>
              <a:rPr lang="ko-KR" altLang="en-US" dirty="0"/>
              <a:t>억 원</a:t>
            </a:r>
            <a:r>
              <a:rPr lang="en-US" altLang="ko-KR" dirty="0"/>
              <a:t>, </a:t>
            </a:r>
            <a:r>
              <a:rPr lang="ko-KR" altLang="en-US" dirty="0"/>
              <a:t>기은 </a:t>
            </a:r>
            <a:r>
              <a:rPr lang="en-US" altLang="ko-KR" dirty="0"/>
              <a:t>835</a:t>
            </a:r>
            <a:r>
              <a:rPr lang="ko-KR" altLang="en-US" dirty="0"/>
              <a:t>억 원</a:t>
            </a:r>
            <a:r>
              <a:rPr lang="en-US" altLang="ko-KR" dirty="0"/>
              <a:t>)</a:t>
            </a:r>
          </a:p>
          <a:p>
            <a:pPr>
              <a:lnSpc>
                <a:spcPct val="120000"/>
              </a:lnSpc>
              <a:defRPr/>
            </a:pPr>
            <a:r>
              <a:rPr lang="ko-KR" altLang="en-US" dirty="0"/>
              <a:t>기업구조혁신펀드 </a:t>
            </a:r>
            <a:r>
              <a:rPr lang="en-US" altLang="ko-KR" dirty="0"/>
              <a:t>4</a:t>
            </a:r>
            <a:r>
              <a:rPr lang="ko-KR" altLang="en-US" dirty="0"/>
              <a:t>호는 경기 </a:t>
            </a:r>
            <a:r>
              <a:rPr lang="ko-KR" altLang="en-US" dirty="0" err="1"/>
              <a:t>하방압력에</a:t>
            </a:r>
            <a:r>
              <a:rPr lang="ko-KR" altLang="en-US" dirty="0"/>
              <a:t> 대응하여 기업 들의 재기를 효과적으로 돕고 시장중심 구조조정을 지속해 나가기 위함 </a:t>
            </a:r>
            <a:endParaRPr lang="en-US" altLang="ko-KR"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2023.5.1</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(2023.5.1), “1</a:t>
            </a:r>
            <a:r>
              <a:rPr lang="ko-KR" altLang="en-US" dirty="0">
                <a:solidFill>
                  <a:schemeClr val="bg1">
                    <a:lumMod val="50000"/>
                  </a:schemeClr>
                </a:solidFill>
              </a:rPr>
              <a:t>조원 기업구조혁신펀드</a:t>
            </a:r>
            <a:r>
              <a:rPr lang="en-US" altLang="ko-KR" dirty="0">
                <a:solidFill>
                  <a:schemeClr val="bg1">
                    <a:lumMod val="50000"/>
                  </a:schemeClr>
                </a:solidFill>
              </a:rPr>
              <a:t>, </a:t>
            </a:r>
            <a:r>
              <a:rPr lang="ko-KR" altLang="en-US" dirty="0" err="1">
                <a:solidFill>
                  <a:schemeClr val="bg1">
                    <a:lumMod val="50000"/>
                  </a:schemeClr>
                </a:solidFill>
              </a:rPr>
              <a:t>자펀드</a:t>
            </a:r>
            <a:r>
              <a:rPr lang="ko-KR" altLang="en-US" dirty="0">
                <a:solidFill>
                  <a:schemeClr val="bg1">
                    <a:lumMod val="50000"/>
                  </a:schemeClr>
                </a:solidFill>
              </a:rPr>
              <a:t> 모집 개시</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888F36B2-7F5B-8574-C847-E1D52864FDBD}"/>
              </a:ext>
            </a:extLst>
          </p:cNvPr>
          <p:cNvSpPr/>
          <p:nvPr/>
        </p:nvSpPr>
        <p:spPr>
          <a:xfrm>
            <a:off x="488949" y="2168523"/>
            <a:ext cx="4284001" cy="27261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000" b="1" kern="0" dirty="0">
                <a:ln>
                  <a:solidFill>
                    <a:schemeClr val="bg1">
                      <a:lumMod val="75000"/>
                      <a:alpha val="0"/>
                    </a:schemeClr>
                  </a:solidFill>
                </a:ln>
                <a:solidFill>
                  <a:schemeClr val="tx1">
                    <a:lumMod val="85000"/>
                    <a:lumOff val="15000"/>
                  </a:schemeClr>
                </a:solidFill>
                <a:latin typeface="+mn-ea"/>
              </a:rPr>
              <a:t>기업구조혁신펀드 </a:t>
            </a:r>
            <a:r>
              <a:rPr lang="en-US" altLang="ko-KR" sz="1000" b="1" kern="0" dirty="0">
                <a:ln>
                  <a:solidFill>
                    <a:schemeClr val="bg1">
                      <a:lumMod val="75000"/>
                      <a:alpha val="0"/>
                    </a:schemeClr>
                  </a:solidFill>
                </a:ln>
                <a:solidFill>
                  <a:schemeClr val="tx1">
                    <a:lumMod val="85000"/>
                    <a:lumOff val="15000"/>
                  </a:schemeClr>
                </a:solidFill>
                <a:latin typeface="+mn-ea"/>
              </a:rPr>
              <a:t>4</a:t>
            </a:r>
            <a:r>
              <a:rPr lang="ko-KR" altLang="en-US" sz="1000" b="1" kern="0" dirty="0">
                <a:ln>
                  <a:solidFill>
                    <a:schemeClr val="bg1">
                      <a:lumMod val="75000"/>
                      <a:alpha val="0"/>
                    </a:schemeClr>
                  </a:solidFill>
                </a:ln>
                <a:solidFill>
                  <a:schemeClr val="tx1">
                    <a:lumMod val="85000"/>
                    <a:lumOff val="15000"/>
                  </a:schemeClr>
                </a:solidFill>
                <a:latin typeface="+mn-ea"/>
              </a:rPr>
              <a:t>호 개요</a:t>
            </a:r>
          </a:p>
        </p:txBody>
      </p:sp>
      <p:graphicFrame>
        <p:nvGraphicFramePr>
          <p:cNvPr id="15" name="표 13">
            <a:extLst>
              <a:ext uri="{FF2B5EF4-FFF2-40B4-BE49-F238E27FC236}">
                <a16:creationId xmlns:a16="http://schemas.microsoft.com/office/drawing/2014/main" id="{57BD31EA-DEFF-BE0F-4397-6589A3067625}"/>
              </a:ext>
            </a:extLst>
          </p:cNvPr>
          <p:cNvGraphicFramePr>
            <a:graphicFrameLocks noGrp="1"/>
          </p:cNvGraphicFramePr>
          <p:nvPr>
            <p:extLst>
              <p:ext uri="{D42A27DB-BD31-4B8C-83A1-F6EECF244321}">
                <p14:modId xmlns:p14="http://schemas.microsoft.com/office/powerpoint/2010/main" val="413243309"/>
              </p:ext>
            </p:extLst>
          </p:nvPr>
        </p:nvGraphicFramePr>
        <p:xfrm>
          <a:off x="488949" y="2698819"/>
          <a:ext cx="4284663" cy="3178105"/>
        </p:xfrm>
        <a:graphic>
          <a:graphicData uri="http://schemas.openxmlformats.org/drawingml/2006/table">
            <a:tbl>
              <a:tblPr firstRow="1" bandRow="1">
                <a:tableStyleId>{5C22544A-7EE6-4342-B048-85BDC9FD1C3A}</a:tableStyleId>
              </a:tblPr>
              <a:tblGrid>
                <a:gridCol w="745159">
                  <a:extLst>
                    <a:ext uri="{9D8B030D-6E8A-4147-A177-3AD203B41FA5}">
                      <a16:colId xmlns:a16="http://schemas.microsoft.com/office/drawing/2014/main" val="382080826"/>
                    </a:ext>
                  </a:extLst>
                </a:gridCol>
                <a:gridCol w="3539504">
                  <a:extLst>
                    <a:ext uri="{9D8B030D-6E8A-4147-A177-3AD203B41FA5}">
                      <a16:colId xmlns:a16="http://schemas.microsoft.com/office/drawing/2014/main" val="129746681"/>
                    </a:ext>
                  </a:extLst>
                </a:gridCol>
              </a:tblGrid>
              <a:tr h="733409">
                <a:tc>
                  <a:txBody>
                    <a:bodyPr/>
                    <a:lstStyle/>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운용주체</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DEF7FF"/>
                    </a:solidFill>
                  </a:tcPr>
                </a:tc>
                <a:tc>
                  <a:txBody>
                    <a:bodyPr/>
                    <a:lstStyle/>
                    <a:p>
                      <a:pPr marL="171450" indent="-84138" algn="l" latinLnBrk="0">
                        <a:buFont typeface="Arial" panose="020B0604020202020204" pitchFamily="34" charset="0"/>
                        <a:buChar cha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한국자산관리공사</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이하 ‘</a:t>
                      </a:r>
                      <a:r>
                        <a:rPr lang="ko-KR" altLang="en-US" sz="1000" b="0" kern="12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캠코</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가 모펀드 운용 역할을 맡아</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자체적인 기업 지원프로그램을 연계하여 피투자기업의 경영정상화를 입체적으로 지원할 계획</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96765436"/>
                  </a:ext>
                </a:extLst>
              </a:tr>
              <a:tr h="1711287">
                <a:tc>
                  <a:txBody>
                    <a:bodyPr/>
                    <a:lstStyle/>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펀드 재원배분</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DEF7FF"/>
                    </a:solidFill>
                  </a:tcPr>
                </a:tc>
                <a:tc>
                  <a:txBody>
                    <a:bodyPr/>
                    <a:lstStyle/>
                    <a:p>
                      <a:pPr marL="171450" indent="-84138" algn="l" latinLnBrk="0">
                        <a:buFont typeface="Arial" panose="020B0604020202020204" pitchFamily="34" charset="0"/>
                        <a:buChar cha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정책목적의 투자 강화와 집행속도 제고를 위해 프로젝트펀드 재원 비중을 확대</a:t>
                      </a:r>
                      <a:endPar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171450" indent="-84138" algn="l" latinLnBrk="0">
                        <a:buFont typeface="Arial" panose="020B0604020202020204" pitchFamily="34" charset="0"/>
                        <a:buChar cha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이 중 일부는 자동차부품</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조선기자재 등 산업경쟁력 측면에서 중요한 제조업의 사업재편 지원을 유도</a:t>
                      </a:r>
                      <a:endPar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171450" indent="-84138" algn="l" latinLnBrk="0">
                        <a:buFont typeface="Arial" panose="020B0604020202020204" pitchFamily="34" charset="0"/>
                        <a:buChar char="•"/>
                      </a:pP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’21</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년 자본시장법 개정을 반영</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블라인드펀드 중 종전 </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PEF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및 </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PDF</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를 통합하여 일반리그로 운영하되</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일반리그는 펀드 규모에 따라 소형</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중형으로 다시 구분하여 투자규모에 따른 적합한 운용을 도모</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85076856"/>
                  </a:ext>
                </a:extLst>
              </a:tr>
              <a:tr h="733409">
                <a:tc>
                  <a:txBody>
                    <a:bodyPr/>
                    <a:lstStyle/>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운영방향</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DEF7FF"/>
                    </a:solidFill>
                  </a:tcPr>
                </a:tc>
                <a:tc>
                  <a:txBody>
                    <a:bodyPr/>
                    <a:lstStyle/>
                    <a:p>
                      <a:pPr marL="171450" indent="-84138" algn="l" latinLnBrk="0">
                        <a:buFont typeface="Arial" panose="020B0604020202020204" pitchFamily="34" charset="0"/>
                        <a:buChar cha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중소기업 및 사후적 구조조정기업</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회생</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워크아웃</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자율협약에 따른 관리절차 개시 기업</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투자 유도를 강화하며 소형펀드의 경우 중소기업 위주로 투자되도록 유도</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6017874"/>
                  </a:ext>
                </a:extLst>
              </a:tr>
            </a:tbl>
          </a:graphicData>
        </a:graphic>
      </p:graphicFrame>
      <p:graphicFrame>
        <p:nvGraphicFramePr>
          <p:cNvPr id="4" name="표 5">
            <a:extLst>
              <a:ext uri="{FF2B5EF4-FFF2-40B4-BE49-F238E27FC236}">
                <a16:creationId xmlns:a16="http://schemas.microsoft.com/office/drawing/2014/main" id="{D28FEFFA-C85C-88CD-9C68-0F7777AE934E}"/>
              </a:ext>
            </a:extLst>
          </p:cNvPr>
          <p:cNvGraphicFramePr>
            <a:graphicFrameLocks noGrp="1"/>
          </p:cNvGraphicFramePr>
          <p:nvPr>
            <p:extLst>
              <p:ext uri="{D42A27DB-BD31-4B8C-83A1-F6EECF244321}">
                <p14:modId xmlns:p14="http://schemas.microsoft.com/office/powerpoint/2010/main" val="2612539565"/>
              </p:ext>
            </p:extLst>
          </p:nvPr>
        </p:nvGraphicFramePr>
        <p:xfrm>
          <a:off x="5132390" y="2703899"/>
          <a:ext cx="4284610" cy="3178104"/>
        </p:xfrm>
        <a:graphic>
          <a:graphicData uri="http://schemas.openxmlformats.org/drawingml/2006/table">
            <a:tbl>
              <a:tblPr firstRow="1" bandRow="1">
                <a:tableStyleId>{5C22544A-7EE6-4342-B048-85BDC9FD1C3A}</a:tableStyleId>
              </a:tblPr>
              <a:tblGrid>
                <a:gridCol w="406919">
                  <a:extLst>
                    <a:ext uri="{9D8B030D-6E8A-4147-A177-3AD203B41FA5}">
                      <a16:colId xmlns:a16="http://schemas.microsoft.com/office/drawing/2014/main" val="3059340220"/>
                    </a:ext>
                  </a:extLst>
                </a:gridCol>
                <a:gridCol w="688562">
                  <a:extLst>
                    <a:ext uri="{9D8B030D-6E8A-4147-A177-3AD203B41FA5}">
                      <a16:colId xmlns:a16="http://schemas.microsoft.com/office/drawing/2014/main" val="1899830374"/>
                    </a:ext>
                  </a:extLst>
                </a:gridCol>
                <a:gridCol w="434881">
                  <a:extLst>
                    <a:ext uri="{9D8B030D-6E8A-4147-A177-3AD203B41FA5}">
                      <a16:colId xmlns:a16="http://schemas.microsoft.com/office/drawing/2014/main" val="1523960418"/>
                    </a:ext>
                  </a:extLst>
                </a:gridCol>
                <a:gridCol w="688562">
                  <a:extLst>
                    <a:ext uri="{9D8B030D-6E8A-4147-A177-3AD203B41FA5}">
                      <a16:colId xmlns:a16="http://schemas.microsoft.com/office/drawing/2014/main" val="2033264336"/>
                    </a:ext>
                  </a:extLst>
                </a:gridCol>
                <a:gridCol w="688562">
                  <a:extLst>
                    <a:ext uri="{9D8B030D-6E8A-4147-A177-3AD203B41FA5}">
                      <a16:colId xmlns:a16="http://schemas.microsoft.com/office/drawing/2014/main" val="26127690"/>
                    </a:ext>
                  </a:extLst>
                </a:gridCol>
                <a:gridCol w="688562">
                  <a:extLst>
                    <a:ext uri="{9D8B030D-6E8A-4147-A177-3AD203B41FA5}">
                      <a16:colId xmlns:a16="http://schemas.microsoft.com/office/drawing/2014/main" val="2643738578"/>
                    </a:ext>
                  </a:extLst>
                </a:gridCol>
                <a:gridCol w="688562">
                  <a:extLst>
                    <a:ext uri="{9D8B030D-6E8A-4147-A177-3AD203B41FA5}">
                      <a16:colId xmlns:a16="http://schemas.microsoft.com/office/drawing/2014/main" val="1296965540"/>
                    </a:ext>
                  </a:extLst>
                </a:gridCol>
              </a:tblGrid>
              <a:tr h="502377">
                <a:tc gridSpan="3">
                  <a:txBody>
                    <a:bodyPr/>
                    <a:lstStyle/>
                    <a:p>
                      <a:pPr algn="ctr" latinLnBrk="0"/>
                      <a:r>
                        <a:rPr lang="ko-KR" altLang="en-US"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구분</a:t>
                      </a:r>
                    </a:p>
                  </a:txBody>
                  <a:tcPr marL="72000" marR="72000" marT="36000" marB="36000" anchor="ctr">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pPr latinLnBrk="1"/>
                      <a:endParaRPr lang="ko-KR" altLang="en-US"/>
                    </a:p>
                  </a:txBody>
                  <a:tcPr>
                    <a:lnL w="9525" cap="flat" cmpd="sng" algn="ctr">
                      <a:solidFill>
                        <a:schemeClr val="bg1">
                          <a:lumMod val="85000"/>
                        </a:schemeClr>
                      </a:solidFill>
                      <a:prstDash val="solid"/>
                      <a:round/>
                      <a:headEnd type="none" w="med" len="med"/>
                      <a:tailEnd type="none" w="med" len="med"/>
                    </a:lnL>
                  </a:tcPr>
                </a:tc>
                <a:tc hMerge="1">
                  <a:txBody>
                    <a:bodyPr/>
                    <a:lstStyle/>
                    <a:p>
                      <a:pPr latinLnBrk="1"/>
                      <a:endParaRPr lang="ko-KR" altLang="en-US"/>
                    </a:p>
                  </a:txBody>
                  <a:tcPr>
                    <a:lnL w="9525" cap="flat" cmpd="sng" algn="ctr">
                      <a:solidFill>
                        <a:schemeClr val="bg1">
                          <a:lumMod val="85000"/>
                        </a:schemeClr>
                      </a:solidFill>
                      <a:prstDash val="solid"/>
                      <a:round/>
                      <a:headEnd type="none" w="med" len="med"/>
                      <a:tailEnd type="none" w="med" len="med"/>
                    </a:lnL>
                  </a:tcPr>
                </a:tc>
                <a:tc>
                  <a:txBody>
                    <a:bodyPr/>
                    <a:lstStyle/>
                    <a:p>
                      <a:pPr algn="ctr" latinLnBrk="0"/>
                      <a:r>
                        <a:rPr lang="ko-KR" altLang="en-US"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모펀드 출자액</a:t>
                      </a:r>
                      <a:endParaRPr lang="en-US" altLang="ko-KR"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algn="ctr" latinLnBrk="0"/>
                      <a:r>
                        <a:rPr lang="en-US" altLang="ko-KR"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a:t>
                      </a:r>
                      <a:endParaRPr lang="ko-KR" altLang="en-US"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0"/>
                      <a:r>
                        <a:rPr lang="ko-KR" altLang="en-US"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민간출자</a:t>
                      </a:r>
                      <a:endParaRPr lang="en-US" altLang="ko-KR"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algn="ctr" latinLnBrk="0"/>
                      <a:r>
                        <a:rPr lang="en-US" altLang="ko-KR"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(B)</a:t>
                      </a:r>
                      <a:endParaRPr lang="ko-KR" altLang="en-US"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0"/>
                      <a:r>
                        <a:rPr lang="ko-KR" altLang="en-US"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조성목표</a:t>
                      </a:r>
                      <a:endParaRPr lang="en-US" altLang="ko-KR"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algn="ctr" latinLnBrk="0"/>
                      <a:r>
                        <a:rPr lang="en-US" altLang="ko-KR"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(C=A+B)</a:t>
                      </a:r>
                      <a:endParaRPr lang="ko-KR" altLang="en-US"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0"/>
                      <a:r>
                        <a:rPr lang="ko-KR" altLang="en-US"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모펀드 출자비율</a:t>
                      </a:r>
                      <a:endParaRPr lang="en-US" altLang="ko-KR"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algn="ctr" latinLnBrk="0"/>
                      <a:r>
                        <a:rPr lang="en-US" altLang="ko-KR"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(A/C)</a:t>
                      </a:r>
                      <a:endParaRPr lang="ko-KR" altLang="en-US"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97675845"/>
                  </a:ext>
                </a:extLst>
              </a:tr>
              <a:tr h="502377">
                <a:tc>
                  <a:txBody>
                    <a:bodyPr/>
                    <a:lstStyle/>
                    <a:p>
                      <a:pPr algn="ctr" latinLnBrk="0"/>
                      <a:r>
                        <a:rPr lang="ko-KR" altLang="en-US"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프로젝트</a:t>
                      </a:r>
                    </a:p>
                  </a:txBody>
                  <a:tcPr marL="72000" marR="72000" marT="36000" marB="36000"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algn="ctr" latinLnBrk="0"/>
                      <a:r>
                        <a:rPr lang="ko-KR" altLang="en-US"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일반</a:t>
                      </a:r>
                      <a:endParaRPr lang="ko-KR" altLang="en-US" sz="1600" dirty="0"/>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latinLnBrk="1"/>
                      <a:endParaRPr lang="ko-KR" altLang="en-US"/>
                    </a:p>
                  </a:txBody>
                  <a:tcPr>
                    <a:lnL w="9525" cap="flat" cmpd="sng" algn="ctr">
                      <a:solidFill>
                        <a:schemeClr val="bg1">
                          <a:lumMod val="85000"/>
                        </a:schemeClr>
                      </a:solidFill>
                      <a:prstDash val="solid"/>
                      <a:round/>
                      <a:headEnd type="none" w="med" len="med"/>
                      <a:tailEnd type="none" w="med" len="med"/>
                    </a:ln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2,200</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2,800</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5,000</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44%</a:t>
                      </a:r>
                    </a:p>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900" b="0" kern="12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펀드별</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40~60%)</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99025054"/>
                  </a:ext>
                </a:extLst>
              </a:tr>
              <a:tr h="217335">
                <a:tc gridSpan="3">
                  <a:txBody>
                    <a:bodyPr/>
                    <a:lstStyle/>
                    <a:p>
                      <a:pPr algn="ctr" latinLnBrk="0"/>
                      <a:r>
                        <a:rPr lang="ko-KR" altLang="en-US"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프로젝트 합계</a:t>
                      </a:r>
                    </a:p>
                  </a:txBody>
                  <a:tcPr marL="72000" marR="72000" marT="36000" marB="36000"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hMerge="1">
                  <a:txBody>
                    <a:bodyPr/>
                    <a:lstStyle/>
                    <a:p>
                      <a:pPr latinLnBrk="1"/>
                      <a:endParaRPr lang="ko-KR" altLang="en-US"/>
                    </a:p>
                  </a:txBody>
                  <a:tcP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tcPr>
                </a:tc>
                <a:tc hMerge="1">
                  <a:txBody>
                    <a:bodyPr/>
                    <a:lstStyle/>
                    <a:p>
                      <a:pPr latinLnBrk="1"/>
                      <a:endParaRPr lang="ko-KR" altLang="en-US"/>
                    </a:p>
                  </a:txBody>
                  <a:tcPr>
                    <a:lnL w="9525" cap="flat" cmpd="sng" algn="ctr">
                      <a:solidFill>
                        <a:schemeClr val="bg1">
                          <a:lumMod val="85000"/>
                        </a:schemeClr>
                      </a:solidFill>
                      <a:prstDash val="solid"/>
                      <a:round/>
                      <a:headEnd type="none" w="med" len="med"/>
                      <a:tailEnd type="none" w="med" len="med"/>
                    </a:ln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2,200</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2,800</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5,000</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44%</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extLst>
                  <a:ext uri="{0D108BD9-81ED-4DB2-BD59-A6C34878D82A}">
                    <a16:rowId xmlns:a16="http://schemas.microsoft.com/office/drawing/2014/main" val="625496003"/>
                  </a:ext>
                </a:extLst>
              </a:tr>
              <a:tr h="217335">
                <a:tc rowSpan="6">
                  <a:txBody>
                    <a:bodyPr/>
                    <a:lstStyle/>
                    <a:p>
                      <a:pPr algn="ctr" latinLnBrk="0"/>
                      <a:r>
                        <a:rPr lang="ko-KR" altLang="en-US"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블라인드</a:t>
                      </a:r>
                    </a:p>
                  </a:txBody>
                  <a:tcPr marL="72000" marR="72000" marT="36000" marB="36000"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rowSpan="3">
                  <a:txBody>
                    <a:bodyPr/>
                    <a:lstStyle/>
                    <a:p>
                      <a:pPr algn="ctr" latinLnBrk="0"/>
                      <a:r>
                        <a:rPr lang="en-US" altLang="ko-KR"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PEF·PDF </a:t>
                      </a:r>
                      <a:r>
                        <a:rPr lang="ko-KR" altLang="en-US"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통합</a:t>
                      </a:r>
                      <a:r>
                        <a:rPr lang="en-US" altLang="ko-KR"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일반</a:t>
                      </a:r>
                      <a:r>
                        <a:rPr lang="en-US" altLang="ko-KR"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endParaRPr lang="ko-KR" altLang="en-US"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0"/>
                      <a:r>
                        <a:rPr lang="ko-KR" altLang="en-US"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중형</a:t>
                      </a: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1,100</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1,100</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2,200</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50%</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36531448"/>
                  </a:ext>
                </a:extLst>
              </a:tr>
              <a:tr h="217335">
                <a:tc vMerge="1">
                  <a:txBody>
                    <a:bodyPr/>
                    <a:lstStyle/>
                    <a:p>
                      <a:pPr latinLnBrk="1"/>
                      <a:endPar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vMerge="1">
                  <a:txBody>
                    <a:bodyPr/>
                    <a:lstStyle/>
                    <a:p>
                      <a:pPr latinLnBrk="1"/>
                      <a:endParaRPr lang="ko-KR" altLang="en-US"/>
                    </a:p>
                  </a:txBody>
                  <a:tcPr/>
                </a:tc>
                <a:tc rowSpan="2">
                  <a:txBody>
                    <a:bodyPr/>
                    <a:lstStyle/>
                    <a:p>
                      <a:pPr latinLnBrk="0"/>
                      <a:r>
                        <a:rPr lang="ko-KR" altLang="en-US"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소형</a:t>
                      </a: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500</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500</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1,000</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50%</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37667014"/>
                  </a:ext>
                </a:extLst>
              </a:tr>
              <a:tr h="217335">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500</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500</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1,000</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98544063"/>
                  </a:ext>
                </a:extLst>
              </a:tr>
              <a:tr h="217335">
                <a:tc vMerge="1">
                  <a:txBody>
                    <a:bodyPr/>
                    <a:lstStyle/>
                    <a:p>
                      <a:pPr latinLnBrk="1"/>
                      <a:endPar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latinLnBrk="0"/>
                      <a:r>
                        <a:rPr lang="ko-KR" altLang="en-US" sz="900" b="1" kern="12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소계</a:t>
                      </a:r>
                      <a:endParaRPr lang="ko-KR" altLang="en-US" sz="1600"/>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pPr latinLnBrk="1"/>
                      <a:endParaRPr lang="ko-KR" altLang="en-US"/>
                    </a:p>
                  </a:txBody>
                  <a:tcP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2,100</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2,100</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4,200</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50%</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17966266"/>
                  </a:ext>
                </a:extLst>
              </a:tr>
              <a:tr h="217335">
                <a:tc vMerge="1">
                  <a:txBody>
                    <a:bodyPr/>
                    <a:lstStyle/>
                    <a:p>
                      <a:pPr latinLnBrk="1"/>
                      <a:endPar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rowSpan="2" gridSpan="2">
                  <a:txBody>
                    <a:bodyPr/>
                    <a:lstStyle/>
                    <a:p>
                      <a:pPr latinLnBrk="0"/>
                      <a:r>
                        <a:rPr lang="en-US" altLang="ko-KR"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PEF(</a:t>
                      </a:r>
                      <a:r>
                        <a:rPr lang="ko-KR" altLang="en-US" sz="900" b="1" kern="12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루키</a:t>
                      </a:r>
                      <a:r>
                        <a:rPr lang="en-US" altLang="ko-KR"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endParaRPr lang="ko-KR" altLang="en-US" sz="1600" dirty="0"/>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rowSpan="2" hMerge="1">
                  <a:txBody>
                    <a:bodyPr/>
                    <a:lstStyle/>
                    <a:p>
                      <a:pPr latinLnBrk="1"/>
                      <a:endParaRPr lang="ko-KR" altLang="en-US"/>
                    </a:p>
                  </a:txBody>
                  <a:tcPr>
                    <a:lnL w="9525" cap="flat" cmpd="sng" algn="ctr">
                      <a:solidFill>
                        <a:schemeClr val="bg1">
                          <a:lumMod val="85000"/>
                        </a:schemeClr>
                      </a:solidFill>
                      <a:prstDash val="solid"/>
                      <a:round/>
                      <a:headEnd type="none" w="med" len="med"/>
                      <a:tailEnd type="none" w="med" len="med"/>
                    </a:ln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350</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233</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583</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rowSpan="2">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60%</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38120848"/>
                  </a:ext>
                </a:extLst>
              </a:tr>
              <a:tr h="217335">
                <a:tc vMerge="1">
                  <a:txBody>
                    <a:bodyPr/>
                    <a:lstStyle/>
                    <a:p>
                      <a:pPr latinLnBrk="1"/>
                      <a:endParaRPr lang="ko-KR" altLang="en-US"/>
                    </a:p>
                  </a:txBody>
                  <a:tcPr/>
                </a:tc>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350</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233</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583</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4109719845"/>
                  </a:ext>
                </a:extLst>
              </a:tr>
              <a:tr h="217335">
                <a:tc gridSpan="3">
                  <a:txBody>
                    <a:bodyPr/>
                    <a:lstStyle/>
                    <a:p>
                      <a:pPr algn="r" latinLnBrk="0"/>
                      <a:r>
                        <a:rPr lang="ko-KR" altLang="en-US"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소계</a:t>
                      </a:r>
                    </a:p>
                  </a:txBody>
                  <a:tcPr marL="72000" marR="72000" marT="36000" marB="36000"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pPr latinLnBrk="1"/>
                      <a:endParaRPr lang="ko-KR" altLang="en-US"/>
                    </a:p>
                  </a:txBody>
                  <a:tcP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tcPr>
                </a:tc>
                <a:tc hMerge="1">
                  <a:txBody>
                    <a:bodyPr/>
                    <a:lstStyle/>
                    <a:p>
                      <a:pPr latinLnBrk="1"/>
                      <a:endParaRPr lang="ko-KR" altLang="en-US"/>
                    </a:p>
                  </a:txBody>
                  <a:tcPr>
                    <a:lnL w="9525" cap="flat" cmpd="sng" algn="ctr">
                      <a:solidFill>
                        <a:schemeClr val="bg1">
                          <a:lumMod val="85000"/>
                        </a:schemeClr>
                      </a:solidFill>
                      <a:prstDash val="solid"/>
                      <a:round/>
                      <a:headEnd type="none" w="med" len="med"/>
                      <a:tailEnd type="none" w="med" len="med"/>
                    </a:ln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700</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466</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1,166</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60%</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6942950"/>
                  </a:ext>
                </a:extLst>
              </a:tr>
              <a:tr h="217335">
                <a:tc gridSpan="3">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ko-KR" altLang="en-US"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블라인드 합계</a:t>
                      </a:r>
                    </a:p>
                  </a:txBody>
                  <a:tcPr marL="72000" marR="72000" marT="36000" marB="36000"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hMerge="1">
                  <a:txBody>
                    <a:bodyPr/>
                    <a:lstStyle/>
                    <a:p>
                      <a:pPr latinLnBrk="1"/>
                      <a:endParaRPr lang="ko-KR" altLang="en-US"/>
                    </a:p>
                  </a:txBody>
                  <a:tcPr>
                    <a:lnL w="9525" cap="flat" cmpd="sng" algn="ctr">
                      <a:solidFill>
                        <a:schemeClr val="bg1">
                          <a:lumMod val="85000"/>
                        </a:schemeClr>
                      </a:solidFill>
                      <a:prstDash val="solid"/>
                      <a:round/>
                      <a:headEnd type="none" w="med" len="med"/>
                      <a:tailEnd type="none" w="med" len="med"/>
                    </a:lnL>
                  </a:tcPr>
                </a:tc>
                <a:tc hMerge="1">
                  <a:txBody>
                    <a:bodyPr/>
                    <a:lstStyle/>
                    <a:p>
                      <a:pPr latinLnBrk="1"/>
                      <a:endParaRPr lang="ko-KR" altLang="en-US"/>
                    </a:p>
                  </a:txBody>
                  <a:tcPr>
                    <a:lnL w="9525" cap="flat" cmpd="sng" algn="ctr">
                      <a:solidFill>
                        <a:schemeClr val="bg1">
                          <a:lumMod val="85000"/>
                        </a:schemeClr>
                      </a:solidFill>
                      <a:prstDash val="solid"/>
                      <a:round/>
                      <a:headEnd type="none" w="med" len="med"/>
                      <a:tailEnd type="none" w="med" len="med"/>
                    </a:ln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2,800</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2,566</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5,366</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52%</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extLst>
                  <a:ext uri="{0D108BD9-81ED-4DB2-BD59-A6C34878D82A}">
                    <a16:rowId xmlns:a16="http://schemas.microsoft.com/office/drawing/2014/main" val="407061723"/>
                  </a:ext>
                </a:extLst>
              </a:tr>
              <a:tr h="217335">
                <a:tc gridSpan="3">
                  <a:txBody>
                    <a:bodyPr/>
                    <a:lstStyle/>
                    <a:p>
                      <a:pPr algn="ctr" latinLnBrk="0"/>
                      <a:r>
                        <a:rPr lang="ko-KR" altLang="en-US" sz="9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총계</a:t>
                      </a:r>
                    </a:p>
                  </a:txBody>
                  <a:tcPr marL="72000" marR="72000" marT="36000" marB="36000"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EF7FF"/>
                    </a:solidFill>
                  </a:tcPr>
                </a:tc>
                <a:tc hMerge="1">
                  <a:txBody>
                    <a:bodyPr/>
                    <a:lstStyle/>
                    <a:p>
                      <a:pPr latinLnBrk="1"/>
                      <a:endParaRPr lang="ko-KR" altLang="en-US"/>
                    </a:p>
                  </a:txBody>
                  <a:tcPr>
                    <a:lnL w="9525" cap="flat" cmpd="sng" algn="ctr">
                      <a:solidFill>
                        <a:schemeClr val="bg1">
                          <a:lumMod val="85000"/>
                        </a:schemeClr>
                      </a:solidFill>
                      <a:prstDash val="solid"/>
                      <a:round/>
                      <a:headEnd type="none" w="med" len="med"/>
                      <a:tailEnd type="none" w="med" len="med"/>
                    </a:lnL>
                  </a:tcPr>
                </a:tc>
                <a:tc hMerge="1">
                  <a:txBody>
                    <a:bodyPr/>
                    <a:lstStyle/>
                    <a:p>
                      <a:pPr latinLnBrk="1"/>
                      <a:endParaRPr lang="ko-KR" altLang="en-US"/>
                    </a:p>
                  </a:txBody>
                  <a:tcPr>
                    <a:lnL w="9525" cap="flat" cmpd="sng" algn="ctr">
                      <a:solidFill>
                        <a:schemeClr val="bg1">
                          <a:lumMod val="85000"/>
                        </a:schemeClr>
                      </a:solidFill>
                      <a:prstDash val="solid"/>
                      <a:round/>
                      <a:headEnd type="none" w="med" len="med"/>
                      <a:tailEnd type="none" w="med" len="med"/>
                    </a:ln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5,000</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EF7FF"/>
                    </a:solidFil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5,366</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EF7FF"/>
                    </a:solidFil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10,366</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EF7FF"/>
                    </a:solidFill>
                  </a:tcPr>
                </a:tc>
                <a:tc>
                  <a:txBody>
                    <a:bodyPr/>
                    <a:lstStyle/>
                    <a:p>
                      <a:pPr algn="r" latinLnBrk="0"/>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48%</a:t>
                      </a:r>
                      <a:endPar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72000" marT="36000" marB="36000"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EF7FF"/>
                    </a:solidFill>
                  </a:tcPr>
                </a:tc>
                <a:extLst>
                  <a:ext uri="{0D108BD9-81ED-4DB2-BD59-A6C34878D82A}">
                    <a16:rowId xmlns:a16="http://schemas.microsoft.com/office/drawing/2014/main" val="3744870154"/>
                  </a:ext>
                </a:extLst>
              </a:tr>
            </a:tbl>
          </a:graphicData>
        </a:graphic>
      </p:graphicFrame>
      <p:sp>
        <p:nvSpPr>
          <p:cNvPr id="6" name="직사각형 5">
            <a:extLst>
              <a:ext uri="{FF2B5EF4-FFF2-40B4-BE49-F238E27FC236}">
                <a16:creationId xmlns:a16="http://schemas.microsoft.com/office/drawing/2014/main" id="{FA8AD986-3ED1-D155-1995-3DFC7B7CCB78}"/>
              </a:ext>
            </a:extLst>
          </p:cNvPr>
          <p:cNvSpPr/>
          <p:nvPr/>
        </p:nvSpPr>
        <p:spPr>
          <a:xfrm>
            <a:off x="5133049" y="2168523"/>
            <a:ext cx="4284001" cy="27261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000" b="1" kern="0" dirty="0">
                <a:ln>
                  <a:solidFill>
                    <a:schemeClr val="bg1">
                      <a:lumMod val="75000"/>
                      <a:alpha val="0"/>
                    </a:schemeClr>
                  </a:solidFill>
                </a:ln>
                <a:solidFill>
                  <a:schemeClr val="tx1">
                    <a:lumMod val="85000"/>
                    <a:lumOff val="15000"/>
                  </a:schemeClr>
                </a:solidFill>
                <a:latin typeface="+mn-ea"/>
              </a:rPr>
              <a:t>기업구조혁신펀드 </a:t>
            </a:r>
            <a:r>
              <a:rPr lang="en-US" altLang="ko-KR" sz="1000" b="1" kern="0" dirty="0">
                <a:ln>
                  <a:solidFill>
                    <a:schemeClr val="bg1">
                      <a:lumMod val="75000"/>
                      <a:alpha val="0"/>
                    </a:schemeClr>
                  </a:solidFill>
                </a:ln>
                <a:solidFill>
                  <a:schemeClr val="tx1">
                    <a:lumMod val="85000"/>
                    <a:lumOff val="15000"/>
                  </a:schemeClr>
                </a:solidFill>
                <a:latin typeface="+mn-ea"/>
              </a:rPr>
              <a:t>4</a:t>
            </a:r>
            <a:r>
              <a:rPr lang="ko-KR" altLang="en-US" sz="1000" b="1" kern="0" dirty="0">
                <a:ln>
                  <a:solidFill>
                    <a:schemeClr val="bg1">
                      <a:lumMod val="75000"/>
                      <a:alpha val="0"/>
                    </a:schemeClr>
                  </a:solidFill>
                </a:ln>
                <a:solidFill>
                  <a:schemeClr val="tx1">
                    <a:lumMod val="85000"/>
                    <a:lumOff val="15000"/>
                  </a:schemeClr>
                </a:solidFill>
                <a:latin typeface="+mn-ea"/>
              </a:rPr>
              <a:t>호 재원배분</a:t>
            </a:r>
          </a:p>
        </p:txBody>
      </p:sp>
      <p:sp>
        <p:nvSpPr>
          <p:cNvPr id="8" name="TextBox 7">
            <a:extLst>
              <a:ext uri="{FF2B5EF4-FFF2-40B4-BE49-F238E27FC236}">
                <a16:creationId xmlns:a16="http://schemas.microsoft.com/office/drawing/2014/main" id="{41DA74D6-EA88-4843-77B6-503DF019DB22}"/>
              </a:ext>
            </a:extLst>
          </p:cNvPr>
          <p:cNvSpPr txBox="1"/>
          <p:nvPr/>
        </p:nvSpPr>
        <p:spPr>
          <a:xfrm>
            <a:off x="8668397" y="2547982"/>
            <a:ext cx="748603" cy="138499"/>
          </a:xfrm>
          <a:prstGeom prst="rect">
            <a:avLst/>
          </a:prstGeom>
          <a:noFill/>
        </p:spPr>
        <p:txBody>
          <a:bodyPr wrap="none" lIns="0" tIns="0" rIns="0" bIns="0" rtlCol="0">
            <a:spAutoFit/>
          </a:bodyPr>
          <a:lstStyle/>
          <a:p>
            <a:pPr algn="l"/>
            <a:r>
              <a:rPr lang="en-US" altLang="ko-KR"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r>
              <a:rPr lang="ko-KR" altLang="en-US"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단위</a:t>
            </a:r>
            <a:r>
              <a:rPr lang="en-US" altLang="ko-KR"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 </a:t>
            </a:r>
            <a:r>
              <a:rPr lang="ko-KR" altLang="en-US"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억 원</a:t>
            </a:r>
            <a:r>
              <a:rPr lang="en-US" altLang="ko-KR"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 %)</a:t>
            </a:r>
            <a:endParaRPr lang="ko-KR" altLang="en-US" sz="900" dirty="0" err="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Tree>
    <p:extLst>
      <p:ext uri="{BB962C8B-B14F-4D97-AF65-F5344CB8AC3E}">
        <p14:creationId xmlns:p14="http://schemas.microsoft.com/office/powerpoint/2010/main" val="154887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Introduction</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Reading Guide</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050"/>
            <a:ext cx="8928100" cy="865188"/>
          </a:xfrm>
        </p:spPr>
        <p:txBody>
          <a:bodyPr/>
          <a:lstStyle/>
          <a:p>
            <a:pPr lvl="0"/>
            <a:r>
              <a:rPr lang="ko-KR" altLang="en-US" dirty="0"/>
              <a:t>본 보고서는 금융위원회</a:t>
            </a:r>
            <a:r>
              <a:rPr lang="en-US" altLang="ko-KR" dirty="0"/>
              <a:t>(fsc.go.kr) </a:t>
            </a:r>
            <a:r>
              <a:rPr lang="ko-KR" altLang="en-US" dirty="0"/>
              <a:t>보도자료를 참고 활용하였으며</a:t>
            </a:r>
            <a:r>
              <a:rPr lang="en-US" altLang="ko-KR" dirty="0"/>
              <a:t>, </a:t>
            </a:r>
            <a:r>
              <a:rPr lang="ko-KR" altLang="en-US" dirty="0"/>
              <a:t>보고서 규제 내용은 보도일자 기준 </a:t>
            </a:r>
            <a:r>
              <a:rPr lang="en-US" altLang="ko-KR" b="1" u="sng" dirty="0"/>
              <a:t>2023</a:t>
            </a:r>
            <a:r>
              <a:rPr lang="ko-KR" altLang="en-US" b="1" u="sng" dirty="0"/>
              <a:t>년 </a:t>
            </a:r>
            <a:r>
              <a:rPr lang="en-US" altLang="ko-KR" u="sng" dirty="0"/>
              <a:t>1</a:t>
            </a:r>
            <a:r>
              <a:rPr lang="ko-KR" altLang="en-US" b="1" u="sng" dirty="0"/>
              <a:t>월 </a:t>
            </a:r>
            <a:r>
              <a:rPr lang="en-US" altLang="ko-KR" b="1" u="sng" dirty="0"/>
              <a:t>1</a:t>
            </a:r>
            <a:r>
              <a:rPr lang="ko-KR" altLang="en-US" b="1" u="sng" dirty="0"/>
              <a:t>일 </a:t>
            </a:r>
            <a:r>
              <a:rPr lang="en-US" altLang="ko-KR" b="1" u="sng" dirty="0"/>
              <a:t>~ 2023</a:t>
            </a:r>
            <a:r>
              <a:rPr lang="ko-KR" altLang="en-US" b="1" u="sng" dirty="0"/>
              <a:t>년 </a:t>
            </a:r>
            <a:r>
              <a:rPr lang="en-US" altLang="ko-KR" u="sng" dirty="0"/>
              <a:t>11</a:t>
            </a:r>
            <a:r>
              <a:rPr lang="ko-KR" altLang="en-US" b="1" u="sng" dirty="0"/>
              <a:t>월 </a:t>
            </a:r>
            <a:r>
              <a:rPr lang="en-US" altLang="ko-KR" u="sng" dirty="0"/>
              <a:t>30</a:t>
            </a:r>
            <a:r>
              <a:rPr lang="ko-KR" altLang="en-US" dirty="0"/>
              <a:t>일까지 공표된 내역을 반영하였음</a:t>
            </a:r>
            <a:endParaRPr lang="en-US" altLang="ko-KR" dirty="0"/>
          </a:p>
        </p:txBody>
      </p:sp>
      <p:sp>
        <p:nvSpPr>
          <p:cNvPr id="41" name="직사각형 40">
            <a:extLst>
              <a:ext uri="{FF2B5EF4-FFF2-40B4-BE49-F238E27FC236}">
                <a16:creationId xmlns:a16="http://schemas.microsoft.com/office/drawing/2014/main" id="{8426DC69-A5BC-40F4-9EB1-558CE57561BD}"/>
              </a:ext>
            </a:extLst>
          </p:cNvPr>
          <p:cNvSpPr/>
          <p:nvPr/>
        </p:nvSpPr>
        <p:spPr>
          <a:xfrm>
            <a:off x="488950" y="2176483"/>
            <a:ext cx="8928000" cy="3700441"/>
          </a:xfrm>
          <a:prstGeom prst="rect">
            <a:avLst/>
          </a:prstGeom>
          <a:gradFill>
            <a:gsLst>
              <a:gs pos="100000">
                <a:srgbClr val="CCF1FD"/>
              </a:gs>
              <a:gs pos="0">
                <a:srgbClr val="E3D0FB"/>
              </a:gs>
            </a:gsLst>
            <a:lin ang="0" scaled="1"/>
          </a:grad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marL="0" marR="0" lvl="0" indent="0" algn="ctr" defTabSz="914400" rtl="0" eaLnBrk="1" fontAlgn="auto" latinLnBrk="0" hangingPunct="0">
              <a:lnSpc>
                <a:spcPct val="120000"/>
              </a:lnSpc>
              <a:spcBef>
                <a:spcPts val="0"/>
              </a:spcBef>
              <a:spcAft>
                <a:spcPts val="0"/>
              </a:spcAft>
              <a:buClrTx/>
              <a:buSzTx/>
              <a:buFontTx/>
              <a:buNone/>
              <a:tabLst/>
              <a:defRPr/>
            </a:pPr>
            <a:endParaRPr kumimoji="0" lang="ko-KR" altLang="en-US" sz="1200" b="1" i="0" u="none" strike="noStrike" kern="1200" cap="none" normalizeH="0" baseline="0" noProof="0" dirty="0">
              <a:ln>
                <a:solidFill>
                  <a:prstClr val="white">
                    <a:lumMod val="75000"/>
                    <a:alpha val="0"/>
                  </a:prstClr>
                </a:solidFill>
              </a:ln>
              <a:solidFill>
                <a:schemeClr val="tx1">
                  <a:lumMod val="85000"/>
                  <a:lumOff val="15000"/>
                </a:schemeClr>
              </a:solidFill>
              <a:effectLst/>
              <a:uLnTx/>
              <a:uFillTx/>
              <a:latin typeface="+mn-ea"/>
              <a:cs typeface="+mn-cs"/>
            </a:endParaRPr>
          </a:p>
        </p:txBody>
      </p:sp>
      <p:grpSp>
        <p:nvGrpSpPr>
          <p:cNvPr id="42" name="그룹 41">
            <a:extLst>
              <a:ext uri="{FF2B5EF4-FFF2-40B4-BE49-F238E27FC236}">
                <a16:creationId xmlns:a16="http://schemas.microsoft.com/office/drawing/2014/main" id="{1071BCD6-1B68-45F8-B021-5797DB3FA74D}"/>
              </a:ext>
            </a:extLst>
          </p:cNvPr>
          <p:cNvGrpSpPr/>
          <p:nvPr/>
        </p:nvGrpSpPr>
        <p:grpSpPr>
          <a:xfrm>
            <a:off x="909976" y="2375474"/>
            <a:ext cx="2013800" cy="3147925"/>
            <a:chOff x="998112" y="2467206"/>
            <a:chExt cx="2013800" cy="3147925"/>
          </a:xfrm>
        </p:grpSpPr>
        <p:sp>
          <p:nvSpPr>
            <p:cNvPr id="43" name="직사각형 42">
              <a:extLst>
                <a:ext uri="{FF2B5EF4-FFF2-40B4-BE49-F238E27FC236}">
                  <a16:creationId xmlns:a16="http://schemas.microsoft.com/office/drawing/2014/main" id="{2075A8A8-4B35-48BC-8DD6-469A8AC3603E}"/>
                </a:ext>
              </a:extLst>
            </p:cNvPr>
            <p:cNvSpPr/>
            <p:nvPr/>
          </p:nvSpPr>
          <p:spPr>
            <a:xfrm>
              <a:off x="998112" y="2723558"/>
              <a:ext cx="2013800" cy="2618036"/>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180000" tIns="0" rIns="180000" bIns="0" rtlCol="0" anchor="ctr"/>
            <a:lstStyle/>
            <a:p>
              <a:pPr marL="0" marR="0" lvl="0" indent="0" algn="ctr" defTabSz="914400" rtl="0" eaLnBrk="1" fontAlgn="auto" latinLnBrk="0" hangingPunct="0">
                <a:lnSpc>
                  <a:spcPct val="122000"/>
                </a:lnSpc>
                <a:spcBef>
                  <a:spcPts val="0"/>
                </a:spcBef>
                <a:spcAft>
                  <a:spcPts val="0"/>
                </a:spcAft>
                <a:buClrTx/>
                <a:buSzTx/>
                <a:buFontTx/>
                <a:buNone/>
                <a:tabLst/>
                <a:defRPr/>
              </a:pPr>
              <a:r>
                <a:rPr kumimoji="0" lang="ko-KR" altLang="en-US" sz="1200" b="1" i="0" u="none" strike="noStrike" kern="1200" cap="none" normalizeH="0" baseline="0" noProof="0" dirty="0">
                  <a:ln>
                    <a:solidFill>
                      <a:prstClr val="white">
                        <a:lumMod val="75000"/>
                        <a:alpha val="0"/>
                      </a:prstClr>
                    </a:solidFill>
                  </a:ln>
                  <a:solidFill>
                    <a:schemeClr val="tx1">
                      <a:lumMod val="85000"/>
                      <a:lumOff val="15000"/>
                    </a:schemeClr>
                  </a:solidFill>
                  <a:effectLst/>
                  <a:uLnTx/>
                  <a:uFillTx/>
                  <a:latin typeface="+mn-ea"/>
                  <a:cs typeface="+mn-cs"/>
                </a:rPr>
                <a:t>본 보고서에서 금융산업의 주요 규제를 공통 영역</a:t>
              </a:r>
              <a:r>
                <a:rPr kumimoji="0" lang="en-US" altLang="ko-KR" sz="1200" b="1" i="0" u="none" strike="noStrike" kern="1200" cap="none" normalizeH="0" baseline="0" noProof="0" dirty="0">
                  <a:ln>
                    <a:solidFill>
                      <a:prstClr val="white">
                        <a:lumMod val="75000"/>
                        <a:alpha val="0"/>
                      </a:prstClr>
                    </a:solidFill>
                  </a:ln>
                  <a:solidFill>
                    <a:schemeClr val="tx1">
                      <a:lumMod val="85000"/>
                      <a:lumOff val="15000"/>
                    </a:schemeClr>
                  </a:solidFill>
                  <a:effectLst/>
                  <a:uLnTx/>
                  <a:uFillTx/>
                  <a:latin typeface="+mn-ea"/>
                  <a:cs typeface="+mn-cs"/>
                </a:rPr>
                <a:t>, </a:t>
              </a:r>
              <a:r>
                <a:rPr kumimoji="0" lang="ko-KR" altLang="en-US" sz="1200" b="1" i="0" u="none" strike="noStrike" kern="1200" cap="none" normalizeH="0" baseline="0" noProof="0" dirty="0">
                  <a:ln>
                    <a:solidFill>
                      <a:prstClr val="white">
                        <a:lumMod val="75000"/>
                        <a:alpha val="0"/>
                      </a:prstClr>
                    </a:solidFill>
                  </a:ln>
                  <a:solidFill>
                    <a:schemeClr val="tx1">
                      <a:lumMod val="85000"/>
                      <a:lumOff val="15000"/>
                    </a:schemeClr>
                  </a:solidFill>
                  <a:effectLst/>
                  <a:uLnTx/>
                  <a:uFillTx/>
                  <a:latin typeface="+mn-ea"/>
                  <a:cs typeface="+mn-cs"/>
                </a:rPr>
                <a:t>은행</a:t>
              </a:r>
              <a:r>
                <a:rPr kumimoji="0" lang="en-US" altLang="ko-KR" sz="1200" b="1" i="0" u="none" strike="noStrike" kern="1200" cap="none" normalizeH="0" baseline="0" noProof="0" dirty="0">
                  <a:ln>
                    <a:solidFill>
                      <a:prstClr val="white">
                        <a:lumMod val="75000"/>
                        <a:alpha val="0"/>
                      </a:prstClr>
                    </a:solidFill>
                  </a:ln>
                  <a:solidFill>
                    <a:schemeClr val="tx1">
                      <a:lumMod val="85000"/>
                      <a:lumOff val="15000"/>
                    </a:schemeClr>
                  </a:solidFill>
                  <a:effectLst/>
                  <a:uLnTx/>
                  <a:uFillTx/>
                  <a:latin typeface="+mn-ea"/>
                  <a:cs typeface="+mn-cs"/>
                </a:rPr>
                <a:t>/</a:t>
              </a:r>
              <a:r>
                <a:rPr kumimoji="0" lang="ko-KR" altLang="en-US" sz="1200" b="1" i="0" u="none" strike="noStrike" kern="1200" cap="none" normalizeH="0" baseline="0" noProof="0" dirty="0">
                  <a:ln>
                    <a:solidFill>
                      <a:prstClr val="white">
                        <a:lumMod val="75000"/>
                        <a:alpha val="0"/>
                      </a:prstClr>
                    </a:solidFill>
                  </a:ln>
                  <a:solidFill>
                    <a:schemeClr val="tx1">
                      <a:lumMod val="85000"/>
                      <a:lumOff val="15000"/>
                    </a:schemeClr>
                  </a:solidFill>
                  <a:effectLst/>
                  <a:uLnTx/>
                  <a:uFillTx/>
                  <a:latin typeface="+mn-ea"/>
                  <a:cs typeface="+mn-cs"/>
                </a:rPr>
                <a:t>보험</a:t>
              </a:r>
              <a:r>
                <a:rPr kumimoji="0" lang="en-US" altLang="ko-KR" sz="1200" b="1" i="0" u="none" strike="noStrike" kern="1200" cap="none" normalizeH="0" baseline="0" noProof="0" dirty="0">
                  <a:ln>
                    <a:solidFill>
                      <a:prstClr val="white">
                        <a:lumMod val="75000"/>
                        <a:alpha val="0"/>
                      </a:prstClr>
                    </a:solidFill>
                  </a:ln>
                  <a:solidFill>
                    <a:schemeClr val="tx1">
                      <a:lumMod val="85000"/>
                      <a:lumOff val="15000"/>
                    </a:schemeClr>
                  </a:solidFill>
                  <a:effectLst/>
                  <a:uLnTx/>
                  <a:uFillTx/>
                  <a:latin typeface="+mn-ea"/>
                  <a:cs typeface="+mn-cs"/>
                </a:rPr>
                <a:t>/</a:t>
              </a:r>
              <a:r>
                <a:rPr lang="ko-KR" altLang="en-US" sz="1200" b="1" dirty="0">
                  <a:ln>
                    <a:solidFill>
                      <a:prstClr val="white">
                        <a:lumMod val="75000"/>
                        <a:alpha val="0"/>
                      </a:prstClr>
                    </a:solidFill>
                  </a:ln>
                  <a:solidFill>
                    <a:schemeClr val="tx1">
                      <a:lumMod val="85000"/>
                      <a:lumOff val="15000"/>
                    </a:schemeClr>
                  </a:solidFill>
                  <a:latin typeface="+mn-ea"/>
                </a:rPr>
                <a:t>금융투자</a:t>
              </a:r>
              <a:r>
                <a:rPr kumimoji="0" lang="en-US" altLang="ko-KR" sz="1200" b="1" i="0" u="none" strike="noStrike" kern="1200" cap="none" normalizeH="0" baseline="0" noProof="0" dirty="0">
                  <a:ln>
                    <a:solidFill>
                      <a:prstClr val="white">
                        <a:lumMod val="75000"/>
                        <a:alpha val="0"/>
                      </a:prstClr>
                    </a:solidFill>
                  </a:ln>
                  <a:solidFill>
                    <a:schemeClr val="tx1">
                      <a:lumMod val="85000"/>
                      <a:lumOff val="15000"/>
                    </a:schemeClr>
                  </a:solidFill>
                  <a:effectLst/>
                  <a:uLnTx/>
                  <a:uFillTx/>
                  <a:latin typeface="+mn-ea"/>
                  <a:cs typeface="+mn-cs"/>
                </a:rPr>
                <a:t>/</a:t>
              </a:r>
              <a:r>
                <a:rPr kumimoji="0" lang="ko-KR" altLang="en-US" sz="1200" b="1" i="0" u="none" strike="noStrike" kern="1200" cap="none" normalizeH="0" baseline="0" noProof="0" dirty="0">
                  <a:ln>
                    <a:solidFill>
                      <a:prstClr val="white">
                        <a:lumMod val="75000"/>
                        <a:alpha val="0"/>
                      </a:prstClr>
                    </a:solidFill>
                  </a:ln>
                  <a:solidFill>
                    <a:schemeClr val="tx1">
                      <a:lumMod val="85000"/>
                      <a:lumOff val="15000"/>
                    </a:schemeClr>
                  </a:solidFill>
                  <a:effectLst/>
                  <a:uLnTx/>
                  <a:uFillTx/>
                  <a:latin typeface="+mn-ea"/>
                  <a:cs typeface="+mn-cs"/>
                </a:rPr>
                <a:t>카드</a:t>
              </a:r>
              <a:r>
                <a:rPr kumimoji="0" lang="en-US" altLang="ko-KR" sz="1200" b="1" i="0" u="none" strike="noStrike" kern="1200" cap="none" normalizeH="0" baseline="0" noProof="0" dirty="0">
                  <a:ln>
                    <a:solidFill>
                      <a:prstClr val="white">
                        <a:lumMod val="75000"/>
                        <a:alpha val="0"/>
                      </a:prstClr>
                    </a:solidFill>
                  </a:ln>
                  <a:solidFill>
                    <a:schemeClr val="tx1">
                      <a:lumMod val="85000"/>
                      <a:lumOff val="15000"/>
                    </a:schemeClr>
                  </a:solidFill>
                  <a:effectLst/>
                  <a:uLnTx/>
                  <a:uFillTx/>
                  <a:latin typeface="+mn-ea"/>
                  <a:cs typeface="+mn-cs"/>
                </a:rPr>
                <a:t>/</a:t>
              </a:r>
              <a:r>
                <a:rPr kumimoji="0" lang="ko-KR" altLang="en-US" sz="1200" b="1" i="0" u="none" strike="noStrike" kern="1200" cap="none" normalizeH="0" baseline="0" noProof="0" dirty="0">
                  <a:ln>
                    <a:solidFill>
                      <a:prstClr val="white">
                        <a:lumMod val="75000"/>
                        <a:alpha val="0"/>
                      </a:prstClr>
                    </a:solidFill>
                  </a:ln>
                  <a:solidFill>
                    <a:schemeClr val="tx1">
                      <a:lumMod val="85000"/>
                      <a:lumOff val="15000"/>
                    </a:schemeClr>
                  </a:solidFill>
                  <a:effectLst/>
                  <a:uLnTx/>
                  <a:uFillTx/>
                  <a:latin typeface="+mn-ea"/>
                  <a:cs typeface="+mn-cs"/>
                </a:rPr>
                <a:t>가상자산 등 신금융업으로 구분하여 제시함</a:t>
              </a:r>
            </a:p>
          </p:txBody>
        </p:sp>
        <p:sp>
          <p:nvSpPr>
            <p:cNvPr id="44" name="TextBox 43">
              <a:extLst>
                <a:ext uri="{FF2B5EF4-FFF2-40B4-BE49-F238E27FC236}">
                  <a16:creationId xmlns:a16="http://schemas.microsoft.com/office/drawing/2014/main" id="{9EBE2E08-2050-4DA2-9E4E-75330D0A3CB0}"/>
                </a:ext>
              </a:extLst>
            </p:cNvPr>
            <p:cNvSpPr txBox="1"/>
            <p:nvPr/>
          </p:nvSpPr>
          <p:spPr>
            <a:xfrm>
              <a:off x="998112" y="2467206"/>
              <a:ext cx="419987" cy="123110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0" b="0" i="0" u="none" strike="noStrike" kern="1200" cap="none" normalizeH="0" baseline="0" noProof="0">
                  <a:ln>
                    <a:solidFill>
                      <a:srgbClr val="00338D">
                        <a:alpha val="0"/>
                      </a:srgbClr>
                    </a:solidFill>
                  </a:ln>
                  <a:solidFill>
                    <a:schemeClr val="accent5"/>
                  </a:solidFill>
                  <a:effectLst/>
                  <a:uLnTx/>
                  <a:uFillTx/>
                  <a:latin typeface="+mn-ea"/>
                  <a:cs typeface="Univers for KPMG"/>
                </a:rPr>
                <a:t>“</a:t>
              </a:r>
              <a:endParaRPr kumimoji="0" lang="ko-KR" altLang="en-US" sz="8000" b="0" i="0" u="none" strike="noStrike" kern="1200" cap="none" normalizeH="0" baseline="0" noProof="0" dirty="0">
                <a:ln>
                  <a:solidFill>
                    <a:srgbClr val="00338D">
                      <a:alpha val="0"/>
                    </a:srgbClr>
                  </a:solidFill>
                </a:ln>
                <a:solidFill>
                  <a:schemeClr val="accent5"/>
                </a:solidFill>
                <a:effectLst/>
                <a:uLnTx/>
                <a:uFillTx/>
                <a:latin typeface="+mn-ea"/>
                <a:cs typeface="Univers for KPMG"/>
              </a:endParaRPr>
            </a:p>
          </p:txBody>
        </p:sp>
        <p:sp>
          <p:nvSpPr>
            <p:cNvPr id="45" name="TextBox 44">
              <a:extLst>
                <a:ext uri="{FF2B5EF4-FFF2-40B4-BE49-F238E27FC236}">
                  <a16:creationId xmlns:a16="http://schemas.microsoft.com/office/drawing/2014/main" id="{14EAE24C-6FDA-4B60-81A5-ADAF2E22FFF1}"/>
                </a:ext>
              </a:extLst>
            </p:cNvPr>
            <p:cNvSpPr txBox="1"/>
            <p:nvPr/>
          </p:nvSpPr>
          <p:spPr>
            <a:xfrm flipV="1">
              <a:off x="2591925" y="4384025"/>
              <a:ext cx="419987" cy="1231106"/>
            </a:xfrm>
            <a:prstGeom prst="rect">
              <a:avLst/>
            </a:prstGeom>
            <a:noFill/>
          </p:spPr>
          <p:txBody>
            <a:bodyPr wrap="none" lIns="0" tIns="0" rIns="0" bIns="0" rtlCol="0">
              <a:spAutoFit/>
            </a:bodyPr>
            <a:lstStyle/>
            <a:p>
              <a:pPr>
                <a:defRPr/>
              </a:pPr>
              <a:r>
                <a:rPr lang="en-US" altLang="ko-KR" sz="8000">
                  <a:ln>
                    <a:solidFill>
                      <a:srgbClr val="00338D">
                        <a:alpha val="0"/>
                      </a:srgbClr>
                    </a:solidFill>
                  </a:ln>
                  <a:solidFill>
                    <a:schemeClr val="accent5"/>
                  </a:solidFill>
                  <a:latin typeface="+mn-ea"/>
                </a:rPr>
                <a:t>“</a:t>
              </a:r>
              <a:endParaRPr lang="ko-KR" altLang="en-US" sz="8000" dirty="0">
                <a:ln>
                  <a:solidFill>
                    <a:srgbClr val="00338D">
                      <a:alpha val="0"/>
                    </a:srgbClr>
                  </a:solidFill>
                </a:ln>
                <a:solidFill>
                  <a:schemeClr val="accent5"/>
                </a:solidFill>
                <a:latin typeface="+mn-ea"/>
              </a:endParaRPr>
            </a:p>
          </p:txBody>
        </p:sp>
      </p:grpSp>
      <p:sp>
        <p:nvSpPr>
          <p:cNvPr id="46" name="직사각형 45">
            <a:extLst>
              <a:ext uri="{FF2B5EF4-FFF2-40B4-BE49-F238E27FC236}">
                <a16:creationId xmlns:a16="http://schemas.microsoft.com/office/drawing/2014/main" id="{16688188-4CB1-48E3-8B61-E0CE8B418025}"/>
              </a:ext>
            </a:extLst>
          </p:cNvPr>
          <p:cNvSpPr/>
          <p:nvPr/>
        </p:nvSpPr>
        <p:spPr>
          <a:xfrm>
            <a:off x="3295359" y="2427497"/>
            <a:ext cx="5941492" cy="3095902"/>
          </a:xfrm>
          <a:prstGeom prst="rect">
            <a:avLst/>
          </a:prstGeom>
          <a:solidFill>
            <a:schemeClr val="bg1"/>
          </a:solidFill>
          <a:ln w="3175">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marL="0" marR="0" lvl="0" indent="0" algn="ctr" defTabSz="914400" rtl="0" eaLnBrk="1" fontAlgn="auto" latinLnBrk="0" hangingPunct="0">
              <a:lnSpc>
                <a:spcPct val="120000"/>
              </a:lnSpc>
              <a:spcBef>
                <a:spcPts val="0"/>
              </a:spcBef>
              <a:spcAft>
                <a:spcPts val="0"/>
              </a:spcAft>
              <a:buClrTx/>
              <a:buSzTx/>
              <a:buFontTx/>
              <a:buNone/>
              <a:tabLst/>
              <a:defRPr/>
            </a:pPr>
            <a:endParaRPr kumimoji="0" lang="ko-KR" altLang="en-US" sz="1200" b="1" i="0" u="none" strike="noStrike" kern="1200" cap="none" normalizeH="0" baseline="0" noProof="0" dirty="0">
              <a:ln>
                <a:solidFill>
                  <a:prstClr val="white">
                    <a:lumMod val="75000"/>
                    <a:alpha val="0"/>
                  </a:prstClr>
                </a:solidFill>
              </a:ln>
              <a:solidFill>
                <a:schemeClr val="tx1">
                  <a:lumMod val="85000"/>
                  <a:lumOff val="15000"/>
                </a:schemeClr>
              </a:solidFill>
              <a:effectLst/>
              <a:uLnTx/>
              <a:uFillTx/>
              <a:latin typeface="+mn-ea"/>
              <a:cs typeface="+mn-cs"/>
            </a:endParaRPr>
          </a:p>
        </p:txBody>
      </p:sp>
      <p:grpSp>
        <p:nvGrpSpPr>
          <p:cNvPr id="13" name="그룹 12">
            <a:extLst>
              <a:ext uri="{FF2B5EF4-FFF2-40B4-BE49-F238E27FC236}">
                <a16:creationId xmlns:a16="http://schemas.microsoft.com/office/drawing/2014/main" id="{FAC01827-42BE-42C1-BE93-8EC8E6539A8F}"/>
              </a:ext>
            </a:extLst>
          </p:cNvPr>
          <p:cNvGrpSpPr/>
          <p:nvPr/>
        </p:nvGrpSpPr>
        <p:grpSpPr>
          <a:xfrm>
            <a:off x="3475359" y="2940049"/>
            <a:ext cx="2914168" cy="1735691"/>
            <a:chOff x="3384550" y="2940050"/>
            <a:chExt cx="2889250" cy="1720850"/>
          </a:xfrm>
        </p:grpSpPr>
        <p:pic>
          <p:nvPicPr>
            <p:cNvPr id="89" name="그림 88">
              <a:extLst>
                <a:ext uri="{FF2B5EF4-FFF2-40B4-BE49-F238E27FC236}">
                  <a16:creationId xmlns:a16="http://schemas.microsoft.com/office/drawing/2014/main" id="{31E7CC9D-21A0-4CEF-A14C-8BD933F32CFD}"/>
                </a:ext>
              </a:extLst>
            </p:cNvPr>
            <p:cNvPicPr>
              <a:picLocks noChangeAspect="1"/>
            </p:cNvPicPr>
            <p:nvPr/>
          </p:nvPicPr>
          <p:blipFill rotWithShape="1">
            <a:blip r:embed="rId2"/>
            <a:srcRect l="484" t="484" r="484" b="484"/>
            <a:stretch/>
          </p:blipFill>
          <p:spPr>
            <a:xfrm>
              <a:off x="3410767" y="2965164"/>
              <a:ext cx="2837634" cy="1648552"/>
            </a:xfrm>
            <a:prstGeom prst="rect">
              <a:avLst/>
            </a:prstGeom>
            <a:ln>
              <a:noFill/>
            </a:ln>
          </p:spPr>
        </p:pic>
        <p:sp>
          <p:nvSpPr>
            <p:cNvPr id="10" name="직사각형 9">
              <a:extLst>
                <a:ext uri="{FF2B5EF4-FFF2-40B4-BE49-F238E27FC236}">
                  <a16:creationId xmlns:a16="http://schemas.microsoft.com/office/drawing/2014/main" id="{AD315DF2-31AE-4D2B-800C-1F46A75840B7}"/>
                </a:ext>
              </a:extLst>
            </p:cNvPr>
            <p:cNvSpPr/>
            <p:nvPr/>
          </p:nvSpPr>
          <p:spPr>
            <a:xfrm>
              <a:off x="3384550" y="2940050"/>
              <a:ext cx="2889250" cy="1720850"/>
            </a:xfrm>
            <a:prstGeom prst="rect">
              <a:avLst/>
            </a:prstGeom>
            <a:noFill/>
            <a:ln w="6350">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grpSp>
        <p:nvGrpSpPr>
          <p:cNvPr id="11" name="그룹 10">
            <a:extLst>
              <a:ext uri="{FF2B5EF4-FFF2-40B4-BE49-F238E27FC236}">
                <a16:creationId xmlns:a16="http://schemas.microsoft.com/office/drawing/2014/main" id="{F4194AF9-5A39-48A0-8B3A-FF91D60BA891}"/>
              </a:ext>
            </a:extLst>
          </p:cNvPr>
          <p:cNvGrpSpPr/>
          <p:nvPr/>
        </p:nvGrpSpPr>
        <p:grpSpPr>
          <a:xfrm>
            <a:off x="6569626" y="3393870"/>
            <a:ext cx="2521033" cy="1913469"/>
            <a:chOff x="6385852" y="3254386"/>
            <a:chExt cx="2704808" cy="2052954"/>
          </a:xfrm>
        </p:grpSpPr>
        <p:pic>
          <p:nvPicPr>
            <p:cNvPr id="90" name="그림 89" descr="텍스트이(가) 표시된 사진&#10;&#10;자동 생성된 설명">
              <a:extLst>
                <a:ext uri="{FF2B5EF4-FFF2-40B4-BE49-F238E27FC236}">
                  <a16:creationId xmlns:a16="http://schemas.microsoft.com/office/drawing/2014/main" id="{38055197-D461-44A6-8DB7-B7EDF54C83E0}"/>
                </a:ext>
              </a:extLst>
            </p:cNvPr>
            <p:cNvPicPr>
              <a:picLocks noChangeAspect="1"/>
            </p:cNvPicPr>
            <p:nvPr/>
          </p:nvPicPr>
          <p:blipFill rotWithShape="1">
            <a:blip r:embed="rId3"/>
            <a:srcRect r="11331" b="527"/>
            <a:stretch/>
          </p:blipFill>
          <p:spPr>
            <a:xfrm>
              <a:off x="6413839" y="3277246"/>
              <a:ext cx="2637714" cy="2030094"/>
            </a:xfrm>
            <a:prstGeom prst="rect">
              <a:avLst/>
            </a:prstGeom>
            <a:ln>
              <a:noFill/>
            </a:ln>
          </p:spPr>
        </p:pic>
        <p:sp>
          <p:nvSpPr>
            <p:cNvPr id="23" name="직사각형 22">
              <a:extLst>
                <a:ext uri="{FF2B5EF4-FFF2-40B4-BE49-F238E27FC236}">
                  <a16:creationId xmlns:a16="http://schemas.microsoft.com/office/drawing/2014/main" id="{221A9E9D-44E8-451E-9384-E5E05C99B9F0}"/>
                </a:ext>
              </a:extLst>
            </p:cNvPr>
            <p:cNvSpPr/>
            <p:nvPr/>
          </p:nvSpPr>
          <p:spPr>
            <a:xfrm>
              <a:off x="6385852" y="3254386"/>
              <a:ext cx="2704808" cy="2052954"/>
            </a:xfrm>
            <a:prstGeom prst="rect">
              <a:avLst/>
            </a:prstGeom>
            <a:noFill/>
            <a:ln w="6350">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sp>
        <p:nvSpPr>
          <p:cNvPr id="91" name="직사각형 90">
            <a:extLst>
              <a:ext uri="{FF2B5EF4-FFF2-40B4-BE49-F238E27FC236}">
                <a16:creationId xmlns:a16="http://schemas.microsoft.com/office/drawing/2014/main" id="{6D986FD5-F2FA-4284-ADB8-8DDFC4873DFE}"/>
              </a:ext>
            </a:extLst>
          </p:cNvPr>
          <p:cNvSpPr/>
          <p:nvPr/>
        </p:nvSpPr>
        <p:spPr>
          <a:xfrm rot="-900000">
            <a:off x="3282596" y="2788759"/>
            <a:ext cx="648000" cy="180000"/>
          </a:xfrm>
          <a:prstGeom prst="rect">
            <a:avLst/>
          </a:prstGeom>
          <a:solidFill>
            <a:schemeClr val="bg1"/>
          </a:solidFill>
          <a:ln w="15875" cmpd="sng">
            <a:solidFill>
              <a:srgbClr val="FF0000"/>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800" b="1" dirty="0">
                <a:ln>
                  <a:solidFill>
                    <a:srgbClr val="FF0000">
                      <a:alpha val="0"/>
                    </a:srgbClr>
                  </a:solidFill>
                </a:ln>
                <a:solidFill>
                  <a:srgbClr val="FF0000"/>
                </a:solidFill>
                <a:latin typeface="KoPub돋움체 Medium" panose="02020603020101020101" pitchFamily="18" charset="-127"/>
                <a:ea typeface="KoPub돋움체 Medium" panose="02020603020101020101" pitchFamily="18" charset="-127"/>
              </a:rPr>
              <a:t>FIGURATIVE</a:t>
            </a:r>
            <a:endParaRPr lang="ko-KR" altLang="en-US" sz="800" b="1" dirty="0">
              <a:ln>
                <a:solidFill>
                  <a:srgbClr val="FF0000">
                    <a:alpha val="0"/>
                  </a:srgbClr>
                </a:solidFill>
              </a:ln>
              <a:solidFill>
                <a:srgbClr val="FF0000"/>
              </a:solidFill>
              <a:latin typeface="KoPub돋움체 Medium" panose="02020603020101020101" pitchFamily="18" charset="-127"/>
              <a:ea typeface="KoPub돋움체 Medium" panose="02020603020101020101" pitchFamily="18" charset="-127"/>
            </a:endParaRPr>
          </a:p>
        </p:txBody>
      </p:sp>
    </p:spTree>
    <p:extLst>
      <p:ext uri="{BB962C8B-B14F-4D97-AF65-F5344CB8AC3E}">
        <p14:creationId xmlns:p14="http://schemas.microsoft.com/office/powerpoint/2010/main" val="3600511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「예금자보호법 시행령」 개정안 국무회의 의결</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연금저축</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사고보험금</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중소기업퇴직연금기금에 대해 별도로 </a:t>
            </a:r>
            <a:r>
              <a:rPr lang="en-US" altLang="ko-KR" sz="1200" b="1" kern="0" dirty="0">
                <a:ln>
                  <a:solidFill>
                    <a:schemeClr val="accent4">
                      <a:alpha val="0"/>
                    </a:schemeClr>
                  </a:solidFill>
                </a:ln>
                <a:solidFill>
                  <a:schemeClr val="accent1"/>
                </a:solidFill>
                <a:latin typeface="+mn-ea"/>
              </a:rPr>
              <a:t>5</a:t>
            </a:r>
            <a:r>
              <a:rPr lang="ko-KR" altLang="en-US" sz="1200" b="1" kern="0" dirty="0">
                <a:ln>
                  <a:solidFill>
                    <a:schemeClr val="accent4">
                      <a:alpha val="0"/>
                    </a:schemeClr>
                  </a:solidFill>
                </a:ln>
                <a:solidFill>
                  <a:schemeClr val="accent1"/>
                </a:solidFill>
                <a:latin typeface="+mn-ea"/>
              </a:rPr>
              <a:t>천만 원의 예금보호한도를 적용하는 「예금자보호법 시행령」 개정안이 국무회의에서 의결</a:t>
            </a:r>
            <a:endParaRPr lang="en-US" altLang="ko-KR" sz="1200" b="1" kern="0" dirty="0">
              <a:ln>
                <a:solidFill>
                  <a:schemeClr val="accent4">
                    <a:alpha val="0"/>
                  </a:schemeClr>
                </a:solidFill>
              </a:ln>
              <a:solidFill>
                <a:schemeClr val="accent1"/>
              </a:solidFill>
              <a:latin typeface="+mn-ea"/>
            </a:endParaRPr>
          </a:p>
          <a:p>
            <a:pPr marL="171450" indent="-171450">
              <a:lnSpc>
                <a:spcPct val="120000"/>
              </a:lnSpc>
              <a:buFont typeface="Arial" panose="020B0604020202020204" pitchFamily="34" charset="0"/>
              <a:buChar char="•"/>
              <a:defRPr/>
            </a:pPr>
            <a:r>
              <a:rPr lang="ko-KR" altLang="en-US" sz="1200" dirty="0">
                <a:solidFill>
                  <a:schemeClr val="accent1"/>
                </a:solidFill>
              </a:rPr>
              <a:t>동 시행령 개정안은 </a:t>
            </a:r>
            <a:r>
              <a:rPr lang="en-US" altLang="ko-KR" sz="1200" dirty="0">
                <a:solidFill>
                  <a:schemeClr val="accent1"/>
                </a:solidFill>
              </a:rPr>
              <a:t>’23</a:t>
            </a:r>
            <a:r>
              <a:rPr lang="en-US" altLang="ko-KR" dirty="0"/>
              <a:t>.</a:t>
            </a:r>
            <a:r>
              <a:rPr lang="en-US" altLang="ko-KR" sz="1200" dirty="0">
                <a:solidFill>
                  <a:schemeClr val="accent1"/>
                </a:solidFill>
              </a:rPr>
              <a:t>10</a:t>
            </a:r>
            <a:r>
              <a:rPr lang="ko-KR" altLang="en-US" sz="1200" dirty="0">
                <a:solidFill>
                  <a:schemeClr val="accent1"/>
                </a:solidFill>
              </a:rPr>
              <a:t>월 중 공포 즉시 시행 예정 </a:t>
            </a: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2023.10.10</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(2023.10.10), “</a:t>
            </a:r>
            <a:r>
              <a:rPr lang="ko-KR" altLang="en-US" dirty="0">
                <a:solidFill>
                  <a:schemeClr val="bg1">
                    <a:lumMod val="50000"/>
                  </a:schemeClr>
                </a:solidFill>
              </a:rPr>
              <a:t>「예금자보호법 시행령」 개정안 국무회의 의결</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 name="표 3">
            <a:extLst>
              <a:ext uri="{FF2B5EF4-FFF2-40B4-BE49-F238E27FC236}">
                <a16:creationId xmlns:a16="http://schemas.microsoft.com/office/drawing/2014/main" id="{4FC583BF-E603-99C0-2958-AFC7E49CEBAC}"/>
              </a:ext>
            </a:extLst>
          </p:cNvPr>
          <p:cNvGraphicFramePr>
            <a:graphicFrameLocks noGrp="1"/>
          </p:cNvGraphicFramePr>
          <p:nvPr>
            <p:extLst>
              <p:ext uri="{D42A27DB-BD31-4B8C-83A1-F6EECF244321}">
                <p14:modId xmlns:p14="http://schemas.microsoft.com/office/powerpoint/2010/main" val="2629459374"/>
              </p:ext>
            </p:extLst>
          </p:nvPr>
        </p:nvGraphicFramePr>
        <p:xfrm>
          <a:off x="488951" y="2168523"/>
          <a:ext cx="8928001" cy="3708402"/>
        </p:xfrm>
        <a:graphic>
          <a:graphicData uri="http://schemas.openxmlformats.org/drawingml/2006/table">
            <a:tbl>
              <a:tblPr/>
              <a:tblGrid>
                <a:gridCol w="1374683">
                  <a:extLst>
                    <a:ext uri="{9D8B030D-6E8A-4147-A177-3AD203B41FA5}">
                      <a16:colId xmlns:a16="http://schemas.microsoft.com/office/drawing/2014/main" val="230153304"/>
                    </a:ext>
                  </a:extLst>
                </a:gridCol>
                <a:gridCol w="3396343">
                  <a:extLst>
                    <a:ext uri="{9D8B030D-6E8A-4147-A177-3AD203B41FA5}">
                      <a16:colId xmlns:a16="http://schemas.microsoft.com/office/drawing/2014/main" val="3655866858"/>
                    </a:ext>
                  </a:extLst>
                </a:gridCol>
                <a:gridCol w="4156975">
                  <a:extLst>
                    <a:ext uri="{9D8B030D-6E8A-4147-A177-3AD203B41FA5}">
                      <a16:colId xmlns:a16="http://schemas.microsoft.com/office/drawing/2014/main" val="745007337"/>
                    </a:ext>
                  </a:extLst>
                </a:gridCol>
              </a:tblGrid>
              <a:tr h="320995">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gridSpan="2">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주요 내용</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hMerge="1">
                  <a:txBody>
                    <a:bodyPr/>
                    <a:lstStyle/>
                    <a:p>
                      <a:pPr latinLnBrk="1"/>
                      <a:endParaRPr lang="ko-KR" altLang="en-US"/>
                    </a:p>
                  </a:txBody>
                  <a:tcPr/>
                </a:tc>
                <a:extLst>
                  <a:ext uri="{0D108BD9-81ED-4DB2-BD59-A6C34878D82A}">
                    <a16:rowId xmlns:a16="http://schemas.microsoft.com/office/drawing/2014/main" val="4291391519"/>
                  </a:ext>
                </a:extLst>
              </a:tr>
              <a:tr h="2062469">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개정안 내용</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’15.2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 이후 확정기여형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(DC</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및 개인형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(IRP)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퇴직연금의 예금에 대해 동일 금융회사에 예금자가 보유한 일반 예금과 별도로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천만 원의 보호한도를 적용해 옴</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개정안은 사회보장적 성격이 강한 연금저축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신탁</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사고보험금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중소기업퇴직연금기금 각각에 대해서도 일반 예금과 분리하여 별도로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천만 원의 예금보호한도를 적용하는 내용을 담음</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r h="662469">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기대 효과</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gridSpan="2">
                  <a:txBody>
                    <a:bodyPr/>
                    <a:lstStyle/>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연금저축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신탁</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및 중소기업퇴직연금기금의 경우 국민들이 더욱 안전하게 노후를 준비할 수 있고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사고보험금에 대해 보험사 부실 시에도 불의의 사고를 겪은 예금자를 보다 두텁게 보호하게 됨에 따라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금융산업에 대한 신뢰도 한층 더 강화될 것으로 기대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2270797700"/>
                  </a:ext>
                </a:extLst>
              </a:tr>
              <a:tr h="662469">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향후 계획</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gridSpan="2">
                  <a:txBody>
                    <a:bodyPr/>
                    <a:lstStyle/>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연금저축공제 및 일반 공제상품을 취급하는 상호금융권에 대해서도 같은 내용을 담은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개별법</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시행령 개정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 조만간 완료될 예정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200"/>
                        </a:spcBef>
                        <a:spcAft>
                          <a:spcPts val="0"/>
                        </a:spcAft>
                        <a:buClrTx/>
                        <a:buSzTx/>
                        <a:buFont typeface="Arial" panose="020B0604020202020204" pitchFamily="34" charset="0"/>
                        <a:buNone/>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「새마을금고법 시행령」</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’23.10.12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시행예정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신협법</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시행령」</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’23.10.10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국무회의 의결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「수협구조개선법 시행령」</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입법예고 종료</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(’23.8.31~’23.10.10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2985443546"/>
                  </a:ext>
                </a:extLst>
              </a:tr>
            </a:tbl>
          </a:graphicData>
        </a:graphic>
      </p:graphicFrame>
      <p:pic>
        <p:nvPicPr>
          <p:cNvPr id="8" name="그림 7">
            <a:extLst>
              <a:ext uri="{FF2B5EF4-FFF2-40B4-BE49-F238E27FC236}">
                <a16:creationId xmlns:a16="http://schemas.microsoft.com/office/drawing/2014/main" id="{41252BCB-0ED9-08D9-4ECD-D0A1E8EC26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5380" y="2708156"/>
            <a:ext cx="3878290" cy="1441688"/>
          </a:xfrm>
          <a:prstGeom prst="rect">
            <a:avLst/>
          </a:prstGeom>
        </p:spPr>
      </p:pic>
    </p:spTree>
    <p:extLst>
      <p:ext uri="{BB962C8B-B14F-4D97-AF65-F5344CB8AC3E}">
        <p14:creationId xmlns:p14="http://schemas.microsoft.com/office/powerpoint/2010/main" val="13229857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금융상품 방문판매 규율 강화</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a:t>
            </a:r>
            <a:r>
              <a:rPr lang="en-US" altLang="ko-KR" sz="1200" b="1" kern="0" dirty="0">
                <a:ln>
                  <a:solidFill>
                    <a:schemeClr val="accent4">
                      <a:alpha val="0"/>
                    </a:schemeClr>
                  </a:solidFill>
                </a:ln>
                <a:solidFill>
                  <a:schemeClr val="accent1"/>
                </a:solidFill>
                <a:latin typeface="+mn-ea"/>
              </a:rPr>
              <a:t>23.10.12. </a:t>
            </a:r>
            <a:r>
              <a:rPr lang="ko-KR" altLang="en-US" sz="1200" b="1" kern="0" dirty="0">
                <a:ln>
                  <a:solidFill>
                    <a:schemeClr val="accent4">
                      <a:alpha val="0"/>
                    </a:schemeClr>
                  </a:solidFill>
                </a:ln>
                <a:solidFill>
                  <a:schemeClr val="accent1"/>
                </a:solidFill>
                <a:latin typeface="+mn-ea"/>
              </a:rPr>
              <a:t>「금융소비자 보호에 관한 법률」</a:t>
            </a:r>
            <a:r>
              <a:rPr lang="en-US" altLang="ko-KR" sz="1200" b="1" kern="0" dirty="0">
                <a:ln>
                  <a:solidFill>
                    <a:schemeClr val="accent4">
                      <a:alpha val="0"/>
                    </a:schemeClr>
                  </a:solidFill>
                </a:ln>
                <a:solidFill>
                  <a:schemeClr val="accent1"/>
                </a:solidFill>
                <a:latin typeface="+mn-ea"/>
              </a:rPr>
              <a:t>(’23.7.11. </a:t>
            </a:r>
            <a:r>
              <a:rPr lang="ko-KR" altLang="en-US" sz="1200" b="1" kern="0" dirty="0">
                <a:ln>
                  <a:solidFill>
                    <a:schemeClr val="accent4">
                      <a:alpha val="0"/>
                    </a:schemeClr>
                  </a:solidFill>
                </a:ln>
                <a:solidFill>
                  <a:schemeClr val="accent1"/>
                </a:solidFill>
                <a:latin typeface="+mn-ea"/>
              </a:rPr>
              <a:t>개정</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및 동법 시행령</a:t>
            </a:r>
            <a:r>
              <a:rPr lang="en-US" altLang="ko-KR" sz="1200" b="1" kern="0" dirty="0">
                <a:ln>
                  <a:solidFill>
                    <a:schemeClr val="accent4">
                      <a:alpha val="0"/>
                    </a:schemeClr>
                  </a:solidFill>
                </a:ln>
                <a:solidFill>
                  <a:schemeClr val="accent1"/>
                </a:solidFill>
                <a:latin typeface="+mn-ea"/>
              </a:rPr>
              <a:t>(’23.9.25. </a:t>
            </a:r>
            <a:r>
              <a:rPr lang="ko-KR" altLang="en-US" sz="1200" b="1" kern="0" dirty="0">
                <a:ln>
                  <a:solidFill>
                    <a:schemeClr val="accent4">
                      <a:alpha val="0"/>
                    </a:schemeClr>
                  </a:solidFill>
                </a:ln>
                <a:solidFill>
                  <a:schemeClr val="accent1"/>
                </a:solidFill>
                <a:latin typeface="+mn-ea"/>
              </a:rPr>
              <a:t>국무회의 의결</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시행되어 금융상품 방문판매 및 전화권유판매</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이하 ‘방문판매 등’</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관련 규제가 적용 </a:t>
            </a:r>
          </a:p>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금융상품 방문판매 시 사전 안내</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방문판매원 명부작성 및 신원 확인 의무</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금융소비자의 연락금지요구권</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야간 연락금지 등 법제화</a:t>
            </a: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2023.9.25</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(2023.9.25), “</a:t>
            </a:r>
            <a:r>
              <a:rPr lang="ko-KR" altLang="en-US" dirty="0">
                <a:solidFill>
                  <a:schemeClr val="bg1">
                    <a:lumMod val="50000"/>
                  </a:schemeClr>
                </a:solidFill>
              </a:rPr>
              <a:t>금융상품 방문판매 규율이 강화되어 금융소비자를 두텁게 보호합니다</a:t>
            </a:r>
            <a:r>
              <a:rPr lang="en-US" altLang="ko-KR" dirty="0">
                <a:solidFill>
                  <a:schemeClr val="bg1">
                    <a:lumMod val="50000"/>
                  </a:schemeClr>
                </a:solidFill>
              </a:rPr>
              <a:t>. - </a:t>
            </a:r>
            <a:r>
              <a:rPr lang="ko-KR" altLang="en-US" dirty="0">
                <a:solidFill>
                  <a:schemeClr val="bg1">
                    <a:lumMod val="50000"/>
                  </a:schemeClr>
                </a:solidFill>
              </a:rPr>
              <a:t>금융소비자보호법 시행령 개정안 국무회의 의결 </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 name="표 3">
            <a:extLst>
              <a:ext uri="{FF2B5EF4-FFF2-40B4-BE49-F238E27FC236}">
                <a16:creationId xmlns:a16="http://schemas.microsoft.com/office/drawing/2014/main" id="{4FC583BF-E603-99C0-2958-AFC7E49CEBAC}"/>
              </a:ext>
            </a:extLst>
          </p:cNvPr>
          <p:cNvGraphicFramePr>
            <a:graphicFrameLocks noGrp="1"/>
          </p:cNvGraphicFramePr>
          <p:nvPr>
            <p:extLst>
              <p:ext uri="{D42A27DB-BD31-4B8C-83A1-F6EECF244321}">
                <p14:modId xmlns:p14="http://schemas.microsoft.com/office/powerpoint/2010/main" val="1277521322"/>
              </p:ext>
            </p:extLst>
          </p:nvPr>
        </p:nvGraphicFramePr>
        <p:xfrm>
          <a:off x="488939" y="2168524"/>
          <a:ext cx="4284673" cy="1720958"/>
        </p:xfrm>
        <a:graphic>
          <a:graphicData uri="http://schemas.openxmlformats.org/drawingml/2006/table">
            <a:tbl>
              <a:tblPr/>
              <a:tblGrid>
                <a:gridCol w="4284673">
                  <a:extLst>
                    <a:ext uri="{9D8B030D-6E8A-4147-A177-3AD203B41FA5}">
                      <a16:colId xmlns:a16="http://schemas.microsoft.com/office/drawing/2014/main" val="3655866858"/>
                    </a:ext>
                  </a:extLst>
                </a:gridCol>
              </a:tblGrid>
              <a:tr h="372299">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❶ 금융상품을 방문판매 또는 전화권유판매 하려는 경우 금융소비자에게 목적</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성명</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금융상품의 종류 등을 미리 알려야 함</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1324718">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금융상품 방문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전화권유판매원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이하 ‘방문판매원 등’</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 금융상품을 방문판매 등 하려는 경우 금융소비자에게 미리 해당 방문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전화가 판매권유 목적이라는 점과 방문판매원 등의 성명</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판매하는 금융상품의 종류 및 내용을 알려야 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이를 통해 금융상품 방문판매 등이 갑작스럽게 이루어지지 않고 소비자의 예측가능성을 제고할 것으로 기대됨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9" name="표 8">
            <a:extLst>
              <a:ext uri="{FF2B5EF4-FFF2-40B4-BE49-F238E27FC236}">
                <a16:creationId xmlns:a16="http://schemas.microsoft.com/office/drawing/2014/main" id="{2A7546EA-4076-037E-3CD7-80A00472C559}"/>
              </a:ext>
            </a:extLst>
          </p:cNvPr>
          <p:cNvGraphicFramePr>
            <a:graphicFrameLocks noGrp="1"/>
          </p:cNvGraphicFramePr>
          <p:nvPr>
            <p:extLst>
              <p:ext uri="{D42A27DB-BD31-4B8C-83A1-F6EECF244321}">
                <p14:modId xmlns:p14="http://schemas.microsoft.com/office/powerpoint/2010/main" val="3572423525"/>
              </p:ext>
            </p:extLst>
          </p:nvPr>
        </p:nvGraphicFramePr>
        <p:xfrm>
          <a:off x="488939" y="4032989"/>
          <a:ext cx="4284673" cy="1859280"/>
        </p:xfrm>
        <a:graphic>
          <a:graphicData uri="http://schemas.openxmlformats.org/drawingml/2006/table">
            <a:tbl>
              <a:tblPr/>
              <a:tblGrid>
                <a:gridCol w="4284673">
                  <a:extLst>
                    <a:ext uri="{9D8B030D-6E8A-4147-A177-3AD203B41FA5}">
                      <a16:colId xmlns:a16="http://schemas.microsoft.com/office/drawing/2014/main" val="3655866858"/>
                    </a:ext>
                  </a:extLst>
                </a:gridCol>
              </a:tblGrid>
              <a:tr h="407518">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❸ 금융소비자에게 금융회사 등에서 금융상품 권유 목적으로 연락하지 않도록 요청할 수 있는 권리가 신설</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1451762">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금융소비자는 금융회사 등에게 금융상품을 권유하기 위한 연락을 금지하도록 요구할 수 있고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금융회사 등은 그 요구에 따라야 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소비자는 해당 금융회사 등의 연락을 원하지 않을 경우 해당 금융회사의 홈페이지 또는 콜센터 등을 통해 요청하거나 금융권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두낫콜</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시스템을 통해 여러 금융회사의 연락을 일괄하여 거부할 수 있음</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다만 연락금지요구 이후 금융소비자가 별도로 금융회사 등에 마케팅 수신 동의 등을 통해 연락에 동의하였다면 금융회사 등은 연락할 수 있음</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11" name="표 10">
            <a:extLst>
              <a:ext uri="{FF2B5EF4-FFF2-40B4-BE49-F238E27FC236}">
                <a16:creationId xmlns:a16="http://schemas.microsoft.com/office/drawing/2014/main" id="{87BD4CE5-08D3-77E3-7436-D6E295689BA5}"/>
              </a:ext>
            </a:extLst>
          </p:cNvPr>
          <p:cNvGraphicFramePr>
            <a:graphicFrameLocks noGrp="1"/>
          </p:cNvGraphicFramePr>
          <p:nvPr>
            <p:extLst>
              <p:ext uri="{D42A27DB-BD31-4B8C-83A1-F6EECF244321}">
                <p14:modId xmlns:p14="http://schemas.microsoft.com/office/powerpoint/2010/main" val="3613221519"/>
              </p:ext>
            </p:extLst>
          </p:nvPr>
        </p:nvGraphicFramePr>
        <p:xfrm>
          <a:off x="5132327" y="2168524"/>
          <a:ext cx="4284673" cy="1722023"/>
        </p:xfrm>
        <a:graphic>
          <a:graphicData uri="http://schemas.openxmlformats.org/drawingml/2006/table">
            <a:tbl>
              <a:tblPr/>
              <a:tblGrid>
                <a:gridCol w="4284673">
                  <a:extLst>
                    <a:ext uri="{9D8B030D-6E8A-4147-A177-3AD203B41FA5}">
                      <a16:colId xmlns:a16="http://schemas.microsoft.com/office/drawing/2014/main" val="3655866858"/>
                    </a:ext>
                  </a:extLst>
                </a:gridCol>
              </a:tblGrid>
              <a:tr h="372299">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❷ 금융상품 방문판매 또는 전화권유판매를 하려는 임직원의 명부를 작성</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관리하고</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언제든지 금융소비자가 요청하는 경우 신원을 확인해줌</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1325783">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금융상품판매업자등</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이하 ‘금융회사 등’</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 방문판매원 등의 성명</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소속</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전화번호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금융상품판매대리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중개업자 등록번호 등을 포함한 명부를 작성하고 관리해야 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금융소비자가 요청하면 언제든지 해당 방문판매원 등의 성명</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소속회사 등 신원을 확인해주어야 하고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홈페이지 또는 콜센터 등을 통해 별도 신원 확인 체계를 구축함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12" name="표 11">
            <a:extLst>
              <a:ext uri="{FF2B5EF4-FFF2-40B4-BE49-F238E27FC236}">
                <a16:creationId xmlns:a16="http://schemas.microsoft.com/office/drawing/2014/main" id="{F916094B-7F38-C273-E9D0-12B048910D18}"/>
              </a:ext>
            </a:extLst>
          </p:cNvPr>
          <p:cNvGraphicFramePr>
            <a:graphicFrameLocks noGrp="1"/>
          </p:cNvGraphicFramePr>
          <p:nvPr>
            <p:extLst>
              <p:ext uri="{D42A27DB-BD31-4B8C-83A1-F6EECF244321}">
                <p14:modId xmlns:p14="http://schemas.microsoft.com/office/powerpoint/2010/main" val="3459645560"/>
              </p:ext>
            </p:extLst>
          </p:nvPr>
        </p:nvGraphicFramePr>
        <p:xfrm>
          <a:off x="5132327" y="4032989"/>
          <a:ext cx="4284673" cy="1859280"/>
        </p:xfrm>
        <a:graphic>
          <a:graphicData uri="http://schemas.openxmlformats.org/drawingml/2006/table">
            <a:tbl>
              <a:tblPr/>
              <a:tblGrid>
                <a:gridCol w="4284673">
                  <a:extLst>
                    <a:ext uri="{9D8B030D-6E8A-4147-A177-3AD203B41FA5}">
                      <a16:colId xmlns:a16="http://schemas.microsoft.com/office/drawing/2014/main" val="3655866858"/>
                    </a:ext>
                  </a:extLst>
                </a:gridCol>
              </a:tblGrid>
              <a:tr h="392970">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❹ 야간 연락 금지</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계약체결 사실 및 시기의 입증책임 전환 범위 확대</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방문판매 및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비대면</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판매 관련 전속관할 등이 규정</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1450965">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금융회사 등은 야간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오후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9</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다음 날 오전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8</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에 방문판매 등을 할 수 없음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다만</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금융소비자가 별도로 요청하는 경우에는 가능</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기존 금소법은 금융회사 등과 금융소비자 간 ‘계약서류 제공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사실’에</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대해 다툼이 있는 경우 금융회사 등이 입증하도록 하였으나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이에 더해 ‘계약 체결 사실 및 그 시기’에 대해서도 금융회사 등이 입증하도록 입증책임 전환 범위를 확대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민사소송은 당사자의 합의로 관할법원을 정하는 것이 원칙이나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민사소송법 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29</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방문판매 및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비대면</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금융상품 계약 관련 소송은 금융소비자 주소</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또는 거소</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를 관할하는 지방법원을 전속관할로 규정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spTree>
    <p:extLst>
      <p:ext uri="{BB962C8B-B14F-4D97-AF65-F5344CB8AC3E}">
        <p14:creationId xmlns:p14="http://schemas.microsoft.com/office/powerpoint/2010/main" val="3794990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「기업지배구조보고서 가이드라인」 개정</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배당절차 개선 등 정부 제도 개선과 국내외 지배구조 원칙 개정 등 주요 동향 반영</a:t>
            </a:r>
            <a:r>
              <a:rPr lang="en-US" altLang="ko-KR" sz="1200" b="1" kern="0" dirty="0">
                <a:ln>
                  <a:solidFill>
                    <a:schemeClr val="accent4">
                      <a:alpha val="0"/>
                    </a:schemeClr>
                  </a:solidFill>
                </a:ln>
                <a:solidFill>
                  <a:schemeClr val="accent1"/>
                </a:solidFill>
                <a:latin typeface="+mn-ea"/>
              </a:rPr>
              <a:t>, ’23</a:t>
            </a:r>
            <a:r>
              <a:rPr lang="ko-KR" altLang="en-US" sz="1200" b="1" kern="0" dirty="0">
                <a:ln>
                  <a:solidFill>
                    <a:schemeClr val="accent4">
                      <a:alpha val="0"/>
                    </a:schemeClr>
                  </a:solidFill>
                </a:ln>
                <a:solidFill>
                  <a:schemeClr val="accent1"/>
                </a:solidFill>
                <a:latin typeface="+mn-ea"/>
              </a:rPr>
              <a:t>년 실적을 기반으로 </a:t>
            </a:r>
            <a:r>
              <a:rPr lang="en-US" altLang="ko-KR" sz="1200" b="1" kern="0" dirty="0">
                <a:ln>
                  <a:solidFill>
                    <a:schemeClr val="accent4">
                      <a:alpha val="0"/>
                    </a:schemeClr>
                  </a:solidFill>
                </a:ln>
                <a:solidFill>
                  <a:schemeClr val="accent1"/>
                </a:solidFill>
                <a:latin typeface="+mn-ea"/>
              </a:rPr>
              <a:t>’24</a:t>
            </a:r>
            <a:r>
              <a:rPr lang="ko-KR" altLang="en-US" sz="1200" b="1" kern="0" dirty="0">
                <a:ln>
                  <a:solidFill>
                    <a:schemeClr val="accent4">
                      <a:alpha val="0"/>
                    </a:schemeClr>
                  </a:solidFill>
                </a:ln>
                <a:solidFill>
                  <a:schemeClr val="accent1"/>
                </a:solidFill>
                <a:latin typeface="+mn-ea"/>
              </a:rPr>
              <a:t>년에 제출하는 보고서부터 적용</a:t>
            </a:r>
            <a:endParaRPr lang="en-US" altLang="ko-KR" sz="1200" b="1" kern="0" dirty="0">
              <a:ln>
                <a:solidFill>
                  <a:schemeClr val="accent4">
                    <a:alpha val="0"/>
                  </a:schemeClr>
                </a:solidFill>
              </a:ln>
              <a:solidFill>
                <a:schemeClr val="accent1"/>
              </a:solidFill>
              <a:latin typeface="+mn-ea"/>
            </a:endParaRPr>
          </a:p>
          <a:p>
            <a:pPr marL="171450" indent="-171450">
              <a:lnSpc>
                <a:spcPct val="120000"/>
              </a:lnSpc>
              <a:buFont typeface="Arial" panose="020B0604020202020204" pitchFamily="34" charset="0"/>
              <a:buChar char="•"/>
              <a:defRPr/>
            </a:pPr>
            <a:r>
              <a:rPr lang="ko-KR" altLang="en-US" dirty="0"/>
              <a:t>제출대상 확대</a:t>
            </a:r>
            <a:r>
              <a:rPr lang="en-US" altLang="ko-KR" dirty="0"/>
              <a:t>(</a:t>
            </a:r>
            <a:r>
              <a:rPr lang="ko-KR" altLang="en-US" dirty="0"/>
              <a:t>자산규모 </a:t>
            </a:r>
            <a:r>
              <a:rPr lang="en-US" altLang="ko-KR" dirty="0"/>
              <a:t>5</a:t>
            </a:r>
            <a:r>
              <a:rPr lang="ko-KR" altLang="en-US" dirty="0"/>
              <a:t>천억 원 이상 코스피 상장기업</a:t>
            </a:r>
            <a:r>
              <a:rPr lang="en-US" altLang="ko-KR" dirty="0"/>
              <a:t>)</a:t>
            </a:r>
            <a:r>
              <a:rPr lang="ko-KR" altLang="en-US" dirty="0"/>
              <a:t>에 대비</a:t>
            </a:r>
            <a:r>
              <a:rPr lang="en-US" altLang="ko-KR" dirty="0"/>
              <a:t>, </a:t>
            </a:r>
            <a:r>
              <a:rPr lang="ko-KR" altLang="en-US" dirty="0"/>
              <a:t>한국거래소는 사전설명회를 통해 기업의 차질 없는 준비 지원</a:t>
            </a:r>
            <a:endParaRPr lang="ko-KR" altLang="en-US" sz="1200" dirty="0">
              <a:solidFill>
                <a:schemeClr val="accent1"/>
              </a:solidFill>
            </a:endParaRP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2023.10.12</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(2023.10.12), “</a:t>
            </a:r>
            <a:r>
              <a:rPr lang="ko-KR" altLang="en-US" dirty="0">
                <a:solidFill>
                  <a:schemeClr val="bg1">
                    <a:lumMod val="50000"/>
                  </a:schemeClr>
                </a:solidFill>
              </a:rPr>
              <a:t>「기업지배구조보고서 가이드라인」 개정</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 name="표 3">
            <a:extLst>
              <a:ext uri="{FF2B5EF4-FFF2-40B4-BE49-F238E27FC236}">
                <a16:creationId xmlns:a16="http://schemas.microsoft.com/office/drawing/2014/main" id="{4FC583BF-E603-99C0-2958-AFC7E49CEBAC}"/>
              </a:ext>
            </a:extLst>
          </p:cNvPr>
          <p:cNvGraphicFramePr>
            <a:graphicFrameLocks noGrp="1"/>
          </p:cNvGraphicFramePr>
          <p:nvPr>
            <p:extLst>
              <p:ext uri="{D42A27DB-BD31-4B8C-83A1-F6EECF244321}">
                <p14:modId xmlns:p14="http://schemas.microsoft.com/office/powerpoint/2010/main" val="258902022"/>
              </p:ext>
            </p:extLst>
          </p:nvPr>
        </p:nvGraphicFramePr>
        <p:xfrm>
          <a:off x="488951" y="2168523"/>
          <a:ext cx="8928000" cy="3708397"/>
        </p:xfrm>
        <a:graphic>
          <a:graphicData uri="http://schemas.openxmlformats.org/drawingml/2006/table">
            <a:tbl>
              <a:tblPr/>
              <a:tblGrid>
                <a:gridCol w="1444624">
                  <a:extLst>
                    <a:ext uri="{9D8B030D-6E8A-4147-A177-3AD203B41FA5}">
                      <a16:colId xmlns:a16="http://schemas.microsoft.com/office/drawing/2014/main" val="3291401615"/>
                    </a:ext>
                  </a:extLst>
                </a:gridCol>
                <a:gridCol w="7483376">
                  <a:extLst>
                    <a:ext uri="{9D8B030D-6E8A-4147-A177-3AD203B41FA5}">
                      <a16:colId xmlns:a16="http://schemas.microsoft.com/office/drawing/2014/main" val="3655866858"/>
                    </a:ext>
                  </a:extLst>
                </a:gridCol>
              </a:tblGrid>
              <a:tr h="302579">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주요 내용</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422273">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개정 배경</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’24</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년부터 자산규모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천억 원 이상 기업이 새로이 의무공시 대상 기업으로 진입하는 점을 감안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기업에 충분한 준비기간을 부여하고 사전 교육을 진행하기 위해 조속히 개정안을 발표</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r h="624463">
                <a:tc rowSpan="2">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주요 내용</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 발표한 배당절차 개선 등 그간 정부의 제도 개선 사항을 반영</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G20/OECD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지배구조원칙</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 개정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및 한국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ESG</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기준원 지배구조 모범규준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 개정시행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등 국내외 지배구조 원칙의 개정 동향을 참조하고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그 외 시장 참가자의 요구와 기업의 실무적인 개정 수요</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보고서 체계 개편 등 반영</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85443546"/>
                  </a:ext>
                </a:extLst>
              </a:tr>
              <a:tr h="2359082">
                <a:tc vMerge="1">
                  <a:txBody>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266700" marR="0" lvl="0" indent="-84138" algn="l" defTabSz="914400" eaLnBrk="1" fontAlgn="base" latinLnBrk="0" hangingPunct="1">
                        <a:lnSpc>
                          <a:spcPct val="100000"/>
                        </a:lnSpc>
                        <a:spcBef>
                          <a:spcPts val="200"/>
                        </a:spcBef>
                        <a:spcAft>
                          <a:spcPts val="0"/>
                        </a:spcAft>
                        <a:buClrTx/>
                        <a:buSzTx/>
                        <a:buFont typeface="Arial" panose="020B0604020202020204" pitchFamily="34" charset="0"/>
                        <a:buNone/>
                        <a:tabLst>
                          <a:tab pos="358775" algn="l"/>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➊ 배당절차 개선방안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후속조치로서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투자자가 배당액을 보고 투자를 결정할 수 있도록 배당절차를 개선하였는지 공시</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6700" marR="0" lvl="0" indent="-84138" algn="l" defTabSz="914400" eaLnBrk="1" fontAlgn="base" latinLnBrk="0" hangingPunct="1">
                        <a:lnSpc>
                          <a:spcPct val="100000"/>
                        </a:lnSpc>
                        <a:spcBef>
                          <a:spcPts val="200"/>
                        </a:spcBef>
                        <a:spcAft>
                          <a:spcPts val="0"/>
                        </a:spcAft>
                        <a:buClrTx/>
                        <a:buSzTx/>
                        <a:buFont typeface="Arial" panose="020B0604020202020204" pitchFamily="34" charset="0"/>
                        <a:buNone/>
                        <a:tabLst>
                          <a:tab pos="358775" algn="l"/>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➋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최근 소액주주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해외투자자와의 적극적인 소통 필요성이 강조됨에 따라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경영진이 소액주주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해외투자자와 소통한 내역</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외국인 주주를 위한 소통채널 마련 여부 및 영문공시 비율 등을 공시</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6700" marR="0" lvl="0" indent="-84138" algn="l" defTabSz="914400" eaLnBrk="1" fontAlgn="base" latinLnBrk="0" hangingPunct="1">
                        <a:lnSpc>
                          <a:spcPct val="100000"/>
                        </a:lnSpc>
                        <a:spcBef>
                          <a:spcPts val="200"/>
                        </a:spcBef>
                        <a:spcAft>
                          <a:spcPts val="0"/>
                        </a:spcAft>
                        <a:buClrTx/>
                        <a:buSzTx/>
                        <a:buFont typeface="Arial" panose="020B0604020202020204" pitchFamily="34" charset="0"/>
                        <a:buNone/>
                        <a:tabLst>
                          <a:tab pos="358775" algn="l"/>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➌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자본조달 과정에서 기존 주주의 주식가치가 희석된 사례를 감안하여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주주간 이해관계를 달리 할 수 있는 자본조달 현황을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기술토록</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하고 관련하여 이사회에서 소액주주의 이해를 고려했는지 공시</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6700" marR="0" lvl="0" indent="-84138" algn="l" defTabSz="914400" eaLnBrk="1" fontAlgn="base" latinLnBrk="0" hangingPunct="1">
                        <a:lnSpc>
                          <a:spcPct val="100000"/>
                        </a:lnSpc>
                        <a:spcBef>
                          <a:spcPts val="200"/>
                        </a:spcBef>
                        <a:spcAft>
                          <a:spcPts val="0"/>
                        </a:spcAft>
                        <a:buClrTx/>
                        <a:buSzTx/>
                        <a:buFont typeface="Arial" panose="020B0604020202020204" pitchFamily="34" charset="0"/>
                        <a:buNone/>
                        <a:tabLst>
                          <a:tab pos="358775" algn="l"/>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➍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이사회 내 다양성을 강조하는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G20/OECD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기업지배구조원칙 개정 방향 등을 반영하여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다양한 성</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性</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연령</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경력이 조화를 이룬 이사회 구성의 중요성을 강조하였고 다양성을 확보하지 못한 경우 사유를 설명</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6700" marR="0" lvl="0" indent="-84138" algn="l" defTabSz="914400" eaLnBrk="1" fontAlgn="base" latinLnBrk="0" hangingPunct="1">
                        <a:lnSpc>
                          <a:spcPct val="100000"/>
                        </a:lnSpc>
                        <a:spcBef>
                          <a:spcPts val="200"/>
                        </a:spcBef>
                        <a:spcAft>
                          <a:spcPts val="0"/>
                        </a:spcAft>
                        <a:buClrTx/>
                        <a:buSzTx/>
                        <a:buFont typeface="Arial" panose="020B0604020202020204" pitchFamily="34" charset="0"/>
                        <a:buNone/>
                        <a:tabLst>
                          <a:tab pos="358775" algn="l"/>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➎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이사의 충실한 역할 수행을 지원하기 위하여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이사의 노력이 보수 결정과정에 적절히 반영되는지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이사를 지원하기 위해 임원배상책임보험 제도를 활용하는지를 공시</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6700" marR="0" lvl="0" indent="-84138" algn="l" defTabSz="914400" eaLnBrk="1" fontAlgn="base" latinLnBrk="0" hangingPunct="1">
                        <a:lnSpc>
                          <a:spcPct val="100000"/>
                        </a:lnSpc>
                        <a:spcBef>
                          <a:spcPts val="200"/>
                        </a:spcBef>
                        <a:spcAft>
                          <a:spcPts val="0"/>
                        </a:spcAft>
                        <a:buClrTx/>
                        <a:buSzTx/>
                        <a:buFont typeface="Arial" panose="020B0604020202020204" pitchFamily="34" charset="0"/>
                        <a:buNone/>
                        <a:tabLst>
                          <a:tab pos="358775" algn="l"/>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➏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기업가치를 훼손하는 등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책임있는</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자의 임원선임을 방지하기 위하여 임원의 법률 위반 공시 범위는 확대*하되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무기한 공시하도록 하였던 공시기한**은 합리적으로 조정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58775" marR="0" lvl="0" indent="0" algn="l" defTabSz="914400" eaLnBrk="1" fontAlgn="base" latinLnBrk="0" hangingPunct="1">
                        <a:lnSpc>
                          <a:spcPct val="100000"/>
                        </a:lnSpc>
                        <a:spcBef>
                          <a:spcPts val="200"/>
                        </a:spcBef>
                        <a:spcAft>
                          <a:spcPts val="0"/>
                        </a:spcAft>
                        <a:buClrTx/>
                        <a:buSzTx/>
                        <a:buFont typeface="Arial" panose="020B0604020202020204" pitchFamily="34" charset="0"/>
                        <a:buNone/>
                        <a:tabLst>
                          <a:tab pos="358775" algn="l"/>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기존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횡령</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배임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불공정거래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자본시장법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사익편취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부당지원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공정거래법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회계처리기준 위반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외부감사법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까지 확대</a:t>
                      </a:r>
                    </a:p>
                    <a:p>
                      <a:pPr marL="358775" marR="0" lvl="0" indent="0" algn="l" defTabSz="914400" eaLnBrk="1" fontAlgn="base" latinLnBrk="0" hangingPunct="1">
                        <a:lnSpc>
                          <a:spcPct val="100000"/>
                        </a:lnSpc>
                        <a:spcBef>
                          <a:spcPts val="200"/>
                        </a:spcBef>
                        <a:spcAft>
                          <a:spcPts val="0"/>
                        </a:spcAft>
                        <a:buClrTx/>
                        <a:buSzTx/>
                        <a:buFont typeface="Arial" panose="020B0604020202020204" pitchFamily="34" charset="0"/>
                        <a:buNone/>
                        <a:tabLst>
                          <a:tab pos="358775" algn="l"/>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기존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확정판결부터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무기한 →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당국 판단시부터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형 집행 종료</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면제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후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년까지만</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공시</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89940074"/>
                  </a:ext>
                </a:extLst>
              </a:tr>
            </a:tbl>
          </a:graphicData>
        </a:graphic>
      </p:graphicFrame>
    </p:spTree>
    <p:extLst>
      <p:ext uri="{BB962C8B-B14F-4D97-AF65-F5344CB8AC3E}">
        <p14:creationId xmlns:p14="http://schemas.microsoft.com/office/powerpoint/2010/main" val="3095544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a:t>
            </a:r>
            <a:r>
              <a:rPr lang="en-US" altLang="ko-KR" dirty="0"/>
              <a:t>ESG </a:t>
            </a:r>
            <a:r>
              <a:rPr lang="ko-KR" altLang="en-US" dirty="0"/>
              <a:t>평가기관 </a:t>
            </a:r>
            <a:r>
              <a:rPr lang="ko-KR" altLang="en-US" dirty="0" err="1"/>
              <a:t>가이던스</a:t>
            </a:r>
            <a:r>
              <a:rPr lang="ko-KR" altLang="en-US" dirty="0"/>
              <a:t>」</a:t>
            </a:r>
            <a:r>
              <a:rPr lang="en-US" altLang="ko-KR" dirty="0"/>
              <a:t> </a:t>
            </a:r>
            <a:r>
              <a:rPr lang="ko-KR" altLang="en-US" dirty="0"/>
              <a:t>시행 </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a:t>국내 주요 </a:t>
            </a:r>
            <a:r>
              <a:rPr lang="en-US" altLang="ko-KR" dirty="0"/>
              <a:t>ESG </a:t>
            </a:r>
            <a:r>
              <a:rPr lang="ko-KR" altLang="en-US" dirty="0"/>
              <a:t>평가기관 </a:t>
            </a:r>
            <a:r>
              <a:rPr lang="en-US" altLang="ko-KR" dirty="0"/>
              <a:t>3</a:t>
            </a:r>
            <a:r>
              <a:rPr lang="ko-KR" altLang="en-US" dirty="0"/>
              <a:t>개사</a:t>
            </a:r>
            <a:r>
              <a:rPr lang="en-US" altLang="ko-KR" dirty="0"/>
              <a:t>(</a:t>
            </a:r>
            <a:r>
              <a:rPr lang="ko-KR" altLang="en-US" dirty="0"/>
              <a:t>한국</a:t>
            </a:r>
            <a:r>
              <a:rPr lang="en-US" altLang="ko-KR" dirty="0"/>
              <a:t>ESG</a:t>
            </a:r>
            <a:r>
              <a:rPr lang="ko-KR" altLang="en-US" dirty="0"/>
              <a:t>기준원</a:t>
            </a:r>
            <a:r>
              <a:rPr lang="en-US" altLang="ko-KR" dirty="0"/>
              <a:t>, </a:t>
            </a:r>
            <a:r>
              <a:rPr lang="ko-KR" altLang="en-US" dirty="0"/>
              <a:t>한국</a:t>
            </a:r>
            <a:r>
              <a:rPr lang="en-US" altLang="ko-KR" dirty="0"/>
              <a:t>ESG</a:t>
            </a:r>
            <a:r>
              <a:rPr lang="ko-KR" altLang="en-US" dirty="0"/>
              <a:t>연구소</a:t>
            </a:r>
            <a:r>
              <a:rPr lang="en-US" altLang="ko-KR" dirty="0"/>
              <a:t>, </a:t>
            </a:r>
            <a:r>
              <a:rPr lang="ko-KR" altLang="en-US" dirty="0" err="1"/>
              <a:t>서스틴베스트</a:t>
            </a:r>
            <a:r>
              <a:rPr lang="en-US" altLang="ko-KR" dirty="0"/>
              <a:t>)</a:t>
            </a:r>
            <a:r>
              <a:rPr lang="ko-KR" altLang="en-US" dirty="0"/>
              <a:t>가 자율 규제로서 마련</a:t>
            </a:r>
            <a:r>
              <a:rPr lang="en-US" altLang="ko-KR" dirty="0"/>
              <a:t>·</a:t>
            </a:r>
            <a:r>
              <a:rPr lang="ko-KR" altLang="en-US" dirty="0"/>
              <a:t>시행하는 </a:t>
            </a:r>
            <a:r>
              <a:rPr lang="en-US" altLang="ko-KR" dirty="0"/>
              <a:t>ESG </a:t>
            </a:r>
            <a:r>
              <a:rPr lang="ko-KR" altLang="en-US" dirty="0"/>
              <a:t>평가기관 </a:t>
            </a:r>
            <a:r>
              <a:rPr lang="ko-KR" altLang="en-US" dirty="0" err="1"/>
              <a:t>가이던스가</a:t>
            </a:r>
            <a:r>
              <a:rPr lang="ko-KR" altLang="en-US" dirty="0"/>
              <a:t> </a:t>
            </a:r>
            <a:r>
              <a:rPr lang="en-US" altLang="ko-KR" dirty="0"/>
              <a:t>’23.9.1</a:t>
            </a:r>
            <a:r>
              <a:rPr lang="ko-KR" altLang="en-US" dirty="0"/>
              <a:t>일부터 시행</a:t>
            </a:r>
            <a:endParaRPr lang="en-US" altLang="ko-KR" dirty="0"/>
          </a:p>
          <a:p>
            <a:pPr marL="171450" indent="-171450">
              <a:lnSpc>
                <a:spcPct val="120000"/>
              </a:lnSpc>
              <a:buFont typeface="Arial" panose="020B0604020202020204" pitchFamily="34" charset="0"/>
              <a:buChar char="•"/>
              <a:defRPr/>
            </a:pPr>
            <a:r>
              <a:rPr lang="ko-KR" altLang="en-US" dirty="0"/>
              <a:t>동 가이던스는 평가업무 수행 시 필요한 절차</a:t>
            </a:r>
            <a:r>
              <a:rPr lang="en-US" altLang="ko-KR" dirty="0"/>
              <a:t>·</a:t>
            </a:r>
            <a:r>
              <a:rPr lang="ko-KR" altLang="en-US" dirty="0"/>
              <a:t>기준 등에 대한 모범규준을 제시하는 것으로</a:t>
            </a:r>
            <a:r>
              <a:rPr lang="en-US" altLang="ko-KR" dirty="0"/>
              <a:t>, </a:t>
            </a:r>
            <a:r>
              <a:rPr lang="ko-KR" altLang="en-US" dirty="0"/>
              <a:t>총 </a:t>
            </a:r>
            <a:r>
              <a:rPr lang="en-US" altLang="ko-KR" dirty="0"/>
              <a:t>6</a:t>
            </a:r>
            <a:r>
              <a:rPr lang="ko-KR" altLang="en-US" dirty="0"/>
              <a:t>개 장</a:t>
            </a:r>
            <a:r>
              <a:rPr lang="en-US" altLang="ko-KR" dirty="0"/>
              <a:t>, 21</a:t>
            </a:r>
            <a:r>
              <a:rPr lang="ko-KR" altLang="en-US" dirty="0"/>
              <a:t>개 조문으로 구성됨</a:t>
            </a:r>
            <a:endParaRPr lang="en-US" altLang="ko-KR"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2023.8.31</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(2023.8.31), “ESG </a:t>
            </a:r>
            <a:r>
              <a:rPr lang="ko-KR" altLang="en-US" dirty="0">
                <a:solidFill>
                  <a:schemeClr val="bg1">
                    <a:lumMod val="50000"/>
                  </a:schemeClr>
                </a:solidFill>
              </a:rPr>
              <a:t>평가시장의 투명성과 신뢰성을 제고하기 위한 「</a:t>
            </a:r>
            <a:r>
              <a:rPr lang="en-US" altLang="ko-KR" dirty="0">
                <a:solidFill>
                  <a:schemeClr val="bg1">
                    <a:lumMod val="50000"/>
                  </a:schemeClr>
                </a:solidFill>
              </a:rPr>
              <a:t>ESG </a:t>
            </a:r>
            <a:r>
              <a:rPr lang="ko-KR" altLang="en-US" dirty="0">
                <a:solidFill>
                  <a:schemeClr val="bg1">
                    <a:lumMod val="50000"/>
                  </a:schemeClr>
                </a:solidFill>
              </a:rPr>
              <a:t>평가기관 </a:t>
            </a:r>
            <a:r>
              <a:rPr lang="ko-KR" altLang="en-US" dirty="0" err="1">
                <a:solidFill>
                  <a:schemeClr val="bg1">
                    <a:lumMod val="50000"/>
                  </a:schemeClr>
                </a:solidFill>
              </a:rPr>
              <a:t>가이던스</a:t>
            </a:r>
            <a:r>
              <a:rPr lang="ko-KR" altLang="en-US" dirty="0">
                <a:solidFill>
                  <a:schemeClr val="bg1">
                    <a:lumMod val="50000"/>
                  </a:schemeClr>
                </a:solidFill>
              </a:rPr>
              <a:t>」</a:t>
            </a:r>
            <a:r>
              <a:rPr lang="en-US" altLang="ko-KR" dirty="0">
                <a:solidFill>
                  <a:schemeClr val="bg1">
                    <a:lumMod val="50000"/>
                  </a:schemeClr>
                </a:solidFill>
              </a:rPr>
              <a:t> </a:t>
            </a:r>
            <a:r>
              <a:rPr lang="ko-KR" altLang="en-US" dirty="0">
                <a:solidFill>
                  <a:schemeClr val="bg1">
                    <a:lumMod val="50000"/>
                  </a:schemeClr>
                </a:solidFill>
              </a:rPr>
              <a:t>시행</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12" name="표 11">
            <a:extLst>
              <a:ext uri="{FF2B5EF4-FFF2-40B4-BE49-F238E27FC236}">
                <a16:creationId xmlns:a16="http://schemas.microsoft.com/office/drawing/2014/main" id="{C8CE7F86-FED4-2910-772A-1305B5C1465F}"/>
              </a:ext>
            </a:extLst>
          </p:cNvPr>
          <p:cNvGraphicFramePr>
            <a:graphicFrameLocks noGrp="1"/>
          </p:cNvGraphicFramePr>
          <p:nvPr>
            <p:extLst>
              <p:ext uri="{D42A27DB-BD31-4B8C-83A1-F6EECF244321}">
                <p14:modId xmlns:p14="http://schemas.microsoft.com/office/powerpoint/2010/main" val="1772794240"/>
              </p:ext>
            </p:extLst>
          </p:nvPr>
        </p:nvGraphicFramePr>
        <p:xfrm>
          <a:off x="489000" y="2181039"/>
          <a:ext cx="8928000" cy="3695886"/>
        </p:xfrm>
        <a:graphic>
          <a:graphicData uri="http://schemas.openxmlformats.org/drawingml/2006/table">
            <a:tbl>
              <a:tblPr/>
              <a:tblGrid>
                <a:gridCol w="1568400">
                  <a:extLst>
                    <a:ext uri="{9D8B030D-6E8A-4147-A177-3AD203B41FA5}">
                      <a16:colId xmlns:a16="http://schemas.microsoft.com/office/drawing/2014/main" val="3655866858"/>
                    </a:ext>
                  </a:extLst>
                </a:gridCol>
                <a:gridCol w="7359600">
                  <a:extLst>
                    <a:ext uri="{9D8B030D-6E8A-4147-A177-3AD203B41FA5}">
                      <a16:colId xmlns:a16="http://schemas.microsoft.com/office/drawing/2014/main" val="4270954093"/>
                    </a:ext>
                  </a:extLst>
                </a:gridCol>
              </a:tblGrid>
              <a:tr h="245370">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주요 내용</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690103">
                <a:tc>
                  <a:txBody>
                    <a:bodyPr/>
                    <a:lstStyle/>
                    <a:p>
                      <a:pPr marL="85725" marR="0" lvl="0" indent="-85725" algn="ctr"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en-US" altLang="ko-KR" sz="900" b="1" kern="0" dirty="0">
                          <a:ln>
                            <a:solidFill>
                              <a:schemeClr val="bg1">
                                <a:lumMod val="75000"/>
                                <a:alpha val="0"/>
                              </a:schemeClr>
                            </a:solidFill>
                          </a:ln>
                          <a:solidFill>
                            <a:schemeClr val="tx1">
                              <a:lumMod val="85000"/>
                              <a:lumOff val="15000"/>
                            </a:schemeClr>
                          </a:solidFill>
                          <a:latin typeface="+mn-ea"/>
                          <a:ea typeface="+mn-ea"/>
                          <a:cs typeface="+mn-cs"/>
                        </a:rPr>
                        <a:t>1. </a:t>
                      </a:r>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총칙</a:t>
                      </a:r>
                      <a:endParaRPr lang="en-US" altLang="ko-KR" sz="9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87313" marR="0" lvl="0" indent="-87313" algn="l" defTabSz="914400" eaLnBrk="1" fontAlgn="base" latinLnBrk="0" hangingPunct="1">
                        <a:lnSpc>
                          <a:spcPct val="100000"/>
                        </a:lnSpc>
                        <a:spcBef>
                          <a:spcPts val="200"/>
                        </a:spcBef>
                        <a:spcAft>
                          <a:spcPts val="0"/>
                        </a:spcAft>
                        <a:buClrTx/>
                        <a:buSzTx/>
                        <a:buFont typeface="Arial" panose="020B0604020202020204" pitchFamily="34" charset="0"/>
                        <a:buNone/>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가</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이</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가이던스는 </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ESG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 업무를 수행함에 있어 준수해야 할 기준과 절차에 관한 사항을 정함으로써 </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ESG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평가의 신뢰성</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공정성 및 투명성을 제고하고 </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ESG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경영 확산에 기여하며 정보이용자와 투자자 보호를 강화함을 목적으로 함</a:t>
                      </a:r>
                      <a:endParaRPr lang="en-US" altLang="ko-KR" sz="800"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l" defTabSz="914400" eaLnBrk="1" fontAlgn="base" latinLnBrk="0" hangingPunct="1">
                        <a:lnSpc>
                          <a:spcPct val="100000"/>
                        </a:lnSpc>
                        <a:spcBef>
                          <a:spcPts val="200"/>
                        </a:spcBef>
                        <a:spcAft>
                          <a:spcPts val="0"/>
                        </a:spcAft>
                        <a:buClrTx/>
                        <a:buSzTx/>
                        <a:buFont typeface="Arial" panose="020B0604020202020204" pitchFamily="34" charset="0"/>
                        <a:buNone/>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나</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ESG </a:t>
                      </a:r>
                      <a:r>
                        <a:rPr lang="ko-KR" altLang="en-US" sz="800" kern="0" dirty="0" err="1">
                          <a:ln>
                            <a:solidFill>
                              <a:schemeClr val="bg1">
                                <a:lumMod val="75000"/>
                                <a:alpha val="0"/>
                              </a:schemeClr>
                            </a:solidFill>
                          </a:ln>
                          <a:solidFill>
                            <a:schemeClr val="tx1">
                              <a:lumMod val="85000"/>
                              <a:lumOff val="15000"/>
                            </a:schemeClr>
                          </a:solidFill>
                          <a:latin typeface="+mn-ea"/>
                          <a:ea typeface="+mn-ea"/>
                          <a:cs typeface="+mn-cs"/>
                        </a:rPr>
                        <a:t>평가란</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 기업 등의 </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ESG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위험과 기회에 대한 노출 또는 관리 수준을 평가하는 등급</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점수</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순위</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이하 ‘</a:t>
                      </a:r>
                      <a:r>
                        <a:rPr lang="ko-KR" altLang="en-US" sz="800" kern="0" dirty="0" err="1">
                          <a:ln>
                            <a:solidFill>
                              <a:schemeClr val="bg1">
                                <a:lumMod val="75000"/>
                                <a:alpha val="0"/>
                              </a:schemeClr>
                            </a:solidFill>
                          </a:ln>
                          <a:solidFill>
                            <a:schemeClr val="tx1">
                              <a:lumMod val="85000"/>
                              <a:lumOff val="15000"/>
                            </a:schemeClr>
                          </a:solidFill>
                          <a:latin typeface="+mn-ea"/>
                          <a:ea typeface="+mn-ea"/>
                          <a:cs typeface="+mn-cs"/>
                        </a:rPr>
                        <a:t>평가등급’이라고</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 한다</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등을 포함하는 상품 및 서비스를 의미</a:t>
                      </a:r>
                      <a:endParaRPr lang="en-US" altLang="ko-KR" sz="800"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l" defTabSz="914400" eaLnBrk="1" fontAlgn="base" latinLnBrk="0" hangingPunct="1">
                        <a:lnSpc>
                          <a:spcPct val="100000"/>
                        </a:lnSpc>
                        <a:spcBef>
                          <a:spcPts val="200"/>
                        </a:spcBef>
                        <a:spcAft>
                          <a:spcPts val="0"/>
                        </a:spcAft>
                        <a:buClrTx/>
                        <a:buSzTx/>
                        <a:buFont typeface="Arial" panose="020B0604020202020204" pitchFamily="34" charset="0"/>
                        <a:buNone/>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다</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이 가이던스는 </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ESG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평가서비스</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평가등급 등을 제공하는 기관</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이하 “</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ESG </a:t>
                      </a:r>
                      <a:r>
                        <a:rPr lang="ko-KR" altLang="en-US" sz="800" kern="0" dirty="0" err="1">
                          <a:ln>
                            <a:solidFill>
                              <a:schemeClr val="bg1">
                                <a:lumMod val="75000"/>
                                <a:alpha val="0"/>
                              </a:schemeClr>
                            </a:solidFill>
                          </a:ln>
                          <a:solidFill>
                            <a:schemeClr val="tx1">
                              <a:lumMod val="85000"/>
                              <a:lumOff val="15000"/>
                            </a:schemeClr>
                          </a:solidFill>
                          <a:latin typeface="+mn-ea"/>
                          <a:ea typeface="+mn-ea"/>
                          <a:cs typeface="+mn-cs"/>
                        </a:rPr>
                        <a:t>평가기관”이라</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 한다</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및 그 임직원에 적용함</a:t>
                      </a:r>
                      <a:endParaRPr lang="en-US" altLang="ko-KR" sz="800"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l" defTabSz="914400" eaLnBrk="1" fontAlgn="base" latinLnBrk="0" hangingPunct="1">
                        <a:lnSpc>
                          <a:spcPct val="100000"/>
                        </a:lnSpc>
                        <a:spcBef>
                          <a:spcPts val="200"/>
                        </a:spcBef>
                        <a:spcAft>
                          <a:spcPts val="0"/>
                        </a:spcAft>
                        <a:buClrTx/>
                        <a:buSzTx/>
                        <a:buFont typeface="Arial" panose="020B0604020202020204" pitchFamily="34" charset="0"/>
                        <a:buNone/>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라</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이 가이던스는 그 취지와 내용에 동의하여 </a:t>
                      </a:r>
                      <a:r>
                        <a:rPr lang="ko-KR" altLang="en-US" sz="800" kern="0" dirty="0" err="1">
                          <a:ln>
                            <a:solidFill>
                              <a:schemeClr val="bg1">
                                <a:lumMod val="75000"/>
                                <a:alpha val="0"/>
                              </a:schemeClr>
                            </a:solidFill>
                          </a:ln>
                          <a:solidFill>
                            <a:schemeClr val="tx1">
                              <a:lumMod val="85000"/>
                              <a:lumOff val="15000"/>
                            </a:schemeClr>
                          </a:solidFill>
                          <a:latin typeface="+mn-ea"/>
                          <a:ea typeface="+mn-ea"/>
                          <a:cs typeface="+mn-cs"/>
                        </a:rPr>
                        <a:t>가이던스의</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 수용과 이행에 자율적으로 참여할 것을 천명한 </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ESG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평가기관에 한해 적용됨</a:t>
                      </a:r>
                      <a:endParaRPr lang="en-US" altLang="ko-KR" sz="8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r h="419174">
                <a:tc>
                  <a:txBody>
                    <a:bodyPr/>
                    <a:lstStyle/>
                    <a:p>
                      <a:pPr marL="85725" marR="0" lvl="0" indent="-85725" algn="ctr"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en-US" altLang="ko-KR" sz="900" b="1" kern="0" dirty="0">
                          <a:ln>
                            <a:solidFill>
                              <a:schemeClr val="bg1">
                                <a:lumMod val="75000"/>
                                <a:alpha val="0"/>
                              </a:schemeClr>
                            </a:solidFill>
                          </a:ln>
                          <a:solidFill>
                            <a:schemeClr val="tx1">
                              <a:lumMod val="85000"/>
                              <a:lumOff val="15000"/>
                            </a:schemeClr>
                          </a:solidFill>
                          <a:latin typeface="+mn-ea"/>
                          <a:ea typeface="+mn-ea"/>
                          <a:cs typeface="+mn-cs"/>
                        </a:rPr>
                        <a:t>2. </a:t>
                      </a:r>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내부통제 체제 구축</a:t>
                      </a:r>
                      <a:endParaRPr lang="en-US" altLang="ko-KR" sz="9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8F9FE"/>
                    </a:solidFill>
                  </a:tcPr>
                </a:tc>
                <a:tc>
                  <a:txBody>
                    <a:bodyPr/>
                    <a:lstStyle/>
                    <a:p>
                      <a:pPr marL="0" marR="0" lvl="0" indent="0" algn="l" defTabSz="914400" eaLnBrk="1" fontAlgn="base" latinLnBrk="0" hangingPunct="1">
                        <a:lnSpc>
                          <a:spcPct val="100000"/>
                        </a:lnSpc>
                        <a:spcBef>
                          <a:spcPts val="200"/>
                        </a:spcBef>
                        <a:spcAft>
                          <a:spcPts val="0"/>
                        </a:spcAft>
                        <a:buClrTx/>
                        <a:buSzTx/>
                        <a:buFont typeface="Arial" panose="020B0604020202020204" pitchFamily="34" charset="0"/>
                        <a:buNone/>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가</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ESG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평가기관은 그 임직원이 직무를 수행함에 있어서 준수해야 할 적절한 기준 및 절차로서 내부통제기준</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이해상충 방지</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불공정행위의 금지 등 포함</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을 마련</a:t>
                      </a:r>
                      <a:endParaRPr lang="en-US" altLang="ko-KR" sz="800"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l" defTabSz="914400" eaLnBrk="1" fontAlgn="base" latinLnBrk="0" hangingPunct="1">
                        <a:lnSpc>
                          <a:spcPct val="100000"/>
                        </a:lnSpc>
                        <a:spcBef>
                          <a:spcPts val="200"/>
                        </a:spcBef>
                        <a:spcAft>
                          <a:spcPts val="0"/>
                        </a:spcAft>
                        <a:buClrTx/>
                        <a:buSzTx/>
                        <a:buFont typeface="Arial" panose="020B0604020202020204" pitchFamily="34" charset="0"/>
                        <a:buNone/>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나</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ESG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평가기관은 내부통제기준의 준수 여부를 점검하고 평가과정에서 이해상충을 관리하는 등의 업무 수행을 위해 준법감시인을 두어야 함</a:t>
                      </a:r>
                      <a:endParaRPr lang="en-US" altLang="ko-KR" sz="800"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l" defTabSz="914400" eaLnBrk="1" fontAlgn="base" latinLnBrk="0" hangingPunct="1">
                        <a:lnSpc>
                          <a:spcPct val="100000"/>
                        </a:lnSpc>
                        <a:spcBef>
                          <a:spcPts val="200"/>
                        </a:spcBef>
                        <a:spcAft>
                          <a:spcPts val="0"/>
                        </a:spcAft>
                        <a:buClrTx/>
                        <a:buSzTx/>
                        <a:buFont typeface="Arial" panose="020B0604020202020204" pitchFamily="34" charset="0"/>
                        <a:buNone/>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다</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ESG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평가기관은 평가과정 전반에 대한 문서화된 내부 운영지침을 마련하여 평가의 독립성</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객관성</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전문성 및 일관성을 최대한 담보해야 함</a:t>
                      </a:r>
                      <a:endParaRPr lang="en-US" altLang="ko-KR" sz="8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8F9FE"/>
                    </a:solidFill>
                  </a:tcPr>
                </a:tc>
                <a:extLst>
                  <a:ext uri="{0D108BD9-81ED-4DB2-BD59-A6C34878D82A}">
                    <a16:rowId xmlns:a16="http://schemas.microsoft.com/office/drawing/2014/main" val="2392547738"/>
                  </a:ext>
                </a:extLst>
              </a:tr>
              <a:tr h="419174">
                <a:tc>
                  <a:txBody>
                    <a:bodyPr/>
                    <a:lstStyle/>
                    <a:p>
                      <a:pPr marL="85725" marR="0" lvl="0" indent="-85725" algn="ctr"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en-US" altLang="ko-KR" sz="900" b="1" kern="0" dirty="0">
                          <a:ln>
                            <a:solidFill>
                              <a:schemeClr val="bg1">
                                <a:lumMod val="75000"/>
                                <a:alpha val="0"/>
                              </a:schemeClr>
                            </a:solidFill>
                          </a:ln>
                          <a:solidFill>
                            <a:schemeClr val="tx1">
                              <a:lumMod val="85000"/>
                              <a:lumOff val="15000"/>
                            </a:schemeClr>
                          </a:solidFill>
                          <a:latin typeface="+mn-ea"/>
                          <a:ea typeface="+mn-ea"/>
                          <a:cs typeface="+mn-cs"/>
                        </a:rPr>
                        <a:t>3. </a:t>
                      </a:r>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데이터 수집 및 관리</a:t>
                      </a:r>
                      <a:endParaRPr lang="en-US" altLang="ko-KR" sz="9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eaLnBrk="1" fontAlgn="base" latinLnBrk="0" hangingPunct="1">
                        <a:lnSpc>
                          <a:spcPct val="100000"/>
                        </a:lnSpc>
                        <a:spcBef>
                          <a:spcPts val="200"/>
                        </a:spcBef>
                        <a:spcAft>
                          <a:spcPts val="0"/>
                        </a:spcAft>
                        <a:buClrTx/>
                        <a:buSzTx/>
                        <a:buFont typeface="Arial" panose="020B0604020202020204" pitchFamily="34" charset="0"/>
                        <a:buNone/>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가</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ESG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평가기관은 객관적이고 검증 가능한 데이터에 근거하여 평가등급을 결정하도록 노력해야 하며</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특히 추정 데이터 사용 시 해당 사실과 추정 기본 방법론 등을 공개함</a:t>
                      </a:r>
                      <a:endParaRPr lang="en-US" altLang="ko-KR" sz="800"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l" defTabSz="914400" eaLnBrk="1" fontAlgn="base" latinLnBrk="0" hangingPunct="1">
                        <a:lnSpc>
                          <a:spcPct val="100000"/>
                        </a:lnSpc>
                        <a:spcBef>
                          <a:spcPts val="200"/>
                        </a:spcBef>
                        <a:spcAft>
                          <a:spcPts val="0"/>
                        </a:spcAft>
                        <a:buClrTx/>
                        <a:buSzTx/>
                        <a:buFont typeface="Arial" panose="020B0604020202020204" pitchFamily="34" charset="0"/>
                        <a:buNone/>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나</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ESG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평가기관 및 임직원은 </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ESG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평가를 목적으로 비공개로 제공받은 정보를 업무 수행과 관련된 목적으로만 이용해야 함</a:t>
                      </a:r>
                      <a:endParaRPr lang="en-US" altLang="ko-KR" sz="800"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l" defTabSz="914400" eaLnBrk="1" fontAlgn="base" latinLnBrk="0" hangingPunct="1">
                        <a:lnSpc>
                          <a:spcPct val="100000"/>
                        </a:lnSpc>
                        <a:spcBef>
                          <a:spcPts val="200"/>
                        </a:spcBef>
                        <a:spcAft>
                          <a:spcPts val="0"/>
                        </a:spcAft>
                        <a:buClrTx/>
                        <a:buSzTx/>
                        <a:buFont typeface="Arial" panose="020B0604020202020204" pitchFamily="34" charset="0"/>
                        <a:buNone/>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다</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ESG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평가기관은 </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ESG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평가와 관련하여 취득한 비공개정보의 사용</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보관</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폐기 등 전 과정에 관한 관리체계를 수립하여 문서화하고 공개해야 함</a:t>
                      </a:r>
                      <a:endParaRPr lang="en-US" altLang="ko-KR" sz="8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96038541"/>
                  </a:ext>
                </a:extLst>
              </a:tr>
              <a:tr h="690103">
                <a:tc>
                  <a:txBody>
                    <a:bodyPr/>
                    <a:lstStyle/>
                    <a:p>
                      <a:pPr marL="85725" marR="0" lvl="0" indent="-85725" algn="ctr"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en-US" altLang="ko-KR" sz="900" b="1" kern="0" dirty="0">
                          <a:ln>
                            <a:solidFill>
                              <a:schemeClr val="bg1">
                                <a:lumMod val="75000"/>
                                <a:alpha val="0"/>
                              </a:schemeClr>
                            </a:solidFill>
                          </a:ln>
                          <a:solidFill>
                            <a:schemeClr val="tx1">
                              <a:lumMod val="85000"/>
                              <a:lumOff val="15000"/>
                            </a:schemeClr>
                          </a:solidFill>
                          <a:latin typeface="+mn-ea"/>
                          <a:ea typeface="+mn-ea"/>
                          <a:cs typeface="+mn-cs"/>
                        </a:rPr>
                        <a:t>4. </a:t>
                      </a:r>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평가체계 공개</a:t>
                      </a:r>
                      <a:endParaRPr lang="en-US" altLang="ko-KR" sz="9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8F9FE"/>
                    </a:solidFill>
                  </a:tcPr>
                </a:tc>
                <a:tc>
                  <a:txBody>
                    <a:bodyPr/>
                    <a:lstStyle/>
                    <a:p>
                      <a:pPr marL="0" marR="0" lvl="0" indent="0" algn="l" defTabSz="914400" eaLnBrk="1" fontAlgn="base" latinLnBrk="0" hangingPunct="1">
                        <a:lnSpc>
                          <a:spcPct val="100000"/>
                        </a:lnSpc>
                        <a:spcBef>
                          <a:spcPts val="200"/>
                        </a:spcBef>
                        <a:spcAft>
                          <a:spcPts val="0"/>
                        </a:spcAft>
                        <a:buClrTx/>
                        <a:buSzTx/>
                        <a:buFont typeface="Arial" panose="020B0604020202020204" pitchFamily="34" charset="0"/>
                        <a:buNone/>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가</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ESG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평가기관은 정보이용자 등이 평가등급 혹은 평가 관련 데이터의 유용성을 비교</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판단할 수 있도록 </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ESG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평가방법론을 최대한 투명하게 공개해야 함</a:t>
                      </a:r>
                      <a:endParaRPr lang="en-US" altLang="ko-KR" sz="800"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l" defTabSz="914400" eaLnBrk="1" fontAlgn="base" latinLnBrk="0" hangingPunct="1">
                        <a:lnSpc>
                          <a:spcPct val="100000"/>
                        </a:lnSpc>
                        <a:spcBef>
                          <a:spcPts val="200"/>
                        </a:spcBef>
                        <a:spcAft>
                          <a:spcPts val="0"/>
                        </a:spcAft>
                        <a:buClrTx/>
                        <a:buSzTx/>
                        <a:buFont typeface="Arial" panose="020B0604020202020204" pitchFamily="34" charset="0"/>
                        <a:buNone/>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나</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ESG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평가기관은 기업별 평가등급 등을 포함한 평가결과를 아래 </a:t>
                      </a:r>
                      <a:r>
                        <a:rPr lang="ko-KR" altLang="en-US" sz="800" kern="0" dirty="0" err="1">
                          <a:ln>
                            <a:solidFill>
                              <a:schemeClr val="bg1">
                                <a:lumMod val="75000"/>
                                <a:alpha val="0"/>
                              </a:schemeClr>
                            </a:solidFill>
                          </a:ln>
                          <a:solidFill>
                            <a:schemeClr val="tx1">
                              <a:lumMod val="85000"/>
                              <a:lumOff val="15000"/>
                            </a:schemeClr>
                          </a:solidFill>
                          <a:latin typeface="+mn-ea"/>
                          <a:ea typeface="+mn-ea"/>
                          <a:cs typeface="+mn-cs"/>
                        </a:rPr>
                        <a:t>라항에</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 따른 범위 내에서 공개해야 함</a:t>
                      </a:r>
                      <a:endParaRPr lang="en-US" altLang="ko-KR" sz="800"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l" defTabSz="914400" eaLnBrk="1" fontAlgn="base" latinLnBrk="0" hangingPunct="1">
                        <a:lnSpc>
                          <a:spcPct val="100000"/>
                        </a:lnSpc>
                        <a:spcBef>
                          <a:spcPts val="200"/>
                        </a:spcBef>
                        <a:spcAft>
                          <a:spcPts val="0"/>
                        </a:spcAft>
                        <a:buClrTx/>
                        <a:buSzTx/>
                        <a:buFont typeface="Arial" panose="020B0604020202020204" pitchFamily="34" charset="0"/>
                        <a:buNone/>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다</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ESG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평가기관은 정보이용자들에게 충분하고 정확한 정보를 공개하도록 노력해야 함</a:t>
                      </a:r>
                      <a:endParaRPr lang="en-US" altLang="ko-KR" sz="800" kern="0" dirty="0">
                        <a:ln>
                          <a:solidFill>
                            <a:schemeClr val="bg1">
                              <a:lumMod val="75000"/>
                              <a:alpha val="0"/>
                            </a:schemeClr>
                          </a:solidFill>
                        </a:ln>
                        <a:solidFill>
                          <a:schemeClr val="tx1">
                            <a:lumMod val="85000"/>
                            <a:lumOff val="15000"/>
                          </a:schemeClr>
                        </a:solidFill>
                        <a:latin typeface="+mn-ea"/>
                        <a:ea typeface="+mn-ea"/>
                        <a:cs typeface="+mn-cs"/>
                      </a:endParaRPr>
                    </a:p>
                    <a:p>
                      <a:pPr marL="87313" marR="0" lvl="0" indent="-87313" algn="l" defTabSz="914400" eaLnBrk="1" fontAlgn="base" latinLnBrk="0" hangingPunct="1">
                        <a:lnSpc>
                          <a:spcPct val="100000"/>
                        </a:lnSpc>
                        <a:spcBef>
                          <a:spcPts val="200"/>
                        </a:spcBef>
                        <a:spcAft>
                          <a:spcPts val="0"/>
                        </a:spcAft>
                        <a:buClrTx/>
                        <a:buSzTx/>
                        <a:buFont typeface="Arial" panose="020B0604020202020204" pitchFamily="34" charset="0"/>
                        <a:buNone/>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라</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ESG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평가기관의 평가체계</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평가결과 등 가공 데이터와 자료 등은 재산적 가치가 있는 것으로서 지식재산기본법</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저작권법 등 관련 법령에 따라 보호를 받을 수 있으며</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평가기관은 이를 고려하여 평가방법론</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평가결과 등을 공개함</a:t>
                      </a:r>
                      <a:endParaRPr lang="en-US" altLang="ko-KR" sz="8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8F9FE"/>
                    </a:solidFill>
                  </a:tcPr>
                </a:tc>
                <a:extLst>
                  <a:ext uri="{0D108BD9-81ED-4DB2-BD59-A6C34878D82A}">
                    <a16:rowId xmlns:a16="http://schemas.microsoft.com/office/drawing/2014/main" val="1854452684"/>
                  </a:ext>
                </a:extLst>
              </a:tr>
              <a:tr h="567418">
                <a:tc>
                  <a:txBody>
                    <a:bodyPr/>
                    <a:lstStyle/>
                    <a:p>
                      <a:pPr marL="85725" marR="0" lvl="0" indent="-85725" algn="ctr"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en-US" altLang="ko-KR" sz="900" b="1" kern="0" dirty="0">
                          <a:ln>
                            <a:solidFill>
                              <a:schemeClr val="bg1">
                                <a:lumMod val="75000"/>
                                <a:alpha val="0"/>
                              </a:schemeClr>
                            </a:solidFill>
                          </a:ln>
                          <a:solidFill>
                            <a:schemeClr val="tx1">
                              <a:lumMod val="85000"/>
                              <a:lumOff val="15000"/>
                            </a:schemeClr>
                          </a:solidFill>
                          <a:latin typeface="+mn-ea"/>
                          <a:ea typeface="+mn-ea"/>
                          <a:cs typeface="+mn-cs"/>
                        </a:rPr>
                        <a:t>5. </a:t>
                      </a:r>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이해상충 관리</a:t>
                      </a:r>
                      <a:endParaRPr lang="en-US" altLang="ko-KR" sz="9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eaLnBrk="1" fontAlgn="base" latinLnBrk="0" hangingPunct="1">
                        <a:lnSpc>
                          <a:spcPct val="100000"/>
                        </a:lnSpc>
                        <a:spcBef>
                          <a:spcPts val="200"/>
                        </a:spcBef>
                        <a:spcAft>
                          <a:spcPts val="0"/>
                        </a:spcAft>
                        <a:buClrTx/>
                        <a:buSzTx/>
                        <a:buFont typeface="Arial" panose="020B0604020202020204" pitchFamily="34" charset="0"/>
                        <a:buNone/>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가</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ESG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평가기관 및 그 임직원은 </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ESG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평가에 관한 업무를 함에 있어 독립적인 입장에서 공정하고 충실하게 그 업무를 수행해야 함</a:t>
                      </a:r>
                      <a:endParaRPr lang="en-US" altLang="ko-KR" sz="800"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l" defTabSz="914400" eaLnBrk="1" fontAlgn="base" latinLnBrk="0" hangingPunct="1">
                        <a:lnSpc>
                          <a:spcPct val="100000"/>
                        </a:lnSpc>
                        <a:spcBef>
                          <a:spcPts val="200"/>
                        </a:spcBef>
                        <a:spcAft>
                          <a:spcPts val="0"/>
                        </a:spcAft>
                        <a:buClrTx/>
                        <a:buSzTx/>
                        <a:buFont typeface="Arial" panose="020B0604020202020204" pitchFamily="34" charset="0"/>
                        <a:buNone/>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나</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ESG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평가기관은 이해상충 문제를 확인하고 제거</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관리하는 업무와 관련된 내부절차를 마련해야 함</a:t>
                      </a:r>
                      <a:endParaRPr lang="en-US" altLang="ko-KR" sz="800"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l" defTabSz="914400" eaLnBrk="1" fontAlgn="base" latinLnBrk="0" hangingPunct="1">
                        <a:lnSpc>
                          <a:spcPct val="100000"/>
                        </a:lnSpc>
                        <a:spcBef>
                          <a:spcPts val="200"/>
                        </a:spcBef>
                        <a:spcAft>
                          <a:spcPts val="0"/>
                        </a:spcAft>
                        <a:buClrTx/>
                        <a:buSzTx/>
                        <a:buFont typeface="Arial" panose="020B0604020202020204" pitchFamily="34" charset="0"/>
                        <a:buNone/>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다</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ESG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평가기관은 </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ESG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평가업무와 관련하여 계열회사</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그 임직원을 포함한다</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업무 간에 이해상충의 문제가 발생하지 않도록 내부정책을 수립하고 운영해야 함</a:t>
                      </a:r>
                      <a:endParaRPr lang="en-US" altLang="ko-KR" sz="800"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l" defTabSz="914400" eaLnBrk="1" fontAlgn="base" latinLnBrk="0" hangingPunct="1">
                        <a:lnSpc>
                          <a:spcPct val="100000"/>
                        </a:lnSpc>
                        <a:spcBef>
                          <a:spcPts val="200"/>
                        </a:spcBef>
                        <a:spcAft>
                          <a:spcPts val="0"/>
                        </a:spcAft>
                        <a:buClrTx/>
                        <a:buSzTx/>
                        <a:buFont typeface="Arial" panose="020B0604020202020204" pitchFamily="34" charset="0"/>
                        <a:buNone/>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라</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ESG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평가기관은 해당기관과 일정한 비율 이상의 출자관계에 있는 등 이해관계가 있는 회사와 관련된 </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ESG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평가에 있어 잠재적인 이해상충을 관리해야 함</a:t>
                      </a:r>
                      <a:endParaRPr lang="en-US" altLang="ko-KR" sz="8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59297949"/>
                  </a:ext>
                </a:extLst>
              </a:tr>
              <a:tr h="664544">
                <a:tc>
                  <a:txBody>
                    <a:bodyPr/>
                    <a:lstStyle/>
                    <a:p>
                      <a:pPr marL="85725" marR="0" lvl="0" indent="-85725" algn="ctr"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en-US" altLang="ko-KR" sz="900" b="1" kern="0" dirty="0">
                          <a:ln>
                            <a:solidFill>
                              <a:schemeClr val="bg1">
                                <a:lumMod val="75000"/>
                                <a:alpha val="0"/>
                              </a:schemeClr>
                            </a:solidFill>
                          </a:ln>
                          <a:solidFill>
                            <a:schemeClr val="tx1">
                              <a:lumMod val="85000"/>
                              <a:lumOff val="15000"/>
                            </a:schemeClr>
                          </a:solidFill>
                          <a:latin typeface="+mn-ea"/>
                          <a:ea typeface="+mn-ea"/>
                          <a:cs typeface="+mn-cs"/>
                        </a:rPr>
                        <a:t>6. </a:t>
                      </a:r>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평가대상 기업과의 관계</a:t>
                      </a:r>
                      <a:endParaRPr lang="en-US" altLang="ko-KR" sz="9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8F9FE"/>
                    </a:solidFill>
                  </a:tcPr>
                </a:tc>
                <a:tc>
                  <a:txBody>
                    <a:bodyPr/>
                    <a:lstStyle/>
                    <a:p>
                      <a:pPr marL="0" marR="0" lvl="0" indent="0" algn="l" defTabSz="914400" eaLnBrk="1" fontAlgn="base" latinLnBrk="0" hangingPunct="1">
                        <a:lnSpc>
                          <a:spcPct val="100000"/>
                        </a:lnSpc>
                        <a:spcBef>
                          <a:spcPts val="200"/>
                        </a:spcBef>
                        <a:spcAft>
                          <a:spcPts val="0"/>
                        </a:spcAft>
                        <a:buClrTx/>
                        <a:buSzTx/>
                        <a:buFont typeface="Arial" panose="020B0604020202020204" pitchFamily="34" charset="0"/>
                        <a:buNone/>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가</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ESG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평가기관과 그 임직원은 </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ESG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 업무를 수행함에 있어 평가대상기업에 대하여 불공정행위를 하여서는 아니 됨</a:t>
                      </a:r>
                      <a:endParaRPr lang="en-US" altLang="ko-KR" sz="800" kern="0" dirty="0">
                        <a:ln>
                          <a:solidFill>
                            <a:schemeClr val="bg1">
                              <a:lumMod val="75000"/>
                              <a:alpha val="0"/>
                            </a:schemeClr>
                          </a:solidFill>
                        </a:ln>
                        <a:solidFill>
                          <a:schemeClr val="tx1">
                            <a:lumMod val="85000"/>
                            <a:lumOff val="15000"/>
                          </a:schemeClr>
                        </a:solidFill>
                        <a:latin typeface="+mn-ea"/>
                        <a:ea typeface="+mn-ea"/>
                        <a:cs typeface="+mn-cs"/>
                      </a:endParaRPr>
                    </a:p>
                    <a:p>
                      <a:pPr marL="87313" marR="0" lvl="0" indent="-87313" algn="l" defTabSz="914400" eaLnBrk="1" fontAlgn="base" latinLnBrk="0" hangingPunct="1">
                        <a:lnSpc>
                          <a:spcPct val="100000"/>
                        </a:lnSpc>
                        <a:spcBef>
                          <a:spcPts val="200"/>
                        </a:spcBef>
                        <a:spcAft>
                          <a:spcPts val="0"/>
                        </a:spcAft>
                        <a:buClrTx/>
                        <a:buSzTx/>
                        <a:buFont typeface="Arial" panose="020B0604020202020204" pitchFamily="34" charset="0"/>
                        <a:buNone/>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나</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ESG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평가기관은 평가등급을 확정하기 전에 평가를 위해 수집한 데이터의 범위</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내용 등을 평가대상기업에 통보하여 평가와 관련한 사실에 오류가 있는 경우 평가대상기업이 추가로 자료를 제출하거나 이에 대하여 설명할 기회를 부여하도록 노력해야 함</a:t>
                      </a:r>
                      <a:endParaRPr lang="en-US" altLang="ko-KR" sz="800" kern="0" dirty="0">
                        <a:ln>
                          <a:solidFill>
                            <a:schemeClr val="bg1">
                              <a:lumMod val="75000"/>
                              <a:alpha val="0"/>
                            </a:schemeClr>
                          </a:solidFill>
                        </a:ln>
                        <a:solidFill>
                          <a:schemeClr val="tx1">
                            <a:lumMod val="85000"/>
                            <a:lumOff val="15000"/>
                          </a:schemeClr>
                        </a:solidFill>
                        <a:latin typeface="+mn-ea"/>
                        <a:ea typeface="+mn-ea"/>
                        <a:cs typeface="+mn-cs"/>
                      </a:endParaRPr>
                    </a:p>
                    <a:p>
                      <a:pPr marL="87313" marR="0" lvl="0" indent="-87313" algn="l" defTabSz="914400" eaLnBrk="1" fontAlgn="base" latinLnBrk="0" hangingPunct="1">
                        <a:lnSpc>
                          <a:spcPct val="100000"/>
                        </a:lnSpc>
                        <a:spcBef>
                          <a:spcPts val="200"/>
                        </a:spcBef>
                        <a:spcAft>
                          <a:spcPts val="0"/>
                        </a:spcAft>
                        <a:buClrTx/>
                        <a:buSzTx/>
                        <a:buFont typeface="Arial" panose="020B0604020202020204" pitchFamily="34" charset="0"/>
                        <a:buNone/>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다</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ESG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평가기관과 그 임직원은 </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ESG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평가업무와 관련하여 평가대상기업 등에 일반적인 거래 관행 또는 사회통념에 비추어 통상적인 수준을 현저히 벗어나는 금전</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물품</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편익 등의 재산상 이익을 제공하거나 제공받아서는 아니 됨</a:t>
                      </a:r>
                      <a:endParaRPr lang="en-US" altLang="ko-KR" sz="8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8F9FE"/>
                    </a:solidFill>
                  </a:tcPr>
                </a:tc>
                <a:extLst>
                  <a:ext uri="{0D108BD9-81ED-4DB2-BD59-A6C34878D82A}">
                    <a16:rowId xmlns:a16="http://schemas.microsoft.com/office/drawing/2014/main" val="4262777805"/>
                  </a:ext>
                </a:extLst>
              </a:tr>
            </a:tbl>
          </a:graphicData>
        </a:graphic>
      </p:graphicFrame>
    </p:spTree>
    <p:extLst>
      <p:ext uri="{BB962C8B-B14F-4D97-AF65-F5344CB8AC3E}">
        <p14:creationId xmlns:p14="http://schemas.microsoft.com/office/powerpoint/2010/main" val="1076969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서민금융 지원 및 미래성장동력 확보를 위한 </a:t>
            </a:r>
            <a:r>
              <a:rPr lang="en-US" altLang="ko-KR" dirty="0"/>
              <a:t>2024 </a:t>
            </a:r>
            <a:r>
              <a:rPr lang="ko-KR" altLang="en-US" dirty="0"/>
              <a:t>회계연도 예산안 편성</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a:t>금융위원회의 </a:t>
            </a:r>
            <a:r>
              <a:rPr lang="en-US" altLang="ko-KR" dirty="0"/>
              <a:t>2024 </a:t>
            </a:r>
            <a:r>
              <a:rPr lang="ko-KR" altLang="en-US" dirty="0"/>
              <a:t>회계연도 일반회계 세출예산안은 </a:t>
            </a:r>
            <a:r>
              <a:rPr lang="en-US" altLang="ko-KR" dirty="0"/>
              <a:t>4</a:t>
            </a:r>
            <a:r>
              <a:rPr lang="ko-KR" altLang="en-US" dirty="0"/>
              <a:t>조 </a:t>
            </a:r>
            <a:r>
              <a:rPr lang="en-US" altLang="ko-KR" dirty="0"/>
              <a:t>5,640</a:t>
            </a:r>
            <a:r>
              <a:rPr lang="ko-KR" altLang="en-US" dirty="0"/>
              <a:t>억 원 규모로 </a:t>
            </a:r>
            <a:r>
              <a:rPr lang="en-US" altLang="ko-KR" dirty="0"/>
              <a:t>2023</a:t>
            </a:r>
            <a:r>
              <a:rPr lang="ko-KR" altLang="en-US" dirty="0"/>
              <a:t>년 대비 </a:t>
            </a:r>
            <a:r>
              <a:rPr lang="en-US" altLang="ko-KR" dirty="0"/>
              <a:t>8,003</a:t>
            </a:r>
            <a:r>
              <a:rPr lang="ko-KR" altLang="en-US" dirty="0"/>
              <a:t>억 원</a:t>
            </a:r>
            <a:r>
              <a:rPr lang="en-US" altLang="ko-KR" dirty="0"/>
              <a:t>(21.3%) </a:t>
            </a:r>
            <a:r>
              <a:rPr lang="ko-KR" altLang="en-US" dirty="0"/>
              <a:t>증액된 수준임</a:t>
            </a:r>
            <a:endParaRPr lang="en-US" altLang="ko-KR" dirty="0"/>
          </a:p>
          <a:p>
            <a:pPr marL="171450" indent="-171450">
              <a:lnSpc>
                <a:spcPct val="120000"/>
              </a:lnSpc>
              <a:buFont typeface="Arial" panose="020B0604020202020204" pitchFamily="34" charset="0"/>
              <a:buChar char="•"/>
              <a:defRPr/>
            </a:pPr>
            <a:r>
              <a:rPr lang="en-US" altLang="ko-KR" dirty="0"/>
              <a:t>’24</a:t>
            </a:r>
            <a:r>
              <a:rPr lang="ko-KR" altLang="en-US" dirty="0"/>
              <a:t>년 예산안은 햇살론</a:t>
            </a:r>
            <a:r>
              <a:rPr lang="en-US" altLang="ko-KR" dirty="0"/>
              <a:t>15, </a:t>
            </a:r>
            <a:r>
              <a:rPr lang="ko-KR" altLang="en-US" dirty="0" err="1"/>
              <a:t>새출발기금</a:t>
            </a:r>
            <a:r>
              <a:rPr lang="ko-KR" altLang="en-US" dirty="0"/>
              <a:t> 등 서민금융 지원 및 혁신성장펀드 등 미래성장동력확보</a:t>
            </a:r>
            <a:r>
              <a:rPr lang="en-US" altLang="ko-KR" dirty="0"/>
              <a:t>(</a:t>
            </a:r>
            <a:r>
              <a:rPr lang="ko-KR" altLang="en-US" dirty="0"/>
              <a:t>기업</a:t>
            </a:r>
            <a:r>
              <a:rPr lang="en-US" altLang="ko-KR" dirty="0"/>
              <a:t>·</a:t>
            </a:r>
            <a:r>
              <a:rPr lang="ko-KR" altLang="en-US" dirty="0"/>
              <a:t>지역경제 활성화</a:t>
            </a:r>
            <a:r>
              <a:rPr lang="en-US" altLang="ko-KR" dirty="0"/>
              <a:t>)</a:t>
            </a:r>
            <a:r>
              <a:rPr lang="ko-KR" altLang="en-US" dirty="0"/>
              <a:t>를 위한 관련 사업을 중점 편성</a:t>
            </a:r>
            <a:r>
              <a:rPr lang="en-US" altLang="ko-KR" dirty="0"/>
              <a:t> </a:t>
            </a: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2023.8.29</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5881851"/>
            <a:ext cx="8928000" cy="31892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(2023.8.29), “</a:t>
            </a:r>
            <a:r>
              <a:rPr lang="ko-KR" altLang="en-US" dirty="0">
                <a:solidFill>
                  <a:schemeClr val="bg1">
                    <a:lumMod val="50000"/>
                  </a:schemeClr>
                </a:solidFill>
              </a:rPr>
              <a:t>서민금융 지원 및 미래성장동력 확보를 위한 </a:t>
            </a:r>
            <a:r>
              <a:rPr lang="en-US" altLang="ko-KR" dirty="0">
                <a:solidFill>
                  <a:schemeClr val="bg1">
                    <a:lumMod val="50000"/>
                  </a:schemeClr>
                </a:solidFill>
              </a:rPr>
              <a:t>2024 </a:t>
            </a:r>
            <a:r>
              <a:rPr lang="ko-KR" altLang="en-US" dirty="0">
                <a:solidFill>
                  <a:schemeClr val="bg1">
                    <a:lumMod val="50000"/>
                  </a:schemeClr>
                </a:solidFill>
              </a:rPr>
              <a:t>회계연도 예산안 편성</a:t>
            </a:r>
            <a:r>
              <a:rPr lang="en-US" altLang="ko-KR" dirty="0">
                <a:solidFill>
                  <a:schemeClr val="bg1">
                    <a:lumMod val="50000"/>
                  </a:schemeClr>
                </a:solidFill>
              </a:rPr>
              <a:t>”</a:t>
            </a:r>
          </a:p>
          <a:p>
            <a:r>
              <a:rPr lang="en-US" altLang="ko-KR" dirty="0">
                <a:solidFill>
                  <a:schemeClr val="bg1">
                    <a:lumMod val="50000"/>
                  </a:schemeClr>
                </a:solidFill>
              </a:rPr>
              <a:t>Note: *</a:t>
            </a:r>
            <a:r>
              <a:rPr lang="ko-KR" altLang="en-US" dirty="0">
                <a:solidFill>
                  <a:schemeClr val="bg1">
                    <a:lumMod val="50000"/>
                  </a:schemeClr>
                </a:solidFill>
              </a:rPr>
              <a:t>공적자금상환기금 전출</a:t>
            </a:r>
            <a:r>
              <a:rPr lang="en-US" altLang="ko-KR" dirty="0">
                <a:solidFill>
                  <a:schemeClr val="bg1">
                    <a:lumMod val="50000"/>
                  </a:schemeClr>
                </a:solidFill>
              </a:rPr>
              <a:t>(2.5</a:t>
            </a:r>
            <a:r>
              <a:rPr lang="ko-KR" altLang="en-US" dirty="0">
                <a:solidFill>
                  <a:schemeClr val="bg1">
                    <a:lumMod val="50000"/>
                  </a:schemeClr>
                </a:solidFill>
              </a:rPr>
              <a:t>조 원</a:t>
            </a:r>
            <a:r>
              <a:rPr lang="en-US" altLang="ko-KR" dirty="0">
                <a:solidFill>
                  <a:schemeClr val="bg1">
                    <a:lumMod val="50000"/>
                  </a:schemeClr>
                </a:solidFill>
              </a:rPr>
              <a:t>) </a:t>
            </a:r>
            <a:r>
              <a:rPr lang="ko-KR" altLang="en-US" dirty="0">
                <a:solidFill>
                  <a:schemeClr val="bg1">
                    <a:lumMod val="50000"/>
                  </a:schemeClr>
                </a:solidFill>
              </a:rPr>
              <a:t>제외</a:t>
            </a:r>
            <a:endParaRPr lang="en-US" altLang="ko-KR" dirty="0">
              <a:solidFill>
                <a:schemeClr val="bg1">
                  <a:lumMod val="50000"/>
                </a:schemeClr>
              </a:solidFill>
            </a:endParaRP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6" name="표 5">
            <a:extLst>
              <a:ext uri="{FF2B5EF4-FFF2-40B4-BE49-F238E27FC236}">
                <a16:creationId xmlns:a16="http://schemas.microsoft.com/office/drawing/2014/main" id="{30D6211A-E8BB-B490-EFAE-9D8933785B4A}"/>
              </a:ext>
            </a:extLst>
          </p:cNvPr>
          <p:cNvGraphicFramePr>
            <a:graphicFrameLocks noGrp="1"/>
          </p:cNvGraphicFramePr>
          <p:nvPr>
            <p:extLst>
              <p:ext uri="{D42A27DB-BD31-4B8C-83A1-F6EECF244321}">
                <p14:modId xmlns:p14="http://schemas.microsoft.com/office/powerpoint/2010/main" val="2106737698"/>
              </p:ext>
            </p:extLst>
          </p:nvPr>
        </p:nvGraphicFramePr>
        <p:xfrm>
          <a:off x="5132437" y="2181037"/>
          <a:ext cx="4284613" cy="3693600"/>
        </p:xfrm>
        <a:graphic>
          <a:graphicData uri="http://schemas.openxmlformats.org/drawingml/2006/table">
            <a:tbl>
              <a:tblPr/>
              <a:tblGrid>
                <a:gridCol w="4284613">
                  <a:extLst>
                    <a:ext uri="{9D8B030D-6E8A-4147-A177-3AD203B41FA5}">
                      <a16:colId xmlns:a16="http://schemas.microsoft.com/office/drawing/2014/main" val="3655866858"/>
                    </a:ext>
                  </a:extLst>
                </a:gridCol>
              </a:tblGrid>
              <a:tr h="309600">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주요 부문별 예산 구성</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84000">
                <a:tc>
                  <a:txBody>
                    <a:bodyPr/>
                    <a:lstStyle/>
                    <a:p>
                      <a:pPr marL="182563" marR="0" lvl="0" indent="-95250" algn="l"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(1)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서민금융 지원</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87313"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햇살론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15(900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억 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p>
                      <a:pPr marL="357188" marR="0" lvl="0" indent="-87313"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소상공인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자영업자 채무조정 프로그램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새출발기금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7,600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억 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p>
                      <a:pPr marL="357188" marR="0" lvl="0" indent="-87313"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최저신용자 한시 특례보증</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(560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억 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p>
                      <a:pPr marL="357188" marR="0" lvl="0" indent="-87313"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청년도약계좌</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(5,000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억 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p>
                      <a:pPr marL="357188" marR="0" lvl="0" indent="-87313"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청년희망적금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(1,657</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억 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p>
                      <a:pPr marL="357188" marR="0" lvl="0" indent="-87313"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농어가목돈마련저축장려기금출연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(315</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억 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p>
                      <a:pPr marL="357188" marR="0" lvl="0" indent="-87313"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채무자대리인 선임 지원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억 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(2)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기업 혁신</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구조조정 지원  </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87313"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혁신성장펀드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(2,400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억 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p>
                      <a:pPr marL="357188" marR="0" lvl="0" indent="-87313"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핀테크</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지원사업</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(123</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억 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p>
                      <a:pPr marL="357188" marR="0" lvl="0" indent="-87313"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기업구조혁신펀드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(500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억 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p>
                    <a:p>
                      <a:pPr marL="182563" marR="0" lvl="0" indent="-95250" algn="l"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(3)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지역 경제 활성화 지원  </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87313"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지역활성화투자펀드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(1,000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억 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p>
                  </a:txBody>
                  <a:tcPr marL="45720" marR="45720" marT="46800" marB="468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sp>
        <p:nvSpPr>
          <p:cNvPr id="9" name="직사각형 8">
            <a:extLst>
              <a:ext uri="{FF2B5EF4-FFF2-40B4-BE49-F238E27FC236}">
                <a16:creationId xmlns:a16="http://schemas.microsoft.com/office/drawing/2014/main" id="{5BDF145B-BCCB-8BDC-CCFF-59B0D772171E}"/>
              </a:ext>
            </a:extLst>
          </p:cNvPr>
          <p:cNvSpPr/>
          <p:nvPr/>
        </p:nvSpPr>
        <p:spPr>
          <a:xfrm>
            <a:off x="488950" y="2168526"/>
            <a:ext cx="4284663" cy="3079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kern="0" dirty="0">
                <a:ln>
                  <a:solidFill>
                    <a:schemeClr val="bg1">
                      <a:lumMod val="75000"/>
                      <a:alpha val="0"/>
                    </a:schemeClr>
                  </a:solidFill>
                </a:ln>
                <a:solidFill>
                  <a:schemeClr val="tx1">
                    <a:lumMod val="85000"/>
                    <a:lumOff val="15000"/>
                  </a:schemeClr>
                </a:solidFill>
                <a:latin typeface="+mn-ea"/>
              </a:rPr>
              <a:t>2024</a:t>
            </a:r>
            <a:r>
              <a:rPr lang="ko-KR" altLang="en-US" sz="1000" b="1" kern="0" dirty="0">
                <a:ln>
                  <a:solidFill>
                    <a:schemeClr val="bg1">
                      <a:lumMod val="75000"/>
                      <a:alpha val="0"/>
                    </a:schemeClr>
                  </a:solidFill>
                </a:ln>
                <a:solidFill>
                  <a:schemeClr val="tx1">
                    <a:lumMod val="85000"/>
                    <a:lumOff val="15000"/>
                  </a:schemeClr>
                </a:solidFill>
                <a:latin typeface="+mn-ea"/>
              </a:rPr>
              <a:t> 회계연도 금융위원회 소관 예산 개요</a:t>
            </a:r>
          </a:p>
        </p:txBody>
      </p:sp>
      <p:graphicFrame>
        <p:nvGraphicFramePr>
          <p:cNvPr id="14" name="차트 13">
            <a:extLst>
              <a:ext uri="{FF2B5EF4-FFF2-40B4-BE49-F238E27FC236}">
                <a16:creationId xmlns:a16="http://schemas.microsoft.com/office/drawing/2014/main" id="{DB5DC8E6-1506-39F7-39D4-F52C85E27330}"/>
              </a:ext>
            </a:extLst>
          </p:cNvPr>
          <p:cNvGraphicFramePr/>
          <p:nvPr>
            <p:extLst>
              <p:ext uri="{D42A27DB-BD31-4B8C-83A1-F6EECF244321}">
                <p14:modId xmlns:p14="http://schemas.microsoft.com/office/powerpoint/2010/main" val="372330655"/>
              </p:ext>
            </p:extLst>
          </p:nvPr>
        </p:nvGraphicFramePr>
        <p:xfrm>
          <a:off x="488950" y="2437237"/>
          <a:ext cx="4283075" cy="2066757"/>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Box 14">
            <a:extLst>
              <a:ext uri="{FF2B5EF4-FFF2-40B4-BE49-F238E27FC236}">
                <a16:creationId xmlns:a16="http://schemas.microsoft.com/office/drawing/2014/main" id="{3934A4E8-90FB-AE1E-5AD9-AB0F86AB1C69}"/>
              </a:ext>
            </a:extLst>
          </p:cNvPr>
          <p:cNvSpPr txBox="1"/>
          <p:nvPr/>
        </p:nvSpPr>
        <p:spPr>
          <a:xfrm>
            <a:off x="556345" y="2815712"/>
            <a:ext cx="578685" cy="138499"/>
          </a:xfrm>
          <a:prstGeom prst="rect">
            <a:avLst/>
          </a:prstGeom>
          <a:noFill/>
        </p:spPr>
        <p:txBody>
          <a:bodyPr wrap="none" lIns="0" tIns="0" rIns="0" bIns="0" rtlCol="0">
            <a:spAutoFit/>
          </a:bodyPr>
          <a:lstStyle/>
          <a:p>
            <a:pPr algn="l"/>
            <a:r>
              <a:rPr lang="en-US" altLang="ko-KR"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r>
              <a:rPr lang="ko-KR" altLang="en-US"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단위</a:t>
            </a:r>
            <a:r>
              <a:rPr lang="en-US" altLang="ko-KR"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 </a:t>
            </a:r>
            <a:r>
              <a:rPr lang="ko-KR" altLang="en-US"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억 원</a:t>
            </a:r>
            <a:r>
              <a:rPr lang="en-US" altLang="ko-KR"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endParaRPr lang="ko-KR" altLang="en-US" sz="900" dirty="0" err="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graphicFrame>
        <p:nvGraphicFramePr>
          <p:cNvPr id="18" name="차트 17">
            <a:extLst>
              <a:ext uri="{FF2B5EF4-FFF2-40B4-BE49-F238E27FC236}">
                <a16:creationId xmlns:a16="http://schemas.microsoft.com/office/drawing/2014/main" id="{52D88614-1D2E-FE8F-7A02-4BBE09C3F67D}"/>
              </a:ext>
            </a:extLst>
          </p:cNvPr>
          <p:cNvGraphicFramePr/>
          <p:nvPr>
            <p:extLst>
              <p:ext uri="{D42A27DB-BD31-4B8C-83A1-F6EECF244321}">
                <p14:modId xmlns:p14="http://schemas.microsoft.com/office/powerpoint/2010/main" val="660479259"/>
              </p:ext>
            </p:extLst>
          </p:nvPr>
        </p:nvGraphicFramePr>
        <p:xfrm>
          <a:off x="488950" y="4500728"/>
          <a:ext cx="4284664" cy="1376198"/>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576D53BC-DC75-9722-A862-606ADEFBD06F}"/>
              </a:ext>
            </a:extLst>
          </p:cNvPr>
          <p:cNvSpPr txBox="1"/>
          <p:nvPr/>
        </p:nvSpPr>
        <p:spPr>
          <a:xfrm>
            <a:off x="556345" y="4539991"/>
            <a:ext cx="306174" cy="138499"/>
          </a:xfrm>
          <a:prstGeom prst="rect">
            <a:avLst/>
          </a:prstGeom>
          <a:noFill/>
        </p:spPr>
        <p:txBody>
          <a:bodyPr wrap="none" lIns="0" tIns="0" rIns="0" bIns="0" rtlCol="0">
            <a:spAutoFit/>
          </a:bodyPr>
          <a:lstStyle/>
          <a:p>
            <a:pPr algn="l"/>
            <a:r>
              <a:rPr lang="en-US" altLang="ko-KR"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r>
              <a:rPr lang="ko-KR" altLang="en-US"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조 원</a:t>
            </a:r>
            <a:r>
              <a:rPr lang="en-US" altLang="ko-KR"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endParaRPr lang="ko-KR" altLang="en-US" sz="900" dirty="0" err="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Tree>
    <p:extLst>
      <p:ext uri="{BB962C8B-B14F-4D97-AF65-F5344CB8AC3E}">
        <p14:creationId xmlns:p14="http://schemas.microsoft.com/office/powerpoint/2010/main" val="2018185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이등변 삼각형 14">
            <a:extLst>
              <a:ext uri="{FF2B5EF4-FFF2-40B4-BE49-F238E27FC236}">
                <a16:creationId xmlns:a16="http://schemas.microsoft.com/office/drawing/2014/main" id="{987C23D1-1375-6DDC-F9A7-C9A61389B7C6}"/>
              </a:ext>
            </a:extLst>
          </p:cNvPr>
          <p:cNvSpPr/>
          <p:nvPr/>
        </p:nvSpPr>
        <p:spPr>
          <a:xfrm rot="16200000">
            <a:off x="3045594" y="3790181"/>
            <a:ext cx="3708400" cy="465088"/>
          </a:xfrm>
          <a:prstGeom prst="triangle">
            <a:avLst>
              <a:gd name="adj" fmla="val 2735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「국민 주거안정을 위한 주택공급 활성화 방안」 발표</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정부는 「제</a:t>
            </a:r>
            <a:r>
              <a:rPr lang="en-US" altLang="ko-KR" sz="1200" b="1" kern="0" dirty="0">
                <a:ln>
                  <a:solidFill>
                    <a:schemeClr val="accent4">
                      <a:alpha val="0"/>
                    </a:schemeClr>
                  </a:solidFill>
                </a:ln>
                <a:solidFill>
                  <a:schemeClr val="accent1"/>
                </a:solidFill>
                <a:latin typeface="+mn-ea"/>
              </a:rPr>
              <a:t>6</a:t>
            </a:r>
            <a:r>
              <a:rPr lang="ko-KR" altLang="en-US" sz="1200" b="1" kern="0" dirty="0">
                <a:ln>
                  <a:solidFill>
                    <a:schemeClr val="accent4">
                      <a:alpha val="0"/>
                    </a:schemeClr>
                  </a:solidFill>
                </a:ln>
                <a:solidFill>
                  <a:schemeClr val="accent1"/>
                </a:solidFill>
                <a:latin typeface="+mn-ea"/>
              </a:rPr>
              <a:t>차 부동산 </a:t>
            </a:r>
            <a:r>
              <a:rPr lang="ko-KR" altLang="en-US" sz="1200" b="1" kern="0" dirty="0" err="1">
                <a:ln>
                  <a:solidFill>
                    <a:schemeClr val="accent4">
                      <a:alpha val="0"/>
                    </a:schemeClr>
                  </a:solidFill>
                </a:ln>
                <a:solidFill>
                  <a:schemeClr val="accent1"/>
                </a:solidFill>
                <a:latin typeface="+mn-ea"/>
              </a:rPr>
              <a:t>관계장관회의」를</a:t>
            </a:r>
            <a:r>
              <a:rPr lang="ko-KR" altLang="en-US" sz="1200" b="1" kern="0" dirty="0">
                <a:ln>
                  <a:solidFill>
                    <a:schemeClr val="accent4">
                      <a:alpha val="0"/>
                    </a:schemeClr>
                  </a:solidFill>
                </a:ln>
                <a:solidFill>
                  <a:schemeClr val="accent1"/>
                </a:solidFill>
                <a:latin typeface="+mn-ea"/>
              </a:rPr>
              <a:t> 개최하고 「국민 주거안정을 위한 주택공급 활성화 </a:t>
            </a:r>
            <a:r>
              <a:rPr lang="ko-KR" altLang="en-US" sz="1200" b="1" kern="0" dirty="0" err="1">
                <a:ln>
                  <a:solidFill>
                    <a:schemeClr val="accent4">
                      <a:alpha val="0"/>
                    </a:schemeClr>
                  </a:solidFill>
                </a:ln>
                <a:solidFill>
                  <a:schemeClr val="accent1"/>
                </a:solidFill>
                <a:latin typeface="+mn-ea"/>
              </a:rPr>
              <a:t>방안」을</a:t>
            </a:r>
            <a:r>
              <a:rPr lang="ko-KR" altLang="en-US" sz="1200" b="1" kern="0" dirty="0">
                <a:ln>
                  <a:solidFill>
                    <a:schemeClr val="accent4">
                      <a:alpha val="0"/>
                    </a:schemeClr>
                  </a:solidFill>
                </a:ln>
                <a:solidFill>
                  <a:schemeClr val="accent1"/>
                </a:solidFill>
                <a:latin typeface="+mn-ea"/>
              </a:rPr>
              <a:t> 발표</a:t>
            </a:r>
            <a:endParaRPr lang="en-US" altLang="ko-KR" sz="1200" b="1" kern="0" dirty="0">
              <a:ln>
                <a:solidFill>
                  <a:schemeClr val="accent4">
                    <a:alpha val="0"/>
                  </a:schemeClr>
                </a:solidFill>
              </a:ln>
              <a:solidFill>
                <a:schemeClr val="accent1"/>
              </a:solidFill>
              <a:latin typeface="+mn-ea"/>
            </a:endParaRPr>
          </a:p>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최근 주택공급</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인허가</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착공</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위축으로 장래 수급불균형 우려에 따라 국민 주거안정 실현을 위해 공공은 </a:t>
            </a:r>
            <a:r>
              <a:rPr lang="ko-KR" altLang="en-US" dirty="0"/>
              <a:t>계</a:t>
            </a:r>
            <a:r>
              <a:rPr lang="ko-KR" altLang="en-US" sz="1200" b="1" kern="0" dirty="0">
                <a:ln>
                  <a:solidFill>
                    <a:schemeClr val="accent4">
                      <a:alpha val="0"/>
                    </a:schemeClr>
                  </a:solidFill>
                </a:ln>
                <a:solidFill>
                  <a:schemeClr val="accent1"/>
                </a:solidFill>
                <a:latin typeface="+mn-ea"/>
              </a:rPr>
              <a:t>획 물량을 차질없이 달성</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민간 위축을 적극 보완하고 정체된 민간 사업은 정상화를 적극 지원 </a:t>
            </a:r>
            <a:endParaRPr lang="en-US" altLang="ko-KR" sz="1200" b="1" kern="0" dirty="0">
              <a:ln>
                <a:solidFill>
                  <a:schemeClr val="accent4">
                    <a:alpha val="0"/>
                  </a:schemeClr>
                </a:solidFill>
              </a:ln>
              <a:solidFill>
                <a:schemeClr val="accent1"/>
              </a:solidFill>
              <a:latin typeface="+mn-ea"/>
            </a:endParaRP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2023.9.26</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국토교통부 및 관계부처 합동 보도자료</a:t>
            </a:r>
            <a:r>
              <a:rPr lang="en-US" altLang="ko-KR" dirty="0">
                <a:solidFill>
                  <a:schemeClr val="bg1">
                    <a:lumMod val="50000"/>
                  </a:schemeClr>
                </a:solidFill>
              </a:rPr>
              <a:t>(2023.9.26), “</a:t>
            </a:r>
            <a:r>
              <a:rPr lang="ko-KR" altLang="en-US" dirty="0">
                <a:solidFill>
                  <a:schemeClr val="bg1">
                    <a:lumMod val="50000"/>
                  </a:schemeClr>
                </a:solidFill>
              </a:rPr>
              <a:t>국민 주거안정을 위한 주택공급 활성화 방안</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 name="표 3">
            <a:extLst>
              <a:ext uri="{FF2B5EF4-FFF2-40B4-BE49-F238E27FC236}">
                <a16:creationId xmlns:a16="http://schemas.microsoft.com/office/drawing/2014/main" id="{4FC583BF-E603-99C0-2958-AFC7E49CEBAC}"/>
              </a:ext>
            </a:extLst>
          </p:cNvPr>
          <p:cNvGraphicFramePr>
            <a:graphicFrameLocks noGrp="1"/>
          </p:cNvGraphicFramePr>
          <p:nvPr>
            <p:extLst>
              <p:ext uri="{D42A27DB-BD31-4B8C-83A1-F6EECF244321}">
                <p14:modId xmlns:p14="http://schemas.microsoft.com/office/powerpoint/2010/main" val="2321690069"/>
              </p:ext>
            </p:extLst>
          </p:nvPr>
        </p:nvGraphicFramePr>
        <p:xfrm>
          <a:off x="5132338" y="2168523"/>
          <a:ext cx="4284662" cy="3708402"/>
        </p:xfrm>
        <a:graphic>
          <a:graphicData uri="http://schemas.openxmlformats.org/drawingml/2006/table">
            <a:tbl>
              <a:tblPr/>
              <a:tblGrid>
                <a:gridCol w="4284662">
                  <a:extLst>
                    <a:ext uri="{9D8B030D-6E8A-4147-A177-3AD203B41FA5}">
                      <a16:colId xmlns:a16="http://schemas.microsoft.com/office/drawing/2014/main" val="3655866858"/>
                    </a:ext>
                  </a:extLst>
                </a:gridCol>
              </a:tblGrid>
              <a:tr h="320995">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세부 대응 방향</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87407">
                <a:tc>
                  <a:txBody>
                    <a:bodyPr/>
                    <a:lstStyle/>
                    <a:p>
                      <a:pPr marL="314325" marR="0" lvl="0" indent="-228600" algn="l" defTabSz="914400" eaLnBrk="1" fontAlgn="base" latinLnBrk="0" hangingPunct="1">
                        <a:lnSpc>
                          <a:spcPct val="100000"/>
                        </a:lnSpc>
                        <a:spcBef>
                          <a:spcPts val="600"/>
                        </a:spcBef>
                        <a:spcAft>
                          <a:spcPts val="0"/>
                        </a:spcAft>
                        <a:buClrTx/>
                        <a:buSzTx/>
                        <a:buFont typeface="+mj-ea"/>
                        <a:buAutoNum type="circleNumDbPlain"/>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PF</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대출 보증 확대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국토부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p>
                      <a:pPr marL="441325" marR="0" lvl="0" indent="-171450" algn="l" defTabSz="914400" eaLnBrk="1" fontAlgn="base" latinLnBrk="0" hangingPunct="1">
                        <a:lnSpc>
                          <a:spcPct val="100000"/>
                        </a:lnSpc>
                        <a:spcBef>
                          <a:spcPts val="600"/>
                        </a:spcBef>
                        <a:spcAft>
                          <a:spcPts val="0"/>
                        </a:spcAft>
                        <a:buClrTx/>
                        <a:buSzTx/>
                        <a:buFontTx/>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정상 사업장이 원활하게 자금을 조달할 수 있도록 공적 보증기관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(HUG·</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주금공</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의 보증규모를 확대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(15</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조 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25</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조 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심사기준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시공사 도급순위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신용등급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자기자본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선투입</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요건 등</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등을 대폭 개선</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14325" marR="0" lvl="0" indent="-228600" algn="l" defTabSz="914400" eaLnBrk="1" fontAlgn="base" latinLnBrk="0" hangingPunct="1">
                        <a:lnSpc>
                          <a:spcPct val="100000"/>
                        </a:lnSpc>
                        <a:spcBef>
                          <a:spcPts val="600"/>
                        </a:spcBef>
                        <a:spcAft>
                          <a:spcPts val="0"/>
                        </a:spcAft>
                        <a:buClrTx/>
                        <a:buSzTx/>
                        <a:buFont typeface="+mj-ea"/>
                        <a:buAutoNum type="circleNumDbPlain" startAt="2"/>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부동산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PF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단계별 사업성 제고 및 금융공급 확대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국토부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p>
                      <a:pPr marL="444500" marR="0" lvl="0" indent="-174625" algn="l" defTabSz="914400" eaLnBrk="1" fontAlgn="base" latinLnBrk="0" hangingPunct="1">
                        <a:lnSpc>
                          <a:spcPct val="100000"/>
                        </a:lnSpc>
                        <a:spcBef>
                          <a:spcPts val="600"/>
                        </a:spcBef>
                        <a:spcAft>
                          <a:spcPts val="0"/>
                        </a:spcAft>
                        <a:buClrTx/>
                        <a:buSzTx/>
                        <a:buFontTx/>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정상 사업장은 원활하게 사업이 추진될 수 있도록 효율적인 이해관계조정 체계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민관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PF</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조정위원회</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구축 및 적극적인 금융공급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정책금융기관의 건설사보증 및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P-CBO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매입 한도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조 원 추가 확대 등</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지속</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444500" marR="0" lvl="0" indent="-174625" algn="l" defTabSz="914400" eaLnBrk="1" fontAlgn="base" latinLnBrk="0" hangingPunct="1">
                        <a:lnSpc>
                          <a:spcPct val="100000"/>
                        </a:lnSpc>
                        <a:spcBef>
                          <a:spcPts val="600"/>
                        </a:spcBef>
                        <a:spcAft>
                          <a:spcPts val="0"/>
                        </a:spcAft>
                        <a:buClrTx/>
                        <a:buSzTx/>
                        <a:buFontTx/>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부실</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부실우려 사업장은 만기연장</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이자유예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채무조정 등 원활한 사업 재구조화를 통해 사업성 제고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재구조화 사업장의 사업진행에 필요한 신규자금 유입 지원</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14325" marR="0" lvl="0" indent="-228600" algn="l" defTabSz="914400" eaLnBrk="1" fontAlgn="base" latinLnBrk="0" hangingPunct="1">
                        <a:lnSpc>
                          <a:spcPct val="100000"/>
                        </a:lnSpc>
                        <a:spcBef>
                          <a:spcPts val="600"/>
                        </a:spcBef>
                        <a:spcAft>
                          <a:spcPts val="0"/>
                        </a:spcAft>
                        <a:buClrTx/>
                        <a:buSzTx/>
                        <a:buFont typeface="+mj-ea"/>
                        <a:buAutoNum type="circleNumDbPlain" startAt="3"/>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중도금 대출 지원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국토부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p>
                      <a:pPr marL="444500" marR="0" lvl="0" indent="-174625" algn="l" defTabSz="914400" eaLnBrk="1" fontAlgn="base" latinLnBrk="0" hangingPunct="1">
                        <a:lnSpc>
                          <a:spcPct val="100000"/>
                        </a:lnSpc>
                        <a:spcBef>
                          <a:spcPts val="600"/>
                        </a:spcBef>
                        <a:spcAft>
                          <a:spcPts val="0"/>
                        </a:spcAft>
                        <a:buClrTx/>
                        <a:buSzTx/>
                        <a:buFontTx/>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HUG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중도금대출 보증 책임비율을 현행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90%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에서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100%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로 확대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444500" marR="0" lvl="0" indent="-174625" algn="l" defTabSz="914400" eaLnBrk="1" fontAlgn="base" latinLnBrk="0" hangingPunct="1">
                        <a:lnSpc>
                          <a:spcPct val="100000"/>
                        </a:lnSpc>
                        <a:spcBef>
                          <a:spcPts val="600"/>
                        </a:spcBef>
                        <a:spcAft>
                          <a:spcPts val="0"/>
                        </a:spcAft>
                        <a:buClrTx/>
                        <a:buSzTx/>
                        <a:buFontTx/>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은행권 중도금대출 심사를 합리화되도록 지속 점검</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sp>
        <p:nvSpPr>
          <p:cNvPr id="12" name="직사각형 11">
            <a:extLst>
              <a:ext uri="{FF2B5EF4-FFF2-40B4-BE49-F238E27FC236}">
                <a16:creationId xmlns:a16="http://schemas.microsoft.com/office/drawing/2014/main" id="{FADEF8AC-5A51-B68E-EAAF-2BE004679C0B}"/>
              </a:ext>
            </a:extLst>
          </p:cNvPr>
          <p:cNvSpPr/>
          <p:nvPr/>
        </p:nvSpPr>
        <p:spPr>
          <a:xfrm>
            <a:off x="488950" y="2168523"/>
            <a:ext cx="4284662" cy="27261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000" b="1" kern="0" dirty="0">
                <a:ln>
                  <a:solidFill>
                    <a:schemeClr val="bg1">
                      <a:lumMod val="75000"/>
                      <a:alpha val="0"/>
                    </a:schemeClr>
                  </a:solidFill>
                </a:ln>
                <a:solidFill>
                  <a:schemeClr val="tx1">
                    <a:lumMod val="85000"/>
                    <a:lumOff val="15000"/>
                  </a:schemeClr>
                </a:solidFill>
                <a:latin typeface="+mn-ea"/>
              </a:rPr>
              <a:t>중점 추진 과제</a:t>
            </a:r>
          </a:p>
        </p:txBody>
      </p:sp>
      <p:graphicFrame>
        <p:nvGraphicFramePr>
          <p:cNvPr id="13" name="표 13">
            <a:extLst>
              <a:ext uri="{FF2B5EF4-FFF2-40B4-BE49-F238E27FC236}">
                <a16:creationId xmlns:a16="http://schemas.microsoft.com/office/drawing/2014/main" id="{95B1918D-49C8-27AB-F7AE-718DAE5E33B3}"/>
              </a:ext>
            </a:extLst>
          </p:cNvPr>
          <p:cNvGraphicFramePr>
            <a:graphicFrameLocks noGrp="1"/>
          </p:cNvGraphicFramePr>
          <p:nvPr>
            <p:extLst>
              <p:ext uri="{D42A27DB-BD31-4B8C-83A1-F6EECF244321}">
                <p14:modId xmlns:p14="http://schemas.microsoft.com/office/powerpoint/2010/main" val="3524896302"/>
              </p:ext>
            </p:extLst>
          </p:nvPr>
        </p:nvGraphicFramePr>
        <p:xfrm>
          <a:off x="488950" y="2571314"/>
          <a:ext cx="4284663" cy="3305609"/>
        </p:xfrm>
        <a:graphic>
          <a:graphicData uri="http://schemas.openxmlformats.org/drawingml/2006/table">
            <a:tbl>
              <a:tblPr firstRow="1" bandRow="1">
                <a:tableStyleId>{5C22544A-7EE6-4342-B048-85BDC9FD1C3A}</a:tableStyleId>
              </a:tblPr>
              <a:tblGrid>
                <a:gridCol w="1130844">
                  <a:extLst>
                    <a:ext uri="{9D8B030D-6E8A-4147-A177-3AD203B41FA5}">
                      <a16:colId xmlns:a16="http://schemas.microsoft.com/office/drawing/2014/main" val="382080826"/>
                    </a:ext>
                  </a:extLst>
                </a:gridCol>
                <a:gridCol w="975360">
                  <a:extLst>
                    <a:ext uri="{9D8B030D-6E8A-4147-A177-3AD203B41FA5}">
                      <a16:colId xmlns:a16="http://schemas.microsoft.com/office/drawing/2014/main" val="129746681"/>
                    </a:ext>
                  </a:extLst>
                </a:gridCol>
                <a:gridCol w="2178459">
                  <a:extLst>
                    <a:ext uri="{9D8B030D-6E8A-4147-A177-3AD203B41FA5}">
                      <a16:colId xmlns:a16="http://schemas.microsoft.com/office/drawing/2014/main" val="13974068"/>
                    </a:ext>
                  </a:extLst>
                </a:gridCol>
              </a:tblGrid>
              <a:tr h="556948">
                <a:tc gridSpan="2">
                  <a:txBody>
                    <a:bodyPr/>
                    <a:lstStyle/>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공공 주택공급 확대</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D2DBF9"/>
                    </a:solidFill>
                  </a:tcPr>
                </a:tc>
                <a:tc hMerge="1">
                  <a:txBody>
                    <a:bodyPr/>
                    <a:lstStyle/>
                    <a:p>
                      <a:pPr algn="ctr" latinLnBrk="1"/>
                      <a:endPar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228600" indent="-228600" latinLnBrk="0">
                        <a:buFont typeface="+mj-ea"/>
                        <a:buAutoNum type="circleNumDbPlain"/>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공공주택 공급물량 확대</a:t>
                      </a:r>
                      <a:endPar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228600" indent="-228600" latinLnBrk="0">
                        <a:buFont typeface="+mj-ea"/>
                        <a:buAutoNum type="circleNumDbPlain"/>
                      </a:pPr>
                      <a:r>
                        <a:rPr lang="ko-KR" altLang="en-US" sz="1000" b="0" kern="12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패스트트랙을</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통한 조기 공급</a:t>
                      </a:r>
                      <a:endPar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228600" indent="-228600" latinLnBrk="0">
                        <a:buFont typeface="+mj-ea"/>
                        <a:buAutoNum type="circleNumDbPlain"/>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기 추진 사업의 철저한 공정관리</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8EDFC"/>
                    </a:solidFill>
                  </a:tcPr>
                </a:tc>
                <a:extLst>
                  <a:ext uri="{0D108BD9-81ED-4DB2-BD59-A6C34878D82A}">
                    <a16:rowId xmlns:a16="http://schemas.microsoft.com/office/drawing/2014/main" val="2904520917"/>
                  </a:ext>
                </a:extLst>
              </a:tr>
              <a:tr h="1175779">
                <a:tc rowSpan="4">
                  <a:txBody>
                    <a:bodyPr/>
                    <a:lstStyle/>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민간공급 활성화</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BDEEFF"/>
                    </a:solidFill>
                  </a:tcPr>
                </a:tc>
                <a:tc>
                  <a:txBody>
                    <a:bodyPr/>
                    <a:lstStyle/>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사업여건 개선</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DEF7FF"/>
                    </a:solidFill>
                  </a:tcPr>
                </a:tc>
                <a:tc>
                  <a:txBody>
                    <a:bodyPr/>
                    <a:lstStyle/>
                    <a:p>
                      <a:pPr marL="228600" indent="-228600" latinLnBrk="0">
                        <a:buFont typeface="+mj-ea"/>
                        <a:buAutoNum type="circleNumDbPlain"/>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공공택지 전매제한 완화</a:t>
                      </a:r>
                      <a:endPar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228600" indent="-228600" latinLnBrk="0">
                        <a:buFont typeface="+mj-ea"/>
                        <a:buAutoNum type="circleNumDbPlain"/>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조기 인허가 인센티브</a:t>
                      </a:r>
                      <a:endPar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228600" indent="-228600" latinLnBrk="0">
                        <a:buFont typeface="+mj-ea"/>
                        <a:buAutoNum type="circleNumDbPlain"/>
                      </a:pPr>
                      <a:r>
                        <a:rPr lang="ko-KR" altLang="en-US" sz="1000" b="0" kern="12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분양→임대전환</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공급 촉진</a:t>
                      </a:r>
                      <a:endPar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228600" indent="-228600" latinLnBrk="0">
                        <a:buFont typeface="+mj-ea"/>
                        <a:buAutoNum type="circleNumDbPlain"/>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공사비 증액 기준 마련</a:t>
                      </a:r>
                      <a:endPar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228600" indent="-228600" latinLnBrk="0">
                        <a:buFont typeface="+mj-ea"/>
                        <a:buAutoNum type="circleNumDbPlain"/>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인허가 절차 개선</a:t>
                      </a:r>
                      <a:endPar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228600" indent="-228600" latinLnBrk="0">
                        <a:buFont typeface="+mj-ea"/>
                        <a:buAutoNum type="circleNumDbPlain"/>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건설인력  확충</a:t>
                      </a:r>
                      <a:endPar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228600" indent="-228600" latinLnBrk="0">
                        <a:buFont typeface="+mj-ea"/>
                        <a:buAutoNum type="circleNumDbPlain"/>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규제 정상화 입법 완료</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EEFBFF"/>
                    </a:solidFill>
                  </a:tcPr>
                </a:tc>
                <a:extLst>
                  <a:ext uri="{0D108BD9-81ED-4DB2-BD59-A6C34878D82A}">
                    <a16:rowId xmlns:a16="http://schemas.microsoft.com/office/drawing/2014/main" val="564368459"/>
                  </a:ext>
                </a:extLst>
              </a:tr>
              <a:tr h="711656">
                <a:tc vMerge="1">
                  <a:txBody>
                    <a:bodyPr/>
                    <a:lstStyle/>
                    <a:p>
                      <a:pPr algn="ctr" latinLnBrk="1"/>
                      <a:endParaRPr lang="ko-KR" altLang="en-US" sz="10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원활한 자금조달 지원</a:t>
                      </a:r>
                    </a:p>
                  </a:txBody>
                  <a:tcPr anchor="ctr">
                    <a:lnL w="12700" cap="flat" cmpd="sng" algn="ctr">
                      <a:solidFill>
                        <a:schemeClr val="accent4"/>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DEF7FF"/>
                    </a:solidFill>
                  </a:tcPr>
                </a:tc>
                <a:tc>
                  <a:txBody>
                    <a:bodyPr/>
                    <a:lstStyle/>
                    <a:p>
                      <a:pPr marL="228600" indent="-228600" latinLnBrk="0">
                        <a:buFont typeface="+mj-ea"/>
                        <a:buAutoNum type="circleNumDbPlain"/>
                      </a:pP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PF</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대출 보증 확대</a:t>
                      </a:r>
                      <a:endPar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228600" indent="-228600" latinLnBrk="0">
                        <a:buFont typeface="+mj-ea"/>
                        <a:buAutoNum type="circleNumDbPlain"/>
                      </a:pP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PF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단계별 사업성 제고 및 금융공급 확대</a:t>
                      </a:r>
                      <a:endPar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228600" indent="-228600" latinLnBrk="0">
                        <a:buFont typeface="+mj-ea"/>
                        <a:buAutoNum type="circleNumDbPlain"/>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중도금 대출 지원</a:t>
                      </a:r>
                    </a:p>
                  </a:txBody>
                  <a:tcPr anchor="ctr">
                    <a:lnL w="9525" cap="flat" cmpd="sng" algn="ctr">
                      <a:solidFill>
                        <a:schemeClr val="bg1">
                          <a:lumMod val="85000"/>
                        </a:schemeClr>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EEFBFF"/>
                    </a:solidFill>
                  </a:tcPr>
                </a:tc>
                <a:extLst>
                  <a:ext uri="{0D108BD9-81ED-4DB2-BD59-A6C34878D82A}">
                    <a16:rowId xmlns:a16="http://schemas.microsoft.com/office/drawing/2014/main" val="3896765436"/>
                  </a:ext>
                </a:extLst>
              </a:tr>
              <a:tr h="430613">
                <a:tc vMerge="1">
                  <a:txBody>
                    <a:bodyPr/>
                    <a:lstStyle/>
                    <a:p>
                      <a:pPr algn="ctr" latinLnBrk="1"/>
                      <a:endParaRPr lang="ko-KR" altLang="en-US" sz="10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非아파트 사업 지원</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DEF7FF"/>
                    </a:solidFill>
                  </a:tcPr>
                </a:tc>
                <a:tc>
                  <a:txBody>
                    <a:bodyPr/>
                    <a:lstStyle/>
                    <a:p>
                      <a:pPr marL="228600" indent="-228600" latinLnBrk="0">
                        <a:buFont typeface="+mj-ea"/>
                        <a:buAutoNum type="circleNumDbPlain"/>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非아파트 자금조달 지원</a:t>
                      </a:r>
                      <a:endPar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228600" indent="-228600" latinLnBrk="0">
                        <a:buFont typeface="+mj-ea"/>
                        <a:buAutoNum type="circleNumDbPlain"/>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非아파트 규제 개선</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extLst>
                  <a:ext uri="{0D108BD9-81ED-4DB2-BD59-A6C34878D82A}">
                    <a16:rowId xmlns:a16="http://schemas.microsoft.com/office/drawing/2014/main" val="3295108403"/>
                  </a:ext>
                </a:extLst>
              </a:tr>
              <a:tr h="430613">
                <a:tc vMerge="1">
                  <a:txBody>
                    <a:bodyPr/>
                    <a:lstStyle/>
                    <a:p>
                      <a:pPr algn="ctr" latinLnBrk="1"/>
                      <a:endParaRPr lang="ko-KR" altLang="en-US" sz="10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도심공급 기반 확충</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DEF7FF"/>
                    </a:solidFill>
                  </a:tcPr>
                </a:tc>
                <a:tc>
                  <a:txBody>
                    <a:bodyPr/>
                    <a:lstStyle/>
                    <a:p>
                      <a:pPr marL="228600" indent="-228600" latinLnBrk="0">
                        <a:buFont typeface="+mj-ea"/>
                        <a:buAutoNum type="circleNumDbPlain"/>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재개발</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재건축 사업절차 개선</a:t>
                      </a:r>
                      <a:endPar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228600" indent="-228600" latinLnBrk="0">
                        <a:buFont typeface="+mj-ea"/>
                        <a:buAutoNum type="circleNumDbPlain"/>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소규모 정비사업 사업성 개선</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extLst>
                  <a:ext uri="{0D108BD9-81ED-4DB2-BD59-A6C34878D82A}">
                    <a16:rowId xmlns:a16="http://schemas.microsoft.com/office/drawing/2014/main" val="3446017874"/>
                  </a:ext>
                </a:extLst>
              </a:tr>
            </a:tbl>
          </a:graphicData>
        </a:graphic>
      </p:graphicFrame>
    </p:spTree>
    <p:extLst>
      <p:ext uri="{BB962C8B-B14F-4D97-AF65-F5344CB8AC3E}">
        <p14:creationId xmlns:p14="http://schemas.microsoft.com/office/powerpoint/2010/main" val="2591272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「지역활성화 투자 펀드 운영 방안」</a:t>
            </a:r>
            <a:r>
              <a:rPr lang="en-US" altLang="ko-KR" dirty="0"/>
              <a:t> </a:t>
            </a:r>
            <a:r>
              <a:rPr lang="ko-KR" altLang="en-US" dirty="0"/>
              <a:t>후속조치 </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a:t>정부는 ’</a:t>
            </a:r>
            <a:r>
              <a:rPr lang="en-US" altLang="ko-KR" dirty="0"/>
              <a:t>23.7.12. </a:t>
            </a:r>
            <a:r>
              <a:rPr lang="ko-KR" altLang="en-US" dirty="0"/>
              <a:t>부총리 주재 비상경제장관회의에서 발표한 「지역활성화 투자 펀드 운영방안」</a:t>
            </a:r>
            <a:r>
              <a:rPr lang="en-US" altLang="ko-KR" dirty="0"/>
              <a:t> </a:t>
            </a:r>
            <a:r>
              <a:rPr lang="ko-KR" altLang="en-US" dirty="0"/>
              <a:t>관련</a:t>
            </a:r>
            <a:r>
              <a:rPr lang="en-US" altLang="ko-KR" dirty="0"/>
              <a:t>,</a:t>
            </a:r>
            <a:r>
              <a:rPr lang="ko-KR" altLang="en-US" dirty="0"/>
              <a:t> </a:t>
            </a:r>
            <a:r>
              <a:rPr lang="en-US" altLang="ko-KR" dirty="0"/>
              <a:t>’24.1</a:t>
            </a:r>
            <a:r>
              <a:rPr lang="ko-KR" altLang="en-US" dirty="0"/>
              <a:t>월 지역활성화 투자 펀드 출범을 앞두고 있으며</a:t>
            </a:r>
            <a:r>
              <a:rPr lang="en-US" altLang="ko-KR" dirty="0"/>
              <a:t>,</a:t>
            </a:r>
            <a:r>
              <a:rPr lang="ko-KR" altLang="en-US" dirty="0"/>
              <a:t> 세부적인 펀드 제도 설계</a:t>
            </a:r>
            <a:r>
              <a:rPr lang="en-US" altLang="ko-KR" dirty="0"/>
              <a:t>, </a:t>
            </a:r>
            <a:r>
              <a:rPr lang="ko-KR" altLang="en-US" dirty="0"/>
              <a:t>지방자치단체 추진에 대한 실효적 지원</a:t>
            </a:r>
            <a:r>
              <a:rPr lang="en-US" altLang="ko-KR" dirty="0"/>
              <a:t>, </a:t>
            </a:r>
            <a:r>
              <a:rPr lang="ko-KR" altLang="en-US" dirty="0"/>
              <a:t>홍보</a:t>
            </a:r>
            <a:r>
              <a:rPr lang="en-US" altLang="ko-KR" dirty="0"/>
              <a:t>·</a:t>
            </a:r>
            <a:r>
              <a:rPr lang="ko-KR" altLang="en-US" dirty="0"/>
              <a:t>컨설팅을 통한 지자체와 시장참여자 이해도 제고 등 다방면으로 각종 후속조치를 차질없이 추진 중임</a:t>
            </a:r>
            <a:endParaRPr lang="en-US" altLang="ko-KR"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2023.8.31</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관계부처 합동 보도자료</a:t>
            </a:r>
            <a:r>
              <a:rPr lang="en-US" altLang="ko-KR" dirty="0">
                <a:solidFill>
                  <a:schemeClr val="bg1">
                    <a:lumMod val="50000"/>
                  </a:schemeClr>
                </a:solidFill>
              </a:rPr>
              <a:t>(2023.8.31), “</a:t>
            </a:r>
            <a:r>
              <a:rPr lang="ko-KR" altLang="en-US" dirty="0">
                <a:solidFill>
                  <a:schemeClr val="bg1">
                    <a:lumMod val="50000"/>
                  </a:schemeClr>
                </a:solidFill>
              </a:rPr>
              <a:t>지역활성화 투자 펀드 운영 방안」</a:t>
            </a:r>
            <a:r>
              <a:rPr lang="en-US" altLang="ko-KR" dirty="0">
                <a:solidFill>
                  <a:schemeClr val="bg1">
                    <a:lumMod val="50000"/>
                  </a:schemeClr>
                </a:solidFill>
              </a:rPr>
              <a:t>(7.12) </a:t>
            </a:r>
            <a:r>
              <a:rPr lang="ko-KR" altLang="en-US" dirty="0">
                <a:solidFill>
                  <a:schemeClr val="bg1">
                    <a:lumMod val="50000"/>
                  </a:schemeClr>
                </a:solidFill>
              </a:rPr>
              <a:t>후속조치 주요내용</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12" name="표 11">
            <a:extLst>
              <a:ext uri="{FF2B5EF4-FFF2-40B4-BE49-F238E27FC236}">
                <a16:creationId xmlns:a16="http://schemas.microsoft.com/office/drawing/2014/main" id="{C8CE7F86-FED4-2910-772A-1305B5C1465F}"/>
              </a:ext>
            </a:extLst>
          </p:cNvPr>
          <p:cNvGraphicFramePr>
            <a:graphicFrameLocks noGrp="1"/>
          </p:cNvGraphicFramePr>
          <p:nvPr>
            <p:extLst>
              <p:ext uri="{D42A27DB-BD31-4B8C-83A1-F6EECF244321}">
                <p14:modId xmlns:p14="http://schemas.microsoft.com/office/powerpoint/2010/main" val="4255139120"/>
              </p:ext>
            </p:extLst>
          </p:nvPr>
        </p:nvGraphicFramePr>
        <p:xfrm>
          <a:off x="489000" y="2181039"/>
          <a:ext cx="8928050" cy="3695885"/>
        </p:xfrm>
        <a:graphic>
          <a:graphicData uri="http://schemas.openxmlformats.org/drawingml/2006/table">
            <a:tbl>
              <a:tblPr/>
              <a:tblGrid>
                <a:gridCol w="4464025">
                  <a:extLst>
                    <a:ext uri="{9D8B030D-6E8A-4147-A177-3AD203B41FA5}">
                      <a16:colId xmlns:a16="http://schemas.microsoft.com/office/drawing/2014/main" val="3655866858"/>
                    </a:ext>
                  </a:extLst>
                </a:gridCol>
                <a:gridCol w="4464025">
                  <a:extLst>
                    <a:ext uri="{9D8B030D-6E8A-4147-A177-3AD203B41FA5}">
                      <a16:colId xmlns:a16="http://schemas.microsoft.com/office/drawing/2014/main" val="3844100528"/>
                    </a:ext>
                  </a:extLst>
                </a:gridCol>
              </a:tblGrid>
              <a:tr h="302596">
                <a:tc gridSpan="2">
                  <a:txBody>
                    <a:bodyPr/>
                    <a:lstStyle/>
                    <a:p>
                      <a:pPr marL="0" marR="0" indent="0" algn="ctr" fontAlgn="base" latinLnBrk="0">
                        <a:lnSpc>
                          <a:spcPct val="100000"/>
                        </a:lnSpc>
                        <a:spcBef>
                          <a:spcPts val="0"/>
                        </a:spcBef>
                        <a:spcAft>
                          <a:spcPts val="0"/>
                        </a:spcAft>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1.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거버넌스 설계 및 투자 가이드라인 마련</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hMerge="1">
                  <a:txBody>
                    <a:bodyPr/>
                    <a:lstStyle/>
                    <a:p>
                      <a:pPr latinLnBrk="1"/>
                      <a:endParaRPr lang="ko-KR" altLang="en-US"/>
                    </a:p>
                  </a:txBody>
                  <a:tcPr/>
                </a:tc>
                <a:extLst>
                  <a:ext uri="{0D108BD9-81ED-4DB2-BD59-A6C34878D82A}">
                    <a16:rowId xmlns:a16="http://schemas.microsoft.com/office/drawing/2014/main" val="4291391519"/>
                  </a:ext>
                </a:extLst>
              </a:tr>
              <a:tr h="3393289">
                <a:tc>
                  <a:txBody>
                    <a:bodyPr/>
                    <a:lstStyle/>
                    <a:p>
                      <a:pPr marL="85725" marR="0" lvl="0" indent="-85725" algn="l"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(1)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모펀드 조성</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180975"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조성 규모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’24</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년은 재정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산업은행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지방소멸대응기금에서</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각가</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1,000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억 원씩 출자하여 총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3,000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억 원 규모 조성 추진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정부자금 책임성 확보 차원에서 재정 및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지방소멸대응기금은</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후순위로 출자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p>
                      <a:pPr marL="180975"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위탁운용사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공모 방식으로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’24.1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 내 선정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0975"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투자 결정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위탁운용사 내 투자심의위원회에서 독립적으로 의사 결정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0975"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투자 규모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제한 없음</a:t>
                      </a:r>
                    </a:p>
                    <a:p>
                      <a:pPr marL="85725" marR="0" lvl="0" indent="-85725" algn="l"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(2)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자펀드</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조성</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180975"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결성 재원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모펀드와 민간투자자가 출자하되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지자체도 원하는 경우 출자 가능</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0975"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모펀드 출자 비율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광역시 프로젝트 자펀드에는 전체 결성 규모의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까지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도 프로젝트 자펀드에는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까지 출자 가능</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0975"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모펀드의 위험부담 역할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자펀드</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내 민간투자자 출자액의 최대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까지 후순위 보강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손실 발생 시 우선 부담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p>
                      <a:pPr marL="180975"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투자 방식</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프로젝트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SPC(</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특수목적법인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자본금에 우선주로 출자</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6700" marR="0" lvl="0" indent="0" algn="l"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①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자펀드</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내 민간투자자의 투자성향 등 감안</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6700" marR="0" lvl="0" indent="0" algn="l"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② 사업시행 주체인 지자체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민간시행사는 보통주로 출자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투자 책임성 확보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p>
                      <a:pPr marL="180975"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투자 한도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프로젝트 총사업비의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20%</a:t>
                      </a:r>
                    </a:p>
                    <a:p>
                      <a:pPr marL="180975"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투자 규모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제한 없음</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85725" marR="0" lvl="0" indent="-85725" algn="l"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(3) SPC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설립 및 운영</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180975"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설립 목적</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프로젝트 파이낸싱 방식 적용 가능한 프로젝트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SPC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별도 설립</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0975"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자본금 출자 주체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투자 책임성 측면에서 지자체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민간시행사가 보통주로 투자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자펀드는 우선주로 투자</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0975"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자본금 출자 규모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프로젝트 총사업비의 최소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10%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이상은 프로젝트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SPC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자본금으로 조달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대규모 인프라 프로젝트는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30%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이상</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p>
                      <a:pPr marL="180975"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경영권 통제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공익성 확보를 위해 지자체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자펀드에 이사 추천권 등 경영권 통제 권한 부여</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0975"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자금관리 강화</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별도 기관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신탁사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대주단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보증기관 등</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통한 자금관리 및 지자체에 대한 정기보고 등 관리 절차 준수</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85725" marR="0" lvl="0" indent="-85725" algn="l"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(4)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프로젝트 대상</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180975"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원칙</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펀드 취지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공익성 등을 저해하지 않는 범위 내에서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광역지자체가</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자유롭게 선정 가능</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(negative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방식</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p>
                      <a:pPr marL="180975"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제외  사업</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수도권</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서울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경기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인천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소재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향락시설</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단순 분양형 사업 등</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spTree>
    <p:extLst>
      <p:ext uri="{BB962C8B-B14F-4D97-AF65-F5344CB8AC3E}">
        <p14:creationId xmlns:p14="http://schemas.microsoft.com/office/powerpoint/2010/main" val="3217309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「지역활성화 투자 펀드 운영 방안」</a:t>
            </a:r>
            <a:r>
              <a:rPr lang="en-US" altLang="ko-KR" dirty="0"/>
              <a:t> </a:t>
            </a:r>
            <a:r>
              <a:rPr lang="ko-KR" altLang="en-US" dirty="0"/>
              <a:t>후속조치 </a:t>
            </a:r>
            <a:r>
              <a:rPr lang="en-US" altLang="ko-KR" dirty="0"/>
              <a:t>(</a:t>
            </a:r>
            <a:r>
              <a:rPr lang="ko-KR" altLang="en-US" dirty="0"/>
              <a:t>계속</a:t>
            </a:r>
            <a:r>
              <a:rPr lang="en-US" altLang="ko-KR" dirty="0"/>
              <a:t>)</a:t>
            </a:r>
            <a:r>
              <a:rPr lang="ko-KR" altLang="en-US" dirty="0"/>
              <a:t> </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a:t>정부는 ’</a:t>
            </a:r>
            <a:r>
              <a:rPr lang="en-US" altLang="ko-KR" dirty="0"/>
              <a:t>23.7.12</a:t>
            </a:r>
            <a:r>
              <a:rPr lang="ko-KR" altLang="en-US" dirty="0"/>
              <a:t>일</a:t>
            </a:r>
            <a:r>
              <a:rPr lang="en-US" altLang="ko-KR" dirty="0"/>
              <a:t> </a:t>
            </a:r>
            <a:r>
              <a:rPr lang="ko-KR" altLang="en-US" dirty="0"/>
              <a:t>부총리 주재 비상경제장관회의에서 발표한 「지역활성화 투자 펀드 운영방안」</a:t>
            </a:r>
            <a:r>
              <a:rPr lang="en-US" altLang="ko-KR" dirty="0"/>
              <a:t> </a:t>
            </a:r>
            <a:r>
              <a:rPr lang="ko-KR" altLang="en-US" dirty="0"/>
              <a:t>관련</a:t>
            </a:r>
            <a:r>
              <a:rPr lang="en-US" altLang="ko-KR" dirty="0"/>
              <a:t>,</a:t>
            </a:r>
            <a:r>
              <a:rPr lang="ko-KR" altLang="en-US" dirty="0"/>
              <a:t> </a:t>
            </a:r>
            <a:r>
              <a:rPr lang="en-US" altLang="ko-KR" dirty="0"/>
              <a:t>’24.1</a:t>
            </a:r>
            <a:r>
              <a:rPr lang="ko-KR" altLang="en-US" dirty="0"/>
              <a:t>월 지역활성화 투자 펀드 출범을 앞두고 있으며</a:t>
            </a:r>
            <a:r>
              <a:rPr lang="en-US" altLang="ko-KR" dirty="0"/>
              <a:t>,</a:t>
            </a:r>
            <a:r>
              <a:rPr lang="ko-KR" altLang="en-US" dirty="0"/>
              <a:t> 세부적인 펀드 제도 설계</a:t>
            </a:r>
            <a:r>
              <a:rPr lang="en-US" altLang="ko-KR" dirty="0"/>
              <a:t>, </a:t>
            </a:r>
            <a:r>
              <a:rPr lang="ko-KR" altLang="en-US" dirty="0"/>
              <a:t>지방자치단체 추진에 대한 실효적 지원</a:t>
            </a:r>
            <a:r>
              <a:rPr lang="en-US" altLang="ko-KR" dirty="0"/>
              <a:t>, </a:t>
            </a:r>
            <a:r>
              <a:rPr lang="ko-KR" altLang="en-US" dirty="0"/>
              <a:t>홍보</a:t>
            </a:r>
            <a:r>
              <a:rPr lang="en-US" altLang="ko-KR" dirty="0"/>
              <a:t>·</a:t>
            </a:r>
            <a:r>
              <a:rPr lang="ko-KR" altLang="en-US" dirty="0"/>
              <a:t>컨설팅을 통한 지자체와 시장참여자 이해도 제고 등 다방면으로 각종 후속조치를 차질없이 추진 중임</a:t>
            </a:r>
            <a:endParaRPr lang="en-US" altLang="ko-KR"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2023.8.31</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관계부처 합동 보도자료</a:t>
            </a:r>
            <a:r>
              <a:rPr lang="en-US" altLang="ko-KR" dirty="0">
                <a:solidFill>
                  <a:schemeClr val="bg1">
                    <a:lumMod val="50000"/>
                  </a:schemeClr>
                </a:solidFill>
              </a:rPr>
              <a:t>(2023.8.31), “</a:t>
            </a:r>
            <a:r>
              <a:rPr lang="ko-KR" altLang="en-US" dirty="0">
                <a:solidFill>
                  <a:schemeClr val="bg1">
                    <a:lumMod val="50000"/>
                  </a:schemeClr>
                </a:solidFill>
              </a:rPr>
              <a:t>지역활성화 투자 펀드 운영 방안」</a:t>
            </a:r>
            <a:r>
              <a:rPr lang="en-US" altLang="ko-KR" dirty="0">
                <a:solidFill>
                  <a:schemeClr val="bg1">
                    <a:lumMod val="50000"/>
                  </a:schemeClr>
                </a:solidFill>
              </a:rPr>
              <a:t>(7.12) </a:t>
            </a:r>
            <a:r>
              <a:rPr lang="ko-KR" altLang="en-US" dirty="0">
                <a:solidFill>
                  <a:schemeClr val="bg1">
                    <a:lumMod val="50000"/>
                  </a:schemeClr>
                </a:solidFill>
              </a:rPr>
              <a:t>후속조치 주요내용</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12" name="표 11">
            <a:extLst>
              <a:ext uri="{FF2B5EF4-FFF2-40B4-BE49-F238E27FC236}">
                <a16:creationId xmlns:a16="http://schemas.microsoft.com/office/drawing/2014/main" id="{C8CE7F86-FED4-2910-772A-1305B5C1465F}"/>
              </a:ext>
            </a:extLst>
          </p:cNvPr>
          <p:cNvGraphicFramePr>
            <a:graphicFrameLocks noGrp="1"/>
          </p:cNvGraphicFramePr>
          <p:nvPr>
            <p:extLst>
              <p:ext uri="{D42A27DB-BD31-4B8C-83A1-F6EECF244321}">
                <p14:modId xmlns:p14="http://schemas.microsoft.com/office/powerpoint/2010/main" val="257672234"/>
              </p:ext>
            </p:extLst>
          </p:nvPr>
        </p:nvGraphicFramePr>
        <p:xfrm>
          <a:off x="489000" y="2181039"/>
          <a:ext cx="4284613" cy="3695886"/>
        </p:xfrm>
        <a:graphic>
          <a:graphicData uri="http://schemas.openxmlformats.org/drawingml/2006/table">
            <a:tbl>
              <a:tblPr/>
              <a:tblGrid>
                <a:gridCol w="4284613">
                  <a:extLst>
                    <a:ext uri="{9D8B030D-6E8A-4147-A177-3AD203B41FA5}">
                      <a16:colId xmlns:a16="http://schemas.microsoft.com/office/drawing/2014/main" val="3655866858"/>
                    </a:ext>
                  </a:extLst>
                </a:gridCol>
              </a:tblGrid>
              <a:tr h="245370">
                <a:tc>
                  <a:txBody>
                    <a:bodyPr/>
                    <a:lstStyle/>
                    <a:p>
                      <a:pPr marL="0" marR="0" indent="0" algn="ctr" fontAlgn="base" latinLnBrk="0">
                        <a:lnSpc>
                          <a:spcPct val="100000"/>
                        </a:lnSpc>
                        <a:spcBef>
                          <a:spcPts val="0"/>
                        </a:spcBef>
                        <a:spcAft>
                          <a:spcPts val="0"/>
                        </a:spcAft>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2.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지방자치단체 추진에 대한 실효적 지원</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450516">
                <a:tc>
                  <a:txBody>
                    <a:bodyPr/>
                    <a:lstStyle/>
                    <a:p>
                      <a:pPr marL="85725" marR="0" lvl="0" indent="-85725" algn="l"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(1)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지방재정법상 재정투자심사 등</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180975"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현황</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지방재정법상 지자체가 대규모 프로젝트 추진 시 전문기관 타당성조사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행안부</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재정투자심사 등 절차에 약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9</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개월 소요</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0975"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개선 방안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모펀드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투심위</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등을 통한 수익성</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사업 타당성 등 검증장치를 거쳐야 하는 점을 감안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❶</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투자심사 면제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Track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또는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❷</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지역활성화 투자 펀드 전용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Fast-Track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운영</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61950" marR="0" lvl="0" indent="-95250" algn="l"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➊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면제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Track)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사업 타당성 등이 월등하고 신속한 추진이 필요한 프로젝트는 장관급 회의체 의결 등을 거쳐 재정투자심사 면제</a:t>
                      </a:r>
                    </a:p>
                    <a:p>
                      <a:pPr marL="361950" marR="0" lvl="0" indent="-95250" algn="l"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➋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전용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Fast-Track)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전문기관 타당성조사 소요기간 단축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투자심사 수시 개최 등을 통해 최소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4~5</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개월까지 소요기간 단축</a:t>
                      </a:r>
                    </a:p>
                    <a:p>
                      <a:pPr marL="85725" marR="0" lvl="0" indent="-85725" algn="l"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(2)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지방출자출연법상 </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SPC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설립 절차</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180975"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현황</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지방출자출연법상 지자체 자체 절차 외에도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행안부</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사전협의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전문기관 타당성검토 등 절차에 약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9</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개월 소요</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0975"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개선 방안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신속심사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종 패키지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행안부</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사전협의 신속화</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타당성검토 간소화</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수시 컨설팅</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등을 통해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개월 이하까지 소요기간 단축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85725" marR="0" lvl="0" indent="-85725" algn="l"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(3)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기타 제도 개선</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180975"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지자체 등 출자 근거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지자체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지방소멸대응기금</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관리조합이 지역활성화 투자 펀드 및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SPC</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에 출자할 수 있는 법적 근거 마련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0975"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규제 개선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자체 해결이 가능한 지자체 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허가 등 외 중앙정부 규제 등은 부총리 주재 “경제규제 혁신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TF”</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를 통해 적극 개선</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6" name="표 5">
            <a:extLst>
              <a:ext uri="{FF2B5EF4-FFF2-40B4-BE49-F238E27FC236}">
                <a16:creationId xmlns:a16="http://schemas.microsoft.com/office/drawing/2014/main" id="{30D6211A-E8BB-B490-EFAE-9D8933785B4A}"/>
              </a:ext>
            </a:extLst>
          </p:cNvPr>
          <p:cNvGraphicFramePr>
            <a:graphicFrameLocks noGrp="1"/>
          </p:cNvGraphicFramePr>
          <p:nvPr>
            <p:extLst>
              <p:ext uri="{D42A27DB-BD31-4B8C-83A1-F6EECF244321}">
                <p14:modId xmlns:p14="http://schemas.microsoft.com/office/powerpoint/2010/main" val="156376018"/>
              </p:ext>
            </p:extLst>
          </p:nvPr>
        </p:nvGraphicFramePr>
        <p:xfrm>
          <a:off x="5132437" y="2181038"/>
          <a:ext cx="4284613" cy="2579156"/>
        </p:xfrm>
        <a:graphic>
          <a:graphicData uri="http://schemas.openxmlformats.org/drawingml/2006/table">
            <a:tbl>
              <a:tblPr/>
              <a:tblGrid>
                <a:gridCol w="4284613">
                  <a:extLst>
                    <a:ext uri="{9D8B030D-6E8A-4147-A177-3AD203B41FA5}">
                      <a16:colId xmlns:a16="http://schemas.microsoft.com/office/drawing/2014/main" val="3655866858"/>
                    </a:ext>
                  </a:extLst>
                </a:gridCol>
              </a:tblGrid>
              <a:tr h="264529">
                <a:tc>
                  <a:txBody>
                    <a:bodyPr/>
                    <a:lstStyle/>
                    <a:p>
                      <a:pPr marL="0" marR="0" indent="0" algn="ctr" fontAlgn="base" latinLnBrk="0">
                        <a:lnSpc>
                          <a:spcPct val="100000"/>
                        </a:lnSpc>
                        <a:spcBef>
                          <a:spcPts val="0"/>
                        </a:spcBef>
                        <a:spcAft>
                          <a:spcPts val="0"/>
                        </a:spcAft>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3. PF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대출 특례보증 방안 마련</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2314627">
                <a:tc>
                  <a:txBody>
                    <a:bodyPr/>
                    <a:lstStyle/>
                    <a:p>
                      <a:pPr marL="85725" marR="0" lvl="0" indent="-85725" algn="l"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(1)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특례보증 배경</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180975"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필요성</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다층적인 수익성 검증을 전제로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PF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대주단 참여 독려</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수익성 보강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등을 위해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PF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대출 특례보증 추가 제공</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0975"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원칙</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➊모펀드 투자심의위원회가 투자 결정한 프로젝트만 제공</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➋</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PF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대주단의 수익성 검증 및 투자 유인을 저해하지 않는 범위 내에서 제공</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➌지자체 등 사업 시행주체가 원하는 경우에만 제공</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선택사항</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p>
                      <a:pPr marL="85725" marR="0" lvl="0" indent="-85725" algn="l"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(2)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특례보증 방안 </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180975"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보증 기관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신용보증기금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주택도시보증공사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(HUG) </a:t>
                      </a:r>
                    </a:p>
                    <a:p>
                      <a:pPr marL="180975"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보증</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대상</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보증기관이 프로젝트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SPC</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에 대해 보증하여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사고 발생 시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PF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대출분에 대한 대위변제 실시</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0975"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보증 한도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선순위 대출의 일부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0975"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보증 비율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부분 보증</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8" name="표 7">
            <a:extLst>
              <a:ext uri="{FF2B5EF4-FFF2-40B4-BE49-F238E27FC236}">
                <a16:creationId xmlns:a16="http://schemas.microsoft.com/office/drawing/2014/main" id="{942AE663-632D-24D4-0AAE-F34C180DEA33}"/>
              </a:ext>
            </a:extLst>
          </p:cNvPr>
          <p:cNvGraphicFramePr>
            <a:graphicFrameLocks noGrp="1"/>
          </p:cNvGraphicFramePr>
          <p:nvPr>
            <p:extLst>
              <p:ext uri="{D42A27DB-BD31-4B8C-83A1-F6EECF244321}">
                <p14:modId xmlns:p14="http://schemas.microsoft.com/office/powerpoint/2010/main" val="1871211868"/>
              </p:ext>
            </p:extLst>
          </p:nvPr>
        </p:nvGraphicFramePr>
        <p:xfrm>
          <a:off x="5132437" y="4888230"/>
          <a:ext cx="4284613" cy="988695"/>
        </p:xfrm>
        <a:graphic>
          <a:graphicData uri="http://schemas.openxmlformats.org/drawingml/2006/table">
            <a:tbl>
              <a:tblPr/>
              <a:tblGrid>
                <a:gridCol w="4284613">
                  <a:extLst>
                    <a:ext uri="{9D8B030D-6E8A-4147-A177-3AD203B41FA5}">
                      <a16:colId xmlns:a16="http://schemas.microsoft.com/office/drawing/2014/main" val="3655866858"/>
                    </a:ext>
                  </a:extLst>
                </a:gridCol>
              </a:tblGrid>
              <a:tr h="281681">
                <a:tc>
                  <a:txBody>
                    <a:bodyPr/>
                    <a:lstStyle/>
                    <a:p>
                      <a:pPr marL="0" marR="0" indent="0" algn="ctr" fontAlgn="base" latinLnBrk="0">
                        <a:lnSpc>
                          <a:spcPct val="100000"/>
                        </a:lnSpc>
                        <a:spcBef>
                          <a:spcPts val="0"/>
                        </a:spcBef>
                        <a:spcAft>
                          <a:spcPts val="0"/>
                        </a:spcAft>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4.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홍보</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컨설팅 등 이해도 제고</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707014">
                <a:tc>
                  <a:txBody>
                    <a:bodyPr/>
                    <a:lstStyle/>
                    <a:p>
                      <a:pPr marL="180975"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지방자치단체 밀착 컨설팅</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대규모 투자설명회</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(IR),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학술 세미나 등을 통해 지자체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민간투자자 및 시행사 등 주요 주체들이 동 제도를 정확히 이해하고 준비할 수 있도록 지원</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spTree>
    <p:extLst>
      <p:ext uri="{BB962C8B-B14F-4D97-AF65-F5344CB8AC3E}">
        <p14:creationId xmlns:p14="http://schemas.microsoft.com/office/powerpoint/2010/main" val="22539091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민관 합동 「수출금융 종합지원 방안」 마련 </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a:t>정부는 무역구조 변화와 금융부담 증가로 추가 지원이 필요하다는 의견과 그간 수출대책의 미비점을 보완하여 종합지원 방안 마련</a:t>
            </a:r>
            <a:endParaRPr lang="en-US" altLang="ko-KR" dirty="0"/>
          </a:p>
          <a:p>
            <a:pPr>
              <a:lnSpc>
                <a:spcPct val="120000"/>
              </a:lnSpc>
              <a:defRPr/>
            </a:pPr>
            <a:r>
              <a:rPr lang="ko-KR" altLang="en-US" dirty="0"/>
              <a:t>❶해외 동반진출 협력업체 특례보증 대출 등 新수출 판로 개척 지원</a:t>
            </a:r>
            <a:r>
              <a:rPr lang="en-US" altLang="ko-KR" dirty="0"/>
              <a:t>, </a:t>
            </a:r>
            <a:r>
              <a:rPr lang="ko-KR" altLang="en-US" dirty="0"/>
              <a:t>❷수출전략산업 등에 총 </a:t>
            </a:r>
            <a:r>
              <a:rPr lang="en-US" altLang="ko-KR" dirty="0"/>
              <a:t>18.7</a:t>
            </a:r>
            <a:r>
              <a:rPr lang="ko-KR" altLang="en-US" dirty="0"/>
              <a:t>조 원 규모의 금융 지원으로 수출경쟁력 제고</a:t>
            </a:r>
            <a:r>
              <a:rPr lang="en-US" altLang="ko-KR" dirty="0"/>
              <a:t>, </a:t>
            </a:r>
            <a:r>
              <a:rPr lang="ko-KR" altLang="en-US" dirty="0"/>
              <a:t>❸정부가 선정한 우수 수출기업에 대해 무역금융 이용 부담 대폭 경감</a:t>
            </a:r>
            <a:endParaRPr lang="en-US" altLang="ko-KR"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2023.8.16</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(2023.8.16), “</a:t>
            </a:r>
            <a:r>
              <a:rPr lang="ko-KR" altLang="en-US" dirty="0">
                <a:solidFill>
                  <a:schemeClr val="bg1">
                    <a:lumMod val="50000"/>
                  </a:schemeClr>
                </a:solidFill>
              </a:rPr>
              <a:t>수출금융 종합지원 방안 </a:t>
            </a:r>
            <a:r>
              <a:rPr lang="en-US" altLang="ko-KR" dirty="0">
                <a:solidFill>
                  <a:schemeClr val="bg1">
                    <a:lumMod val="50000"/>
                  </a:schemeClr>
                </a:solidFill>
              </a:rPr>
              <a:t>– </a:t>
            </a:r>
            <a:r>
              <a:rPr lang="ko-KR" altLang="en-US" dirty="0">
                <a:solidFill>
                  <a:schemeClr val="bg1">
                    <a:lumMod val="50000"/>
                  </a:schemeClr>
                </a:solidFill>
              </a:rPr>
              <a:t>공공부문과 민간금융회사 협업모델 적극 추진</a:t>
            </a:r>
            <a:r>
              <a:rPr lang="en-US" altLang="ko-KR" dirty="0">
                <a:solidFill>
                  <a:schemeClr val="bg1">
                    <a:lumMod val="50000"/>
                  </a:schemeClr>
                </a:solidFill>
              </a:rPr>
              <a:t> -”</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6" name="표 5">
            <a:extLst>
              <a:ext uri="{FF2B5EF4-FFF2-40B4-BE49-F238E27FC236}">
                <a16:creationId xmlns:a16="http://schemas.microsoft.com/office/drawing/2014/main" id="{30D6211A-E8BB-B490-EFAE-9D8933785B4A}"/>
              </a:ext>
            </a:extLst>
          </p:cNvPr>
          <p:cNvGraphicFramePr>
            <a:graphicFrameLocks noGrp="1"/>
          </p:cNvGraphicFramePr>
          <p:nvPr>
            <p:extLst>
              <p:ext uri="{D42A27DB-BD31-4B8C-83A1-F6EECF244321}">
                <p14:modId xmlns:p14="http://schemas.microsoft.com/office/powerpoint/2010/main" val="1319234811"/>
              </p:ext>
            </p:extLst>
          </p:nvPr>
        </p:nvGraphicFramePr>
        <p:xfrm>
          <a:off x="488951" y="2181038"/>
          <a:ext cx="8928100" cy="3696600"/>
        </p:xfrm>
        <a:graphic>
          <a:graphicData uri="http://schemas.openxmlformats.org/drawingml/2006/table">
            <a:tbl>
              <a:tblPr/>
              <a:tblGrid>
                <a:gridCol w="1357266">
                  <a:extLst>
                    <a:ext uri="{9D8B030D-6E8A-4147-A177-3AD203B41FA5}">
                      <a16:colId xmlns:a16="http://schemas.microsoft.com/office/drawing/2014/main" val="3655866858"/>
                    </a:ext>
                  </a:extLst>
                </a:gridCol>
                <a:gridCol w="2290354">
                  <a:extLst>
                    <a:ext uri="{9D8B030D-6E8A-4147-A177-3AD203B41FA5}">
                      <a16:colId xmlns:a16="http://schemas.microsoft.com/office/drawing/2014/main" val="2354861016"/>
                    </a:ext>
                  </a:extLst>
                </a:gridCol>
                <a:gridCol w="5280480">
                  <a:extLst>
                    <a:ext uri="{9D8B030D-6E8A-4147-A177-3AD203B41FA5}">
                      <a16:colId xmlns:a16="http://schemas.microsoft.com/office/drawing/2014/main" val="2783125329"/>
                    </a:ext>
                  </a:extLst>
                </a:gridCol>
              </a:tblGrid>
              <a:tr h="0">
                <a:tc>
                  <a:txBody>
                    <a:bodyPr/>
                    <a:lstStyle/>
                    <a:p>
                      <a:pPr marL="0" marR="0" indent="0" algn="ctr" fontAlgn="base" latinLnBrk="0">
                        <a:lnSpc>
                          <a:spcPct val="100000"/>
                        </a:lnSpc>
                        <a:spcBef>
                          <a:spcPts val="30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gridSpan="2">
                  <a:txBody>
                    <a:bodyPr/>
                    <a:lstStyle/>
                    <a:p>
                      <a:pPr marL="0" marR="0" indent="0" algn="ctr" fontAlgn="base" latinLnBrk="0">
                        <a:lnSpc>
                          <a:spcPct val="100000"/>
                        </a:lnSpc>
                        <a:spcBef>
                          <a:spcPts val="30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주요 내용</a:t>
                      </a:r>
                    </a:p>
                  </a:txBody>
                  <a:tcPr anchor="ctr">
                    <a:lnL w="12700"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hMerge="1">
                  <a:txBody>
                    <a:bodyPr/>
                    <a:lstStyle/>
                    <a:p>
                      <a:pPr latinLnBrk="1"/>
                      <a:endParaRPr lang="ko-KR" altLang="en-US"/>
                    </a:p>
                  </a:txBody>
                  <a:tcPr/>
                </a:tc>
                <a:extLst>
                  <a:ext uri="{0D108BD9-81ED-4DB2-BD59-A6C34878D82A}">
                    <a16:rowId xmlns:a16="http://schemas.microsoft.com/office/drawing/2014/main" val="4291391519"/>
                  </a:ext>
                </a:extLst>
              </a:tr>
              <a:tr h="0">
                <a:tc>
                  <a:txBody>
                    <a:bodyPr/>
                    <a:lstStyle/>
                    <a:p>
                      <a:pPr marL="0" marR="0" lvl="0" indent="0" algn="ctr"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 정책 방향</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46800" marB="46800" anchor="ctr">
                    <a:lnL w="9525"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8F9FE"/>
                    </a:solidFill>
                  </a:tcPr>
                </a:tc>
                <a:tc gridSpan="2">
                  <a:txBody>
                    <a:bodyPr/>
                    <a:lstStyle/>
                    <a:p>
                      <a:pPr marL="182563" marR="0" lvl="0" indent="-95250" algn="ctr"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 과제</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46800" marB="46800" anchor="ctr">
                    <a:lnL w="12700"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EFBFF"/>
                    </a:solidFill>
                  </a:tcPr>
                </a:tc>
                <a:tc hMerge="1">
                  <a:txBody>
                    <a:bodyPr/>
                    <a:lstStyle/>
                    <a:p>
                      <a:pPr latinLnBrk="1"/>
                      <a:endParaRPr lang="ko-KR" altLang="en-US"/>
                    </a:p>
                  </a:txBody>
                  <a:tcPr/>
                </a:tc>
                <a:extLst>
                  <a:ext uri="{0D108BD9-81ED-4DB2-BD59-A6C34878D82A}">
                    <a16:rowId xmlns:a16="http://schemas.microsoft.com/office/drawing/2014/main" val="1147205019"/>
                  </a:ext>
                </a:extLst>
              </a:tr>
              <a:tr h="121700">
                <a:tc rowSpan="3">
                  <a:txBody>
                    <a:bodyPr/>
                    <a:lstStyle/>
                    <a:p>
                      <a:pPr marL="0" marR="0" lvl="0" indent="0" algn="ctr"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新수출 판로 개척 지원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(4.1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조 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el-GR" altLang="ko-KR" sz="1000" kern="0" dirty="0">
                          <a:ln>
                            <a:solidFill>
                              <a:schemeClr val="bg1">
                                <a:lumMod val="75000"/>
                                <a:alpha val="0"/>
                              </a:schemeClr>
                            </a:solidFill>
                          </a:ln>
                          <a:solidFill>
                            <a:schemeClr val="tx1">
                              <a:lumMod val="85000"/>
                              <a:lumOff val="15000"/>
                            </a:schemeClr>
                          </a:solidFill>
                          <a:latin typeface="+mn-ea"/>
                          <a:ea typeface="+mn-ea"/>
                          <a:cs typeface="+mn-cs"/>
                        </a:rPr>
                        <a:t>α</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txBody>
                  <a:tcPr marL="45720" marR="45720" marT="46800" marB="46800" anchor="ctr">
                    <a:lnL w="9525"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8F9FE"/>
                    </a:solidFill>
                  </a:tcPr>
                </a:tc>
                <a:tc>
                  <a:txBody>
                    <a:bodyPr/>
                    <a:lstStyle/>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① 신규수출국 진출 지원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(3.3</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 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p>
                  </a:txBody>
                  <a:tcPr marL="45720" marR="45720" marT="46800" marB="46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EFBFF"/>
                    </a:solidFill>
                  </a:tcPr>
                </a:tc>
                <a:tc>
                  <a:txBody>
                    <a:bodyPr/>
                    <a:lstStyle/>
                    <a:p>
                      <a:pPr marL="87313" marR="0" lvl="0" indent="-87313"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수출다변화 기업에 대한 특례보증 대출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(0.8</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 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대기업 동반 해외진출 협력업체에 대한 특례보증 대출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 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신규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수출판로</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확보 기업 등에 대한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온렌딩</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지원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(1.5</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 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p>
                  </a:txBody>
                  <a:tcPr marL="45720" marR="45720" marT="46800" marB="46800" anchor="ctr">
                    <a:lnL w="12700"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13025725"/>
                  </a:ext>
                </a:extLst>
              </a:tr>
              <a:tr h="0">
                <a:tc vMerge="1">
                  <a:txBody>
                    <a:bodyPr/>
                    <a:lstStyle/>
                    <a:p>
                      <a:pPr latinLnBrk="1"/>
                      <a:endParaRPr lang="ko-KR" altLang="en-US"/>
                    </a:p>
                  </a:txBody>
                  <a:tcPr/>
                </a:tc>
                <a:tc>
                  <a:txBody>
                    <a:bodyPr/>
                    <a:lstStyle/>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② 해외수주 금융지원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(0.3</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 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el-GR" altLang="ko-KR" sz="900" kern="0" dirty="0">
                          <a:ln>
                            <a:solidFill>
                              <a:schemeClr val="bg1">
                                <a:lumMod val="75000"/>
                                <a:alpha val="0"/>
                              </a:schemeClr>
                            </a:solidFill>
                          </a:ln>
                          <a:solidFill>
                            <a:schemeClr val="tx1">
                              <a:lumMod val="85000"/>
                              <a:lumOff val="15000"/>
                            </a:schemeClr>
                          </a:solidFill>
                          <a:latin typeface="+mn-ea"/>
                          <a:ea typeface="+mn-ea"/>
                          <a:cs typeface="+mn-cs"/>
                        </a:rPr>
                        <a:t>α</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p>
                  </a:txBody>
                  <a:tcPr marL="45720" marR="45720" marT="46800" marB="46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EFBFF"/>
                    </a:solidFill>
                  </a:tcPr>
                </a:tc>
                <a:tc>
                  <a:txBody>
                    <a:bodyPr/>
                    <a:lstStyle/>
                    <a:p>
                      <a:pPr marL="87313" marR="0" lvl="0" indent="-87313"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해외 대형프로젝트 수주 금융 지원 및 은행권의 조선업 수주 지원</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46800" marB="46800" anchor="ctr">
                    <a:lnL w="12700"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763634529"/>
                  </a:ext>
                </a:extLst>
              </a:tr>
              <a:tr h="146905">
                <a:tc vMerge="1">
                  <a:txBody>
                    <a:bodyPr/>
                    <a:lstStyle/>
                    <a:p>
                      <a:pPr latinLnBrk="1"/>
                      <a:endParaRPr lang="ko-KR" altLang="en-US"/>
                    </a:p>
                  </a:txBody>
                  <a:tcPr/>
                </a:tc>
                <a:tc>
                  <a:txBody>
                    <a:bodyPr/>
                    <a:lstStyle/>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③ 공급망 대응펀드 조성</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(0.5</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 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p>
                  </a:txBody>
                  <a:tcPr marL="45720" marR="45720" marT="46800" marB="46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EFBFF"/>
                    </a:solidFill>
                  </a:tcPr>
                </a:tc>
                <a:tc>
                  <a:txBody>
                    <a:bodyPr/>
                    <a:lstStyle/>
                    <a:p>
                      <a:pPr marL="87313" marR="0" lvl="0" indent="-87313"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’24</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년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분기 중 결성완료를 추진하며</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조성 목표는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5</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천억 원</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87313" marR="0" lvl="0" indent="-87313"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글로벌 공급망 애로 극복을 위한 핵심과제 분야</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중간재</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이슈 또는 완제품 이슈 대응</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에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50%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이상 투자</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46800" marB="46800" anchor="ctr">
                    <a:lnL w="12700"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677984283"/>
                  </a:ext>
                </a:extLst>
              </a:tr>
              <a:tr h="121700">
                <a:tc rowSpan="4">
                  <a:txBody>
                    <a:bodyPr/>
                    <a:lstStyle/>
                    <a:p>
                      <a:pPr marL="0" marR="0" lvl="0" indent="0" algn="ctr"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수출전략산업 경쟁력 강화</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(18.7</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조 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txBody>
                  <a:tcPr marL="45720" marR="45720" marT="46800" marB="46800" anchor="ctr">
                    <a:lnL w="9525"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8F9FE"/>
                    </a:solidFill>
                  </a:tcPr>
                </a:tc>
                <a:tc>
                  <a:txBody>
                    <a:bodyPr/>
                    <a:lstStyle/>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①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초격차</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주력산업 지원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(11</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 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p>
                  </a:txBody>
                  <a:tcPr marL="45720" marR="45720" marT="46800" marB="46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EFBFF"/>
                    </a:solidFill>
                  </a:tcPr>
                </a:tc>
                <a:tc>
                  <a:txBody>
                    <a:bodyPr/>
                    <a:lstStyle/>
                    <a:p>
                      <a:pPr marL="87313" marR="0" lvl="0" indent="-87313"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산업전반에 파급효과가 커 향후 수출증대 효과가 클 것으로 예상되는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4</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대 분야</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반도체</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이차전지</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바이오</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원전 등</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에 추가 지원</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46800" marB="46800" anchor="ctr">
                    <a:lnL w="12700"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323115575"/>
                  </a:ext>
                </a:extLst>
              </a:tr>
              <a:tr h="121700">
                <a:tc vMerge="1">
                  <a:txBody>
                    <a:bodyPr/>
                    <a:lstStyle/>
                    <a:p>
                      <a:pPr latinLnBrk="1"/>
                      <a:endParaRPr lang="ko-KR" altLang="en-US"/>
                    </a:p>
                  </a:txBody>
                  <a:tcPr/>
                </a:tc>
                <a:tc>
                  <a:txBody>
                    <a:bodyPr/>
                    <a:lstStyle/>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② 전략품목 수출기업 지원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(1.3</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 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p>
                  </a:txBody>
                  <a:tcPr marL="45720" marR="45720" marT="46800" marB="46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EFBFF"/>
                    </a:solidFill>
                  </a:tcPr>
                </a:tc>
                <a:tc>
                  <a:txBody>
                    <a:bodyPr/>
                    <a:lstStyle/>
                    <a:p>
                      <a:pPr marL="87313" marR="0" lvl="0" indent="-87313"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8</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대 주력산업 또는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12</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대 신수출분야 영위 기업이면서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최근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년간 수출금액 또는 매출액 대비 수출비중 충족 중소</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기보</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중견</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신보</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기업 등</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46800" marB="46800" anchor="ctr">
                    <a:lnL w="12700"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057852289"/>
                  </a:ext>
                </a:extLst>
              </a:tr>
              <a:tr h="146905">
                <a:tc vMerge="1">
                  <a:txBody>
                    <a:bodyPr/>
                    <a:lstStyle/>
                    <a:p>
                      <a:pPr latinLnBrk="1"/>
                      <a:endParaRPr lang="ko-KR" altLang="en-US"/>
                    </a:p>
                  </a:txBody>
                  <a:tcPr/>
                </a:tc>
                <a:tc>
                  <a:txBody>
                    <a:bodyPr/>
                    <a:lstStyle/>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③ 수출기업 설비투자 특별지원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 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p>
                  </a:txBody>
                  <a:tcPr marL="45720" marR="45720" marT="46800" marB="46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EFBFF"/>
                    </a:solidFill>
                  </a:tcPr>
                </a:tc>
                <a:tc>
                  <a:txBody>
                    <a:bodyPr/>
                    <a:lstStyle/>
                    <a:p>
                      <a:pPr marL="87313" marR="0" lvl="0" indent="-87313"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최근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년 수출실적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10</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만 달러 이상인 중소</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중견기업에 대해 신규시설투자 및 운영자금 지원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기은</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p>
                    <a:p>
                      <a:pPr marL="87313" marR="0" lvl="0" indent="-87313"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수출기업에 대해 최고보증한도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50</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억 원 신설하여 설비투자 지원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신보</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p>
                  </a:txBody>
                  <a:tcPr marL="45720" marR="45720" marT="46800" marB="46800" anchor="ctr">
                    <a:lnL w="12700"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303405121"/>
                  </a:ext>
                </a:extLst>
              </a:tr>
              <a:tr h="0">
                <a:tc vMerge="1">
                  <a:txBody>
                    <a:bodyPr/>
                    <a:lstStyle/>
                    <a:p>
                      <a:pPr latinLnBrk="1"/>
                      <a:endParaRPr lang="ko-KR" altLang="en-US"/>
                    </a:p>
                  </a:txBody>
                  <a:tcPr/>
                </a:tc>
                <a:tc>
                  <a:txBody>
                    <a:bodyPr/>
                    <a:lstStyle/>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④ 은행 수출기업 우대상품 신설</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(5.4</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 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p>
                  </a:txBody>
                  <a:tcPr marL="45720" marR="45720" marT="46800" marB="46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EFBFF"/>
                    </a:solidFill>
                  </a:tcPr>
                </a:tc>
                <a:tc>
                  <a:txBody>
                    <a:bodyPr/>
                    <a:lstStyle/>
                    <a:p>
                      <a:pPr marL="87313" marR="0" lvl="0" indent="-87313"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각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5</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대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은행별</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보증기관</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기보</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에 특별출연 또는 자체 여력을 활용하여 수출기업에 별도의 우대상품을 마련</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46800" marB="46800" anchor="ctr">
                    <a:lnL w="12700"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441770133"/>
                  </a:ext>
                </a:extLst>
              </a:tr>
              <a:tr h="121700">
                <a:tc rowSpan="3">
                  <a:txBody>
                    <a:bodyPr/>
                    <a:lstStyle/>
                    <a:p>
                      <a:pPr marL="0" marR="0" lvl="0" indent="0" algn="ctr"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우수 수출기업 애로 해소</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무역금융 지원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txBody>
                  <a:tcPr marL="45720" marR="45720" marT="46800" marB="46800" anchor="ctr">
                    <a:lnL w="9525"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8F9FE"/>
                    </a:solidFill>
                  </a:tcPr>
                </a:tc>
                <a:tc>
                  <a:txBody>
                    <a:bodyPr/>
                    <a:lstStyle/>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① 수출환어음 비용 경감 및 이용 지원</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46800" marB="46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marL="87313" marR="0" lvl="0" indent="-87313"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고금리 등으로 수출환어음 할인율 급등으로 수출기업 부담 증대하여</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수출 우수기업의 원활한 수출대금 회수 지원</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46800" marB="46800" anchor="ctr">
                    <a:lnL w="12700"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734096058"/>
                  </a:ext>
                </a:extLst>
              </a:tr>
              <a:tr h="0">
                <a:tc vMerge="1">
                  <a:txBody>
                    <a:bodyPr/>
                    <a:lstStyle/>
                    <a:p>
                      <a:pPr latinLnBrk="1"/>
                      <a:endParaRPr lang="ko-KR" altLang="en-US"/>
                    </a:p>
                  </a:txBody>
                  <a:tcPr/>
                </a:tc>
                <a:tc>
                  <a:txBody>
                    <a:bodyPr/>
                    <a:lstStyle/>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② 수입신용장 금리</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만기 우대</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46800" marB="46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marL="87313" marR="0" lvl="0" indent="-87313"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중간재 조달 수출기업의 자금부담 증가에 따라 은행권이 신용장 이용수수료를 낮추고 만기도 연장</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46800" marB="46800" anchor="ctr">
                    <a:lnL w="12700"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98584534"/>
                  </a:ext>
                </a:extLst>
              </a:tr>
              <a:tr h="0">
                <a:tc vMerge="1">
                  <a:txBody>
                    <a:bodyPr/>
                    <a:lstStyle/>
                    <a:p>
                      <a:pPr latinLnBrk="1"/>
                      <a:endParaRPr lang="ko-KR" altLang="en-US"/>
                    </a:p>
                  </a:txBody>
                  <a:tcPr/>
                </a:tc>
                <a:tc>
                  <a:txBody>
                    <a:bodyPr/>
                    <a:lstStyle/>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③ 수수료 인하 등 선물환 이용 지원</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46800" marB="46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marL="87313" marR="0" lvl="0" indent="-87313"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수출기업은 미래 취득할 수출대금의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환변동</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위험을 줄이기 위해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환헤지가</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필요함에 따라 선물환 수수료 감면</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보증금 부담 완화</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46800" marB="46800" anchor="ctr">
                    <a:lnL w="12700"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206575688"/>
                  </a:ext>
                </a:extLst>
              </a:tr>
            </a:tbl>
          </a:graphicData>
        </a:graphic>
      </p:graphicFrame>
    </p:spTree>
    <p:extLst>
      <p:ext uri="{BB962C8B-B14F-4D97-AF65-F5344CB8AC3E}">
        <p14:creationId xmlns:p14="http://schemas.microsoft.com/office/powerpoint/2010/main" val="594407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제</a:t>
            </a:r>
            <a:r>
              <a:rPr lang="en-US" altLang="ko-KR" dirty="0"/>
              <a:t>4</a:t>
            </a:r>
            <a:r>
              <a:rPr lang="ko-KR" altLang="en-US" dirty="0"/>
              <a:t>차 정책금융지원협의회 개최</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en-US" altLang="ko-KR" sz="1200" b="1" kern="0" dirty="0">
                <a:ln>
                  <a:solidFill>
                    <a:schemeClr val="accent4">
                      <a:alpha val="0"/>
                    </a:schemeClr>
                  </a:solidFill>
                </a:ln>
                <a:solidFill>
                  <a:schemeClr val="accent1"/>
                </a:solidFill>
                <a:latin typeface="+mn-ea"/>
              </a:rPr>
              <a:t>5</a:t>
            </a:r>
            <a:r>
              <a:rPr lang="ko-KR" altLang="en-US" sz="1200" b="1" kern="0" dirty="0">
                <a:ln>
                  <a:solidFill>
                    <a:schemeClr val="accent4">
                      <a:alpha val="0"/>
                    </a:schemeClr>
                  </a:solidFill>
                </a:ln>
                <a:solidFill>
                  <a:schemeClr val="accent1"/>
                </a:solidFill>
                <a:latin typeface="+mn-ea"/>
              </a:rPr>
              <a:t>대 중점전략분야에 총 </a:t>
            </a:r>
            <a:r>
              <a:rPr lang="en-US" altLang="ko-KR" sz="1200" b="1" kern="0" dirty="0">
                <a:ln>
                  <a:solidFill>
                    <a:schemeClr val="accent4">
                      <a:alpha val="0"/>
                    </a:schemeClr>
                  </a:solidFill>
                </a:ln>
                <a:solidFill>
                  <a:schemeClr val="accent1"/>
                </a:solidFill>
                <a:latin typeface="+mn-ea"/>
              </a:rPr>
              <a:t>73.8</a:t>
            </a:r>
            <a:r>
              <a:rPr lang="ko-KR" altLang="en-US" dirty="0"/>
              <a:t>조 원을 공급하여 연간목표의 </a:t>
            </a:r>
            <a:r>
              <a:rPr lang="en-US" altLang="ko-KR" dirty="0"/>
              <a:t>80.4% </a:t>
            </a:r>
            <a:r>
              <a:rPr lang="ko-KR" altLang="en-US" dirty="0"/>
              <a:t>달성</a:t>
            </a:r>
            <a:endParaRPr lang="en-US" altLang="ko-KR" dirty="0"/>
          </a:p>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지속가능한 지원을 위해 산업별 정책금융 프로그램과 예산 연계 강화</a:t>
            </a:r>
            <a:endParaRPr lang="en-US" altLang="ko-KR" sz="1200" b="1" kern="0" dirty="0">
              <a:ln>
                <a:solidFill>
                  <a:schemeClr val="accent4">
                    <a:alpha val="0"/>
                  </a:schemeClr>
                </a:solidFill>
              </a:ln>
              <a:solidFill>
                <a:schemeClr val="accent1"/>
              </a:solidFill>
              <a:latin typeface="+mn-ea"/>
            </a:endParaRPr>
          </a:p>
          <a:p>
            <a:pPr marL="171450" indent="-171450">
              <a:lnSpc>
                <a:spcPct val="120000"/>
              </a:lnSpc>
              <a:buFont typeface="Arial" panose="020B0604020202020204" pitchFamily="34" charset="0"/>
              <a:buChar char="•"/>
              <a:defRPr/>
            </a:pPr>
            <a:r>
              <a:rPr lang="ko-KR" altLang="en-US" dirty="0"/>
              <a:t>성장사다리펀드 개편으로 </a:t>
            </a:r>
            <a:r>
              <a:rPr lang="ko-KR" altLang="en-US" dirty="0" err="1"/>
              <a:t>딥테크</a:t>
            </a:r>
            <a:r>
              <a:rPr lang="en-US" altLang="ko-KR" dirty="0"/>
              <a:t>, </a:t>
            </a:r>
            <a:r>
              <a:rPr lang="ko-KR" altLang="en-US" dirty="0"/>
              <a:t>기후대응 등 </a:t>
            </a:r>
            <a:r>
              <a:rPr lang="ko-KR" altLang="en-US" dirty="0" err="1"/>
              <a:t>시장과소분야에</a:t>
            </a:r>
            <a:r>
              <a:rPr lang="ko-KR" altLang="en-US" dirty="0"/>
              <a:t> 모험자본 공급</a:t>
            </a:r>
            <a:endParaRPr lang="ko-KR" altLang="en-US" sz="1200" b="1" kern="0" dirty="0">
              <a:ln>
                <a:solidFill>
                  <a:schemeClr val="accent4">
                    <a:alpha val="0"/>
                  </a:schemeClr>
                </a:solidFill>
              </a:ln>
              <a:solidFill>
                <a:schemeClr val="accent1"/>
              </a:solidFill>
              <a:latin typeface="+mn-ea"/>
            </a:endParaRP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2023.9.22</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5881851"/>
            <a:ext cx="8928000" cy="31892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(2023.9.22), “</a:t>
            </a:r>
            <a:r>
              <a:rPr lang="ko-KR" altLang="en-US" dirty="0">
                <a:solidFill>
                  <a:schemeClr val="bg1">
                    <a:lumMod val="50000"/>
                  </a:schemeClr>
                </a:solidFill>
              </a:rPr>
              <a:t>정책금융은 원활히 지원되고 있으며</a:t>
            </a:r>
            <a:r>
              <a:rPr lang="en-US" altLang="ko-KR" dirty="0">
                <a:solidFill>
                  <a:schemeClr val="bg1">
                    <a:lumMod val="50000"/>
                  </a:schemeClr>
                </a:solidFill>
              </a:rPr>
              <a:t>, </a:t>
            </a:r>
            <a:r>
              <a:rPr lang="ko-KR" altLang="en-US" dirty="0" err="1">
                <a:solidFill>
                  <a:schemeClr val="bg1">
                    <a:lumMod val="50000"/>
                  </a:schemeClr>
                </a:solidFill>
              </a:rPr>
              <a:t>딥테크</a:t>
            </a:r>
            <a:r>
              <a:rPr lang="en-US" altLang="ko-KR" dirty="0">
                <a:solidFill>
                  <a:schemeClr val="bg1">
                    <a:lumMod val="50000"/>
                  </a:schemeClr>
                </a:solidFill>
              </a:rPr>
              <a:t>, </a:t>
            </a:r>
            <a:r>
              <a:rPr lang="ko-KR" altLang="en-US" dirty="0">
                <a:solidFill>
                  <a:schemeClr val="bg1">
                    <a:lumMod val="50000"/>
                  </a:schemeClr>
                </a:solidFill>
              </a:rPr>
              <a:t>기후대응 등 시장 과소분야에 모험자본을 적극 공급하겠습니다</a:t>
            </a:r>
            <a:r>
              <a:rPr lang="en-US" altLang="ko-KR" dirty="0">
                <a:solidFill>
                  <a:schemeClr val="bg1">
                    <a:lumMod val="50000"/>
                  </a:schemeClr>
                </a:solidFill>
              </a:rPr>
              <a:t>. –</a:t>
            </a:r>
            <a:r>
              <a:rPr lang="ko-KR" altLang="en-US" dirty="0">
                <a:solidFill>
                  <a:schemeClr val="bg1">
                    <a:lumMod val="50000"/>
                  </a:schemeClr>
                </a:solidFill>
              </a:rPr>
              <a:t>제</a:t>
            </a:r>
            <a:r>
              <a:rPr lang="en-US" altLang="ko-KR" dirty="0">
                <a:solidFill>
                  <a:schemeClr val="bg1">
                    <a:lumMod val="50000"/>
                  </a:schemeClr>
                </a:solidFill>
              </a:rPr>
              <a:t>4</a:t>
            </a:r>
            <a:r>
              <a:rPr lang="ko-KR" altLang="en-US" dirty="0">
                <a:solidFill>
                  <a:schemeClr val="bg1">
                    <a:lumMod val="50000"/>
                  </a:schemeClr>
                </a:solidFill>
              </a:rPr>
              <a:t>차 정책금융지원협의회 개최</a:t>
            </a:r>
            <a:r>
              <a:rPr lang="en-US" altLang="ko-KR" dirty="0">
                <a:solidFill>
                  <a:schemeClr val="bg1">
                    <a:lumMod val="50000"/>
                  </a:schemeClr>
                </a:solidFill>
              </a:rPr>
              <a:t>-”</a:t>
            </a:r>
          </a:p>
          <a:p>
            <a:r>
              <a:rPr lang="en-US" altLang="ko-KR" dirty="0">
                <a:solidFill>
                  <a:schemeClr val="bg1">
                    <a:lumMod val="50000"/>
                  </a:schemeClr>
                </a:solidFill>
              </a:rPr>
              <a:t>Note: *</a:t>
            </a:r>
            <a:r>
              <a:rPr lang="ko-KR" altLang="en-US" dirty="0">
                <a:solidFill>
                  <a:schemeClr val="bg1">
                    <a:lumMod val="50000"/>
                  </a:schemeClr>
                </a:solidFill>
              </a:rPr>
              <a:t>추가 관리보수는 성과평가 결과에 따라 차년도에 지급</a:t>
            </a:r>
            <a:r>
              <a:rPr lang="en-US" altLang="ko-KR" dirty="0">
                <a:solidFill>
                  <a:schemeClr val="bg1">
                    <a:lumMod val="50000"/>
                  </a:schemeClr>
                </a:solidFill>
              </a:rPr>
              <a:t>(0~10bp), **</a:t>
            </a:r>
            <a:r>
              <a:rPr lang="ko-KR" altLang="en-US" dirty="0">
                <a:solidFill>
                  <a:schemeClr val="bg1">
                    <a:lumMod val="50000"/>
                  </a:schemeClr>
                </a:solidFill>
              </a:rPr>
              <a:t>성과보수는 기준수익률</a:t>
            </a:r>
            <a:r>
              <a:rPr lang="en-US" altLang="ko-KR" dirty="0">
                <a:solidFill>
                  <a:schemeClr val="bg1">
                    <a:lumMod val="50000"/>
                  </a:schemeClr>
                </a:solidFill>
              </a:rPr>
              <a:t>(7%) </a:t>
            </a:r>
            <a:r>
              <a:rPr lang="ko-KR" altLang="en-US" dirty="0">
                <a:solidFill>
                  <a:schemeClr val="bg1">
                    <a:lumMod val="50000"/>
                  </a:schemeClr>
                </a:solidFill>
              </a:rPr>
              <a:t>초과수익의 </a:t>
            </a:r>
            <a:r>
              <a:rPr lang="en-US" altLang="ko-KR" dirty="0">
                <a:solidFill>
                  <a:schemeClr val="bg1">
                    <a:lumMod val="50000"/>
                  </a:schemeClr>
                </a:solidFill>
              </a:rPr>
              <a:t>5% </a:t>
            </a:r>
            <a:r>
              <a:rPr lang="ko-KR" altLang="en-US" dirty="0">
                <a:solidFill>
                  <a:schemeClr val="bg1">
                    <a:lumMod val="50000"/>
                  </a:schemeClr>
                </a:solidFill>
              </a:rPr>
              <a:t>지급</a:t>
            </a:r>
            <a:endParaRPr lang="en-US" altLang="ko-KR" dirty="0">
              <a:solidFill>
                <a:schemeClr val="bg1">
                  <a:lumMod val="50000"/>
                </a:schemeClr>
              </a:solidFill>
            </a:endParaRP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103EC48D-7AE8-C493-910B-0BCF9CFEC2D7}"/>
              </a:ext>
            </a:extLst>
          </p:cNvPr>
          <p:cNvSpPr/>
          <p:nvPr/>
        </p:nvSpPr>
        <p:spPr>
          <a:xfrm>
            <a:off x="488950" y="2168523"/>
            <a:ext cx="4284662" cy="27261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ko-KR" sz="1000" b="1" kern="0" dirty="0">
                <a:ln>
                  <a:solidFill>
                    <a:schemeClr val="bg1">
                      <a:lumMod val="75000"/>
                      <a:alpha val="0"/>
                    </a:schemeClr>
                  </a:solidFill>
                </a:ln>
                <a:solidFill>
                  <a:schemeClr val="tx1">
                    <a:lumMod val="85000"/>
                    <a:lumOff val="15000"/>
                  </a:schemeClr>
                </a:solidFill>
                <a:latin typeface="+mn-ea"/>
              </a:rPr>
              <a:t>2023</a:t>
            </a:r>
            <a:r>
              <a:rPr lang="ko-KR" altLang="en-US" sz="1000" b="1" kern="0" dirty="0">
                <a:ln>
                  <a:solidFill>
                    <a:schemeClr val="bg1">
                      <a:lumMod val="75000"/>
                      <a:alpha val="0"/>
                    </a:schemeClr>
                  </a:solidFill>
                </a:ln>
                <a:solidFill>
                  <a:schemeClr val="tx1">
                    <a:lumMod val="85000"/>
                    <a:lumOff val="15000"/>
                  </a:schemeClr>
                </a:solidFill>
                <a:latin typeface="+mn-ea"/>
              </a:rPr>
              <a:t>년 </a:t>
            </a:r>
            <a:r>
              <a:rPr lang="en-US" altLang="ko-KR" sz="1000" b="1" kern="0" dirty="0">
                <a:ln>
                  <a:solidFill>
                    <a:schemeClr val="bg1">
                      <a:lumMod val="75000"/>
                      <a:alpha val="0"/>
                    </a:schemeClr>
                  </a:solidFill>
                </a:ln>
                <a:solidFill>
                  <a:schemeClr val="tx1">
                    <a:lumMod val="85000"/>
                    <a:lumOff val="15000"/>
                  </a:schemeClr>
                </a:solidFill>
                <a:latin typeface="+mn-ea"/>
              </a:rPr>
              <a:t>1~8</a:t>
            </a:r>
            <a:r>
              <a:rPr lang="ko-KR" altLang="en-US" sz="1000" b="1" kern="0" dirty="0">
                <a:ln>
                  <a:solidFill>
                    <a:schemeClr val="bg1">
                      <a:lumMod val="75000"/>
                      <a:alpha val="0"/>
                    </a:schemeClr>
                  </a:solidFill>
                </a:ln>
                <a:solidFill>
                  <a:schemeClr val="tx1">
                    <a:lumMod val="85000"/>
                    <a:lumOff val="15000"/>
                  </a:schemeClr>
                </a:solidFill>
                <a:latin typeface="+mn-ea"/>
              </a:rPr>
              <a:t>월중 </a:t>
            </a:r>
            <a:r>
              <a:rPr lang="en-US" altLang="ko-KR" sz="1000" b="1" kern="0" dirty="0">
                <a:ln>
                  <a:solidFill>
                    <a:schemeClr val="bg1">
                      <a:lumMod val="75000"/>
                      <a:alpha val="0"/>
                    </a:schemeClr>
                  </a:solidFill>
                </a:ln>
                <a:solidFill>
                  <a:schemeClr val="tx1">
                    <a:lumMod val="85000"/>
                    <a:lumOff val="15000"/>
                  </a:schemeClr>
                </a:solidFill>
                <a:latin typeface="+mn-ea"/>
              </a:rPr>
              <a:t>5</a:t>
            </a:r>
            <a:r>
              <a:rPr lang="ko-KR" altLang="en-US" sz="1000" b="1" kern="0" dirty="0">
                <a:ln>
                  <a:solidFill>
                    <a:schemeClr val="bg1">
                      <a:lumMod val="75000"/>
                      <a:alpha val="0"/>
                    </a:schemeClr>
                  </a:solidFill>
                </a:ln>
                <a:solidFill>
                  <a:schemeClr val="tx1">
                    <a:lumMod val="85000"/>
                    <a:lumOff val="15000"/>
                  </a:schemeClr>
                </a:solidFill>
                <a:latin typeface="+mn-ea"/>
              </a:rPr>
              <a:t>대 분야 정책금융 자금공급 현황</a:t>
            </a:r>
          </a:p>
        </p:txBody>
      </p:sp>
      <p:graphicFrame>
        <p:nvGraphicFramePr>
          <p:cNvPr id="8" name="표 12">
            <a:extLst>
              <a:ext uri="{FF2B5EF4-FFF2-40B4-BE49-F238E27FC236}">
                <a16:creationId xmlns:a16="http://schemas.microsoft.com/office/drawing/2014/main" id="{12E1E614-C573-B3EB-254F-3A9C1ED1E002}"/>
              </a:ext>
            </a:extLst>
          </p:cNvPr>
          <p:cNvGraphicFramePr>
            <a:graphicFrameLocks noGrp="1"/>
          </p:cNvGraphicFramePr>
          <p:nvPr>
            <p:extLst>
              <p:ext uri="{D42A27DB-BD31-4B8C-83A1-F6EECF244321}">
                <p14:modId xmlns:p14="http://schemas.microsoft.com/office/powerpoint/2010/main" val="1108804234"/>
              </p:ext>
            </p:extLst>
          </p:nvPr>
        </p:nvGraphicFramePr>
        <p:xfrm>
          <a:off x="488950" y="2602226"/>
          <a:ext cx="4284665" cy="3282286"/>
        </p:xfrm>
        <a:graphic>
          <a:graphicData uri="http://schemas.openxmlformats.org/drawingml/2006/table">
            <a:tbl>
              <a:tblPr firstRow="1" bandRow="1">
                <a:tableStyleId>{5C22544A-7EE6-4342-B048-85BDC9FD1C3A}</a:tableStyleId>
              </a:tblPr>
              <a:tblGrid>
                <a:gridCol w="612095">
                  <a:extLst>
                    <a:ext uri="{9D8B030D-6E8A-4147-A177-3AD203B41FA5}">
                      <a16:colId xmlns:a16="http://schemas.microsoft.com/office/drawing/2014/main" val="3471314016"/>
                    </a:ext>
                  </a:extLst>
                </a:gridCol>
                <a:gridCol w="612095">
                  <a:extLst>
                    <a:ext uri="{9D8B030D-6E8A-4147-A177-3AD203B41FA5}">
                      <a16:colId xmlns:a16="http://schemas.microsoft.com/office/drawing/2014/main" val="797382771"/>
                    </a:ext>
                  </a:extLst>
                </a:gridCol>
                <a:gridCol w="612095">
                  <a:extLst>
                    <a:ext uri="{9D8B030D-6E8A-4147-A177-3AD203B41FA5}">
                      <a16:colId xmlns:a16="http://schemas.microsoft.com/office/drawing/2014/main" val="4183753649"/>
                    </a:ext>
                  </a:extLst>
                </a:gridCol>
                <a:gridCol w="612095">
                  <a:extLst>
                    <a:ext uri="{9D8B030D-6E8A-4147-A177-3AD203B41FA5}">
                      <a16:colId xmlns:a16="http://schemas.microsoft.com/office/drawing/2014/main" val="476363499"/>
                    </a:ext>
                  </a:extLst>
                </a:gridCol>
                <a:gridCol w="612095">
                  <a:extLst>
                    <a:ext uri="{9D8B030D-6E8A-4147-A177-3AD203B41FA5}">
                      <a16:colId xmlns:a16="http://schemas.microsoft.com/office/drawing/2014/main" val="3540509275"/>
                    </a:ext>
                  </a:extLst>
                </a:gridCol>
                <a:gridCol w="612095">
                  <a:extLst>
                    <a:ext uri="{9D8B030D-6E8A-4147-A177-3AD203B41FA5}">
                      <a16:colId xmlns:a16="http://schemas.microsoft.com/office/drawing/2014/main" val="1220642588"/>
                    </a:ext>
                  </a:extLst>
                </a:gridCol>
                <a:gridCol w="612095">
                  <a:extLst>
                    <a:ext uri="{9D8B030D-6E8A-4147-A177-3AD203B41FA5}">
                      <a16:colId xmlns:a16="http://schemas.microsoft.com/office/drawing/2014/main" val="491233757"/>
                    </a:ext>
                  </a:extLst>
                </a:gridCol>
              </a:tblGrid>
              <a:tr h="385116">
                <a:tc>
                  <a:txBody>
                    <a:bodyPr/>
                    <a:lstStyle/>
                    <a:p>
                      <a:pPr algn="ctr" latinLnBrk="0"/>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algn="ctr" latinLnBrk="0"/>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산은</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algn="ctr" latinLnBrk="0"/>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기은</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algn="ctr" latinLnBrk="0"/>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신보</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algn="ctr" latinLnBrk="0"/>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합계</a:t>
                      </a:r>
                      <a:endParaRPr lang="en-US" altLang="ko-KR" sz="900" b="1" kern="0" dirty="0">
                        <a:ln>
                          <a:solidFill>
                            <a:schemeClr val="bg1">
                              <a:lumMod val="75000"/>
                              <a:alpha val="0"/>
                            </a:schemeClr>
                          </a:solidFill>
                        </a:ln>
                        <a:solidFill>
                          <a:schemeClr val="tx1">
                            <a:lumMod val="85000"/>
                            <a:lumOff val="15000"/>
                          </a:schemeClr>
                        </a:solidFill>
                        <a:latin typeface="+mn-ea"/>
                        <a:ea typeface="+mn-ea"/>
                        <a:cs typeface="+mn-cs"/>
                      </a:endParaRPr>
                    </a:p>
                    <a:p>
                      <a:pPr algn="ctr" latinLnBrk="0"/>
                      <a:r>
                        <a:rPr lang="en-US" altLang="ko-KR" sz="900" b="1" kern="0" dirty="0">
                          <a:ln>
                            <a:solidFill>
                              <a:schemeClr val="bg1">
                                <a:lumMod val="75000"/>
                                <a:alpha val="0"/>
                              </a:schemeClr>
                            </a:solidFill>
                          </a:ln>
                          <a:solidFill>
                            <a:schemeClr val="tx1">
                              <a:lumMod val="85000"/>
                              <a:lumOff val="15000"/>
                            </a:schemeClr>
                          </a:solidFill>
                          <a:latin typeface="+mn-ea"/>
                          <a:ea typeface="+mn-ea"/>
                          <a:cs typeface="+mn-cs"/>
                        </a:rPr>
                        <a:t>(A)</a:t>
                      </a:r>
                      <a:endParaRPr lang="ko-KR" altLang="en-US" sz="900" b="1"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algn="ctr" latinLnBrk="0"/>
                      <a:r>
                        <a:rPr lang="ko-KR" altLang="en-US" sz="900" b="1" kern="0" dirty="0" err="1">
                          <a:ln>
                            <a:solidFill>
                              <a:schemeClr val="bg1">
                                <a:lumMod val="75000"/>
                                <a:alpha val="0"/>
                              </a:schemeClr>
                            </a:solidFill>
                          </a:ln>
                          <a:solidFill>
                            <a:schemeClr val="tx1">
                              <a:lumMod val="85000"/>
                              <a:lumOff val="15000"/>
                            </a:schemeClr>
                          </a:solidFill>
                          <a:latin typeface="+mn-ea"/>
                          <a:ea typeface="+mn-ea"/>
                          <a:cs typeface="+mn-cs"/>
                        </a:rPr>
                        <a:t>年</a:t>
                      </a:r>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 목표</a:t>
                      </a:r>
                      <a:endParaRPr lang="en-US" altLang="ko-KR" sz="900" b="1" kern="0" dirty="0">
                        <a:ln>
                          <a:solidFill>
                            <a:schemeClr val="bg1">
                              <a:lumMod val="75000"/>
                              <a:alpha val="0"/>
                            </a:schemeClr>
                          </a:solidFill>
                        </a:ln>
                        <a:solidFill>
                          <a:schemeClr val="tx1">
                            <a:lumMod val="85000"/>
                            <a:lumOff val="15000"/>
                          </a:schemeClr>
                        </a:solidFill>
                        <a:latin typeface="+mn-ea"/>
                        <a:ea typeface="+mn-ea"/>
                        <a:cs typeface="+mn-cs"/>
                      </a:endParaRPr>
                    </a:p>
                    <a:p>
                      <a:pPr algn="ctr" latinLnBrk="0"/>
                      <a:r>
                        <a:rPr lang="en-US" altLang="ko-KR" sz="900" b="1" kern="0" dirty="0">
                          <a:ln>
                            <a:solidFill>
                              <a:schemeClr val="bg1">
                                <a:lumMod val="75000"/>
                                <a:alpha val="0"/>
                              </a:schemeClr>
                            </a:solidFill>
                          </a:ln>
                          <a:solidFill>
                            <a:schemeClr val="tx1">
                              <a:lumMod val="85000"/>
                              <a:lumOff val="15000"/>
                            </a:schemeClr>
                          </a:solidFill>
                          <a:latin typeface="+mn-ea"/>
                          <a:ea typeface="+mn-ea"/>
                          <a:cs typeface="+mn-cs"/>
                        </a:rPr>
                        <a:t>(B)</a:t>
                      </a:r>
                      <a:endParaRPr lang="ko-KR" altLang="en-US" sz="900" b="1"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algn="ctr" latinLnBrk="0"/>
                      <a:r>
                        <a:rPr lang="ko-KR" altLang="en-US" sz="900" b="1" kern="0" dirty="0" err="1">
                          <a:ln>
                            <a:solidFill>
                              <a:schemeClr val="bg1">
                                <a:lumMod val="75000"/>
                                <a:alpha val="0"/>
                              </a:schemeClr>
                            </a:solidFill>
                          </a:ln>
                          <a:solidFill>
                            <a:schemeClr val="tx1">
                              <a:lumMod val="85000"/>
                              <a:lumOff val="15000"/>
                            </a:schemeClr>
                          </a:solidFill>
                          <a:latin typeface="+mn-ea"/>
                          <a:ea typeface="+mn-ea"/>
                          <a:cs typeface="+mn-cs"/>
                        </a:rPr>
                        <a:t>집행률</a:t>
                      </a:r>
                      <a:endParaRPr lang="en-US" altLang="ko-KR" sz="900" b="1" kern="0" dirty="0">
                        <a:ln>
                          <a:solidFill>
                            <a:schemeClr val="bg1">
                              <a:lumMod val="75000"/>
                              <a:alpha val="0"/>
                            </a:schemeClr>
                          </a:solidFill>
                        </a:ln>
                        <a:solidFill>
                          <a:schemeClr val="tx1">
                            <a:lumMod val="85000"/>
                            <a:lumOff val="15000"/>
                          </a:schemeClr>
                        </a:solidFill>
                        <a:latin typeface="+mn-ea"/>
                        <a:ea typeface="+mn-ea"/>
                        <a:cs typeface="+mn-cs"/>
                      </a:endParaRPr>
                    </a:p>
                    <a:p>
                      <a:pPr algn="ctr" latinLnBrk="0"/>
                      <a:r>
                        <a:rPr lang="en-US" altLang="ko-KR" sz="900" b="1" kern="0" dirty="0">
                          <a:ln>
                            <a:solidFill>
                              <a:schemeClr val="bg1">
                                <a:lumMod val="75000"/>
                                <a:alpha val="0"/>
                              </a:schemeClr>
                            </a:solidFill>
                          </a:ln>
                          <a:solidFill>
                            <a:schemeClr val="tx1">
                              <a:lumMod val="85000"/>
                              <a:lumOff val="15000"/>
                            </a:schemeClr>
                          </a:solidFill>
                          <a:latin typeface="+mn-ea"/>
                          <a:ea typeface="+mn-ea"/>
                          <a:cs typeface="+mn-cs"/>
                        </a:rPr>
                        <a:t>(A/B)</a:t>
                      </a:r>
                      <a:endParaRPr lang="ko-KR" altLang="en-US" sz="900" b="1"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extLst>
                  <a:ext uri="{0D108BD9-81ED-4DB2-BD59-A6C34878D82A}">
                    <a16:rowId xmlns:a16="http://schemas.microsoft.com/office/drawing/2014/main" val="737629961"/>
                  </a:ext>
                </a:extLst>
              </a:tr>
              <a:tr h="473527">
                <a:tc>
                  <a:txBody>
                    <a:bodyPr/>
                    <a:lstStyle/>
                    <a:p>
                      <a:pPr algn="ctr" latinLnBrk="0"/>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글로벌 </a:t>
                      </a:r>
                      <a:r>
                        <a:rPr lang="ko-KR" altLang="en-US" sz="900" b="1" kern="0" dirty="0" err="1">
                          <a:ln>
                            <a:solidFill>
                              <a:schemeClr val="bg1">
                                <a:lumMod val="75000"/>
                                <a:alpha val="0"/>
                              </a:schemeClr>
                            </a:solidFill>
                          </a:ln>
                          <a:solidFill>
                            <a:schemeClr val="tx1">
                              <a:lumMod val="85000"/>
                              <a:lumOff val="15000"/>
                            </a:schemeClr>
                          </a:solidFill>
                          <a:latin typeface="+mn-ea"/>
                          <a:ea typeface="+mn-ea"/>
                          <a:cs typeface="+mn-cs"/>
                        </a:rPr>
                        <a:t>초격차</a:t>
                      </a:r>
                      <a:endParaRPr lang="ko-KR" altLang="en-US" sz="900" b="1"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92,600</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9,302</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21,511</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123,413</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155,700</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79.3%</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72273667"/>
                  </a:ext>
                </a:extLst>
              </a:tr>
              <a:tr h="473527">
                <a:tc>
                  <a:txBody>
                    <a:bodyPr/>
                    <a:lstStyle/>
                    <a:p>
                      <a:pPr algn="ctr" latinLnBrk="0"/>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미래</a:t>
                      </a:r>
                      <a:endParaRPr lang="en-US" altLang="ko-KR" sz="900" b="1" kern="0" dirty="0">
                        <a:ln>
                          <a:solidFill>
                            <a:schemeClr val="bg1">
                              <a:lumMod val="75000"/>
                              <a:alpha val="0"/>
                            </a:schemeClr>
                          </a:solidFill>
                        </a:ln>
                        <a:solidFill>
                          <a:schemeClr val="tx1">
                            <a:lumMod val="85000"/>
                            <a:lumOff val="15000"/>
                          </a:schemeClr>
                        </a:solidFill>
                        <a:latin typeface="+mn-ea"/>
                        <a:ea typeface="+mn-ea"/>
                        <a:cs typeface="+mn-cs"/>
                      </a:endParaRPr>
                    </a:p>
                    <a:p>
                      <a:pPr algn="ctr" latinLnBrk="0"/>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유망산업</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55,741</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23,376</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77,909</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157,026</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202,300</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77.6%</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79404363"/>
                  </a:ext>
                </a:extLst>
              </a:tr>
              <a:tr h="473527">
                <a:tc>
                  <a:txBody>
                    <a:bodyPr/>
                    <a:lstStyle/>
                    <a:p>
                      <a:pPr algn="ctr" latinLnBrk="0"/>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산업 구조 고도화</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107,758</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15,221</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42,547</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165,526</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205,300</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80.6%</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2959643"/>
                  </a:ext>
                </a:extLst>
              </a:tr>
              <a:tr h="529535">
                <a:tc>
                  <a:txBody>
                    <a:bodyPr/>
                    <a:lstStyle/>
                    <a:p>
                      <a:pPr algn="ctr" latinLnBrk="0"/>
                      <a:r>
                        <a:rPr lang="ko-KR" altLang="en-US" sz="900" b="1" kern="0" dirty="0" err="1">
                          <a:ln>
                            <a:solidFill>
                              <a:schemeClr val="bg1">
                                <a:lumMod val="75000"/>
                                <a:alpha val="0"/>
                              </a:schemeClr>
                            </a:solidFill>
                          </a:ln>
                          <a:solidFill>
                            <a:schemeClr val="tx1">
                              <a:lumMod val="85000"/>
                              <a:lumOff val="15000"/>
                            </a:schemeClr>
                          </a:solidFill>
                          <a:latin typeface="+mn-ea"/>
                          <a:ea typeface="+mn-ea"/>
                          <a:cs typeface="+mn-cs"/>
                        </a:rPr>
                        <a:t>유니콘</a:t>
                      </a:r>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 벤처 중견육성</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17,803</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33,770</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55,687</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107,260</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90,500</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118.5%</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27716380"/>
                  </a:ext>
                </a:extLst>
              </a:tr>
              <a:tr h="473527">
                <a:tc>
                  <a:txBody>
                    <a:bodyPr/>
                    <a:lstStyle/>
                    <a:p>
                      <a:pPr algn="ctr" latinLnBrk="0"/>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기업경영 애로해소</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8,102</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68,068</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108,913</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185,083</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264,200</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70.1%</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57795944"/>
                  </a:ext>
                </a:extLst>
              </a:tr>
              <a:tr h="473527">
                <a:tc>
                  <a:txBody>
                    <a:bodyPr/>
                    <a:lstStyle/>
                    <a:p>
                      <a:pPr algn="ctr" latinLnBrk="0"/>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합계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282,004</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149,737</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306,567</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738,308</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918,000</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80.4%</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41022452"/>
                  </a:ext>
                </a:extLst>
              </a:tr>
            </a:tbl>
          </a:graphicData>
        </a:graphic>
      </p:graphicFrame>
      <p:sp>
        <p:nvSpPr>
          <p:cNvPr id="13" name="직사각형 12">
            <a:extLst>
              <a:ext uri="{FF2B5EF4-FFF2-40B4-BE49-F238E27FC236}">
                <a16:creationId xmlns:a16="http://schemas.microsoft.com/office/drawing/2014/main" id="{78496728-4D67-285B-4361-529FE6834A01}"/>
              </a:ext>
            </a:extLst>
          </p:cNvPr>
          <p:cNvSpPr/>
          <p:nvPr/>
        </p:nvSpPr>
        <p:spPr>
          <a:xfrm>
            <a:off x="5132390" y="2168523"/>
            <a:ext cx="4284662" cy="27261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000" b="1" kern="0" dirty="0">
                <a:ln>
                  <a:solidFill>
                    <a:schemeClr val="bg1">
                      <a:lumMod val="75000"/>
                      <a:alpha val="0"/>
                    </a:schemeClr>
                  </a:solidFill>
                </a:ln>
                <a:solidFill>
                  <a:schemeClr val="tx1">
                    <a:lumMod val="85000"/>
                    <a:lumOff val="15000"/>
                  </a:schemeClr>
                </a:solidFill>
                <a:latin typeface="+mn-ea"/>
              </a:rPr>
              <a:t>성장사다리펀드 개편 방안</a:t>
            </a:r>
          </a:p>
        </p:txBody>
      </p:sp>
      <p:graphicFrame>
        <p:nvGraphicFramePr>
          <p:cNvPr id="14" name="표 12">
            <a:extLst>
              <a:ext uri="{FF2B5EF4-FFF2-40B4-BE49-F238E27FC236}">
                <a16:creationId xmlns:a16="http://schemas.microsoft.com/office/drawing/2014/main" id="{B3BA6C50-6E4E-81AB-4EFE-96027C621C6B}"/>
              </a:ext>
            </a:extLst>
          </p:cNvPr>
          <p:cNvGraphicFramePr>
            <a:graphicFrameLocks noGrp="1"/>
          </p:cNvGraphicFramePr>
          <p:nvPr>
            <p:extLst>
              <p:ext uri="{D42A27DB-BD31-4B8C-83A1-F6EECF244321}">
                <p14:modId xmlns:p14="http://schemas.microsoft.com/office/powerpoint/2010/main" val="885664531"/>
              </p:ext>
            </p:extLst>
          </p:nvPr>
        </p:nvGraphicFramePr>
        <p:xfrm>
          <a:off x="5132388" y="2604034"/>
          <a:ext cx="4284000" cy="3282286"/>
        </p:xfrm>
        <a:graphic>
          <a:graphicData uri="http://schemas.openxmlformats.org/drawingml/2006/table">
            <a:tbl>
              <a:tblPr firstRow="1" bandRow="1">
                <a:tableStyleId>{5C22544A-7EE6-4342-B048-85BDC9FD1C3A}</a:tableStyleId>
              </a:tblPr>
              <a:tblGrid>
                <a:gridCol w="828000">
                  <a:extLst>
                    <a:ext uri="{9D8B030D-6E8A-4147-A177-3AD203B41FA5}">
                      <a16:colId xmlns:a16="http://schemas.microsoft.com/office/drawing/2014/main" val="3471314016"/>
                    </a:ext>
                  </a:extLst>
                </a:gridCol>
                <a:gridCol w="1728000">
                  <a:extLst>
                    <a:ext uri="{9D8B030D-6E8A-4147-A177-3AD203B41FA5}">
                      <a16:colId xmlns:a16="http://schemas.microsoft.com/office/drawing/2014/main" val="797382771"/>
                    </a:ext>
                  </a:extLst>
                </a:gridCol>
                <a:gridCol w="1728000">
                  <a:extLst>
                    <a:ext uri="{9D8B030D-6E8A-4147-A177-3AD203B41FA5}">
                      <a16:colId xmlns:a16="http://schemas.microsoft.com/office/drawing/2014/main" val="4183753649"/>
                    </a:ext>
                  </a:extLst>
                </a:gridCol>
              </a:tblGrid>
              <a:tr h="310486">
                <a:tc>
                  <a:txBody>
                    <a:bodyPr/>
                    <a:lstStyle/>
                    <a:p>
                      <a:pPr algn="ctr" latinLnBrk="0"/>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algn="ctr" latinLnBrk="0"/>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기존</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algn="ctr" latinLnBrk="0"/>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개편</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extLst>
                  <a:ext uri="{0D108BD9-81ED-4DB2-BD59-A6C34878D82A}">
                    <a16:rowId xmlns:a16="http://schemas.microsoft.com/office/drawing/2014/main" val="737629961"/>
                  </a:ext>
                </a:extLst>
              </a:tr>
              <a:tr h="488447">
                <a:tc>
                  <a:txBody>
                    <a:bodyPr/>
                    <a:lstStyle/>
                    <a:p>
                      <a:pPr algn="ctr" latinLnBrk="0"/>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조성 규모 및 재원</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신규 출자</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총 </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1.85</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조 원</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p>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회수 재원 활용</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(’18.5</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월 </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’23.8</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월</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총</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1.48</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조 원</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회수 재원  활용</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(’24</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년부터 매년 </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2,000</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억 원 수준 추정</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72273667"/>
                  </a:ext>
                </a:extLst>
              </a:tr>
              <a:tr h="621659">
                <a:tc>
                  <a:txBody>
                    <a:bodyPr/>
                    <a:lstStyle/>
                    <a:p>
                      <a:pPr algn="ctr" latinLnBrk="0"/>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투자대상</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별도 가이드라인 없음</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주로 일반성장기업에 집중</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algn="l" latinLnBrk="0">
                        <a:buFont typeface="Arial" panose="020B0604020202020204" pitchFamily="34" charset="0"/>
                        <a:buChar char="•"/>
                      </a:pPr>
                      <a:r>
                        <a:rPr lang="ko-KR" altLang="en-US" sz="900" b="0" kern="0" dirty="0" err="1">
                          <a:ln>
                            <a:solidFill>
                              <a:schemeClr val="bg1">
                                <a:lumMod val="75000"/>
                                <a:alpha val="0"/>
                              </a:schemeClr>
                            </a:solidFill>
                          </a:ln>
                          <a:solidFill>
                            <a:schemeClr val="tx1">
                              <a:lumMod val="85000"/>
                              <a:lumOff val="15000"/>
                            </a:schemeClr>
                          </a:solidFill>
                          <a:latin typeface="+mn-ea"/>
                          <a:ea typeface="+mn-ea"/>
                          <a:cs typeface="+mn-cs"/>
                        </a:rPr>
                        <a:t>딥테크</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기후대응</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err="1">
                          <a:ln>
                            <a:solidFill>
                              <a:schemeClr val="bg1">
                                <a:lumMod val="75000"/>
                                <a:alpha val="0"/>
                              </a:schemeClr>
                            </a:solidFill>
                          </a:ln>
                          <a:solidFill>
                            <a:schemeClr val="tx1">
                              <a:lumMod val="85000"/>
                              <a:lumOff val="15000"/>
                            </a:schemeClr>
                          </a:solidFill>
                          <a:latin typeface="+mn-ea"/>
                          <a:ea typeface="+mn-ea"/>
                          <a:cs typeface="+mn-cs"/>
                        </a:rPr>
                        <a:t>세컨더리</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err="1">
                          <a:ln>
                            <a:solidFill>
                              <a:schemeClr val="bg1">
                                <a:lumMod val="75000"/>
                                <a:alpha val="0"/>
                              </a:schemeClr>
                            </a:solidFill>
                          </a:ln>
                          <a:solidFill>
                            <a:schemeClr val="tx1">
                              <a:lumMod val="85000"/>
                              <a:lumOff val="15000"/>
                            </a:schemeClr>
                          </a:solidFill>
                          <a:latin typeface="+mn-ea"/>
                          <a:ea typeface="+mn-ea"/>
                          <a:cs typeface="+mn-cs"/>
                        </a:rPr>
                        <a:t>매칭분야</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 등 시장부족 영역</a:t>
                      </a:r>
                      <a:endParaRPr lang="en-US" altLang="ko-KR" sz="900" b="0" kern="0" dirty="0">
                        <a:ln>
                          <a:solidFill>
                            <a:schemeClr val="bg1">
                              <a:lumMod val="75000"/>
                              <a:alpha val="0"/>
                            </a:schemeClr>
                          </a:solidFill>
                        </a:ln>
                        <a:solidFill>
                          <a:schemeClr val="tx1">
                            <a:lumMod val="85000"/>
                            <a:lumOff val="15000"/>
                          </a:schemeClr>
                        </a:solidFill>
                        <a:latin typeface="+mn-ea"/>
                        <a:ea typeface="+mn-ea"/>
                        <a:cs typeface="+mn-cs"/>
                      </a:endParaRPr>
                    </a:p>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운용사 선정</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평가 시 투자대상을  평가요소로 반영</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79404363"/>
                  </a:ext>
                </a:extLst>
              </a:tr>
              <a:tr h="222021">
                <a:tc>
                  <a:txBody>
                    <a:bodyPr/>
                    <a:lstStyle/>
                    <a:p>
                      <a:pPr algn="ctr" latinLnBrk="0"/>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펀드기간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투자기간 </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10</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년</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존속기간 </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20</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투자기간 </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5</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년</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존속기간 </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15</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2959643"/>
                  </a:ext>
                </a:extLst>
              </a:tr>
              <a:tr h="355234">
                <a:tc>
                  <a:txBody>
                    <a:bodyPr/>
                    <a:lstStyle/>
                    <a:p>
                      <a:pPr algn="ctr" latinLnBrk="0"/>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모펀드 운용사 선정</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공모없이 동일 운용사</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공모 방식으로 선정</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27716380"/>
                  </a:ext>
                </a:extLst>
              </a:tr>
              <a:tr h="355234">
                <a:tc>
                  <a:txBody>
                    <a:bodyPr/>
                    <a:lstStyle/>
                    <a:p>
                      <a:pPr algn="ctr" latinLnBrk="0"/>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모펀드 운용사 보수체계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기본 관리보수</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약</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50bp)</a:t>
                      </a:r>
                    </a:p>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인센티브 체계 없음</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기본  관리보수</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운용사 제안</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추가 관리보수</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성과보수</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13396703"/>
                  </a:ext>
                </a:extLst>
              </a:tr>
              <a:tr h="488447">
                <a:tc>
                  <a:txBody>
                    <a:bodyPr/>
                    <a:lstStyle/>
                    <a:p>
                      <a:pPr algn="ctr" latinLnBrk="0"/>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성과평가</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모펀드 운용사에 대한 별도 성과평가 없음</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모펀드 운용사에 대한 매년 주기적 성과평가 및 평가결과를 보수 등에 반영</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57795944"/>
                  </a:ext>
                </a:extLst>
              </a:tr>
              <a:tr h="355234">
                <a:tc>
                  <a:txBody>
                    <a:bodyPr/>
                    <a:lstStyle/>
                    <a:p>
                      <a:pPr algn="ctr" latinLnBrk="0"/>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펀드운용 재검토</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없음</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87313" indent="-87313" algn="l" latinLnBrk="0">
                        <a:buFont typeface="Arial" panose="020B0604020202020204" pitchFamily="34" charset="0"/>
                        <a:buChar cha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매 </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5</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년마다 펀드 지속여부</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운용방향</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운용사 등 재검토</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1022452"/>
                  </a:ext>
                </a:extLst>
              </a:tr>
            </a:tbl>
          </a:graphicData>
        </a:graphic>
      </p:graphicFrame>
      <p:sp>
        <p:nvSpPr>
          <p:cNvPr id="4" name="TextBox 3">
            <a:extLst>
              <a:ext uri="{FF2B5EF4-FFF2-40B4-BE49-F238E27FC236}">
                <a16:creationId xmlns:a16="http://schemas.microsoft.com/office/drawing/2014/main" id="{364173F7-E01A-18EF-61EB-D24A184A45DD}"/>
              </a:ext>
            </a:extLst>
          </p:cNvPr>
          <p:cNvSpPr txBox="1"/>
          <p:nvPr/>
        </p:nvSpPr>
        <p:spPr>
          <a:xfrm>
            <a:off x="4025009" y="2437953"/>
            <a:ext cx="748603" cy="138499"/>
          </a:xfrm>
          <a:prstGeom prst="rect">
            <a:avLst/>
          </a:prstGeom>
          <a:noFill/>
        </p:spPr>
        <p:txBody>
          <a:bodyPr wrap="none" lIns="0" tIns="0" rIns="0" bIns="0" rtlCol="0">
            <a:spAutoFit/>
          </a:bodyPr>
          <a:lstStyle/>
          <a:p>
            <a:pPr algn="l"/>
            <a:r>
              <a:rPr lang="en-US" altLang="ko-KR"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r>
              <a:rPr lang="ko-KR" altLang="en-US"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단위</a:t>
            </a:r>
            <a:r>
              <a:rPr lang="en-US" altLang="ko-KR"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 </a:t>
            </a:r>
            <a:r>
              <a:rPr lang="ko-KR" altLang="en-US"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억 원</a:t>
            </a:r>
            <a:r>
              <a:rPr lang="en-US" altLang="ko-KR"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 %)</a:t>
            </a:r>
            <a:endParaRPr lang="ko-KR" altLang="en-US" sz="900" dirty="0" err="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Tree>
    <p:extLst>
      <p:ext uri="{BB962C8B-B14F-4D97-AF65-F5344CB8AC3E}">
        <p14:creationId xmlns:p14="http://schemas.microsoft.com/office/powerpoint/2010/main" val="1926576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CEAFF"/>
        </a:solidFill>
        <a:effectLst/>
      </p:bgPr>
    </p:bg>
    <p:spTree>
      <p:nvGrpSpPr>
        <p:cNvPr id="1" name=""/>
        <p:cNvGrpSpPr/>
        <p:nvPr/>
      </p:nvGrpSpPr>
      <p:grpSpPr>
        <a:xfrm>
          <a:off x="0" y="0"/>
          <a:ext cx="0" cy="0"/>
          <a:chOff x="0" y="0"/>
          <a:chExt cx="0" cy="0"/>
        </a:xfrm>
      </p:grpSpPr>
      <p:graphicFrame>
        <p:nvGraphicFramePr>
          <p:cNvPr id="9" name="Table 24">
            <a:extLst>
              <a:ext uri="{FF2B5EF4-FFF2-40B4-BE49-F238E27FC236}">
                <a16:creationId xmlns:a16="http://schemas.microsoft.com/office/drawing/2014/main" id="{CC7076F7-0D4D-4B9E-BB41-B7E0BA780CC5}"/>
              </a:ext>
            </a:extLst>
          </p:cNvPr>
          <p:cNvGraphicFramePr>
            <a:graphicFrameLocks/>
          </p:cNvGraphicFramePr>
          <p:nvPr>
            <p:extLst>
              <p:ext uri="{D42A27DB-BD31-4B8C-83A1-F6EECF244321}">
                <p14:modId xmlns:p14="http://schemas.microsoft.com/office/powerpoint/2010/main" val="3216842579"/>
              </p:ext>
            </p:extLst>
          </p:nvPr>
        </p:nvGraphicFramePr>
        <p:xfrm>
          <a:off x="1050977" y="2420937"/>
          <a:ext cx="5849657" cy="2987676"/>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497946">
                <a:tc>
                  <a:txBody>
                    <a:bodyPr/>
                    <a:lstStyle/>
                    <a:p>
                      <a:r>
                        <a:rPr lang="en-GB" sz="1500" b="0" dirty="0">
                          <a:ln>
                            <a:solidFill>
                              <a:schemeClr val="accent1">
                                <a:alpha val="0"/>
                              </a:schemeClr>
                            </a:solidFill>
                          </a:ln>
                          <a:solidFill>
                            <a:srgbClr val="FFFFFF"/>
                          </a:solidFill>
                          <a:latin typeface="+mj-ea"/>
                          <a:ea typeface="+mj-ea"/>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r>
                        <a:rPr lang="ko-KR" altLang="en-US" sz="1500" b="0" dirty="0">
                          <a:ln>
                            <a:solidFill>
                              <a:schemeClr val="accent1">
                                <a:alpha val="0"/>
                              </a:schemeClr>
                            </a:solidFill>
                          </a:ln>
                          <a:solidFill>
                            <a:srgbClr val="FFFFFF"/>
                          </a:solidFill>
                          <a:latin typeface="+mj-ea"/>
                          <a:ea typeface="+mj-ea"/>
                        </a:rPr>
                        <a:t>금융산업 공통 </a:t>
                      </a:r>
                      <a:endParaRPr lang="en-GB" sz="1500" b="0" dirty="0">
                        <a:ln>
                          <a:solidFill>
                            <a:schemeClr val="accent1">
                              <a:alpha val="0"/>
                            </a:schemeClr>
                          </a:solidFill>
                        </a:ln>
                        <a:solidFill>
                          <a:srgbClr val="FFFFFF"/>
                        </a:solidFill>
                        <a:latin typeface="+mj-ea"/>
                        <a:ea typeface="+mj-ea"/>
                      </a:endParaRP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algn="r"/>
                      <a:r>
                        <a:rPr lang="en-US" altLang="ko-KR" sz="1500" b="0" dirty="0">
                          <a:ln>
                            <a:solidFill>
                              <a:schemeClr val="accent1">
                                <a:alpha val="0"/>
                              </a:schemeClr>
                            </a:solidFill>
                          </a:ln>
                          <a:solidFill>
                            <a:srgbClr val="FFFFFF"/>
                          </a:solidFill>
                          <a:latin typeface="+mj-ea"/>
                          <a:ea typeface="+mj-ea"/>
                        </a:rPr>
                        <a:t>3</a:t>
                      </a:r>
                      <a:endParaRPr lang="en-GB" sz="1500" b="0" dirty="0">
                        <a:ln>
                          <a:solidFill>
                            <a:schemeClr val="accent1">
                              <a:alpha val="0"/>
                            </a:schemeClr>
                          </a:solidFill>
                        </a:ln>
                        <a:solidFill>
                          <a:srgbClr val="FFFFFF"/>
                        </a:solidFill>
                        <a:latin typeface="+mj-ea"/>
                        <a:ea typeface="+mj-ea"/>
                      </a:endParaRP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449216587"/>
                  </a:ext>
                </a:extLst>
              </a:tr>
              <a:tr h="497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a:t>
                      </a:r>
                    </a:p>
                  </a:txBody>
                  <a:tcPr marL="10800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은행산업</a:t>
                      </a:r>
                    </a:p>
                  </a:txBody>
                  <a:tcPr marL="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US" sz="1500" b="0" dirty="0">
                          <a:ln>
                            <a:solidFill>
                              <a:schemeClr val="accent1">
                                <a:alpha val="0"/>
                              </a:schemeClr>
                            </a:solidFill>
                          </a:ln>
                          <a:solidFill>
                            <a:srgbClr val="00338D"/>
                          </a:solidFill>
                          <a:latin typeface="+mn-lt"/>
                        </a:rPr>
                        <a:t>42</a:t>
                      </a:r>
                      <a:endParaRPr lang="en-GB" sz="1500" b="0" dirty="0">
                        <a:ln>
                          <a:solidFill>
                            <a:schemeClr val="accent1">
                              <a:alpha val="0"/>
                            </a:schemeClr>
                          </a:solidFill>
                        </a:ln>
                        <a:solidFill>
                          <a:srgbClr val="00338D"/>
                        </a:solidFill>
                        <a:latin typeface="+mn-lt"/>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497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III.</a:t>
                      </a:r>
                    </a:p>
                  </a:txBody>
                  <a:tcPr marL="108000" marR="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보험산업</a:t>
                      </a:r>
                    </a:p>
                  </a:txBody>
                  <a:tcPr marL="0" marR="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sz="1500" b="0" kern="1200" dirty="0">
                          <a:ln>
                            <a:solidFill>
                              <a:schemeClr val="accent1">
                                <a:alpha val="0"/>
                              </a:schemeClr>
                            </a:solidFill>
                          </a:ln>
                          <a:solidFill>
                            <a:schemeClr val="tx2"/>
                          </a:solidFill>
                          <a:latin typeface="+mn-ea"/>
                          <a:ea typeface="+mn-ea"/>
                          <a:cs typeface="+mn-cs"/>
                        </a:rPr>
                        <a:t>57</a:t>
                      </a:r>
                      <a:endParaRPr lang="en-GB" sz="1500" b="0" kern="1200" dirty="0">
                        <a:ln>
                          <a:solidFill>
                            <a:schemeClr val="accent1">
                              <a:alpha val="0"/>
                            </a:schemeClr>
                          </a:solidFill>
                        </a:ln>
                        <a:solidFill>
                          <a:schemeClr val="tx2"/>
                        </a:solidFill>
                        <a:latin typeface="+mn-ea"/>
                        <a:ea typeface="+mn-ea"/>
                        <a:cs typeface="+mn-cs"/>
                      </a:endParaRPr>
                    </a:p>
                  </a:txBody>
                  <a:tcPr marL="80189" marR="10800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30045840"/>
                  </a:ext>
                </a:extLst>
              </a:tr>
              <a:tr h="497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IV.</a:t>
                      </a:r>
                    </a:p>
                  </a:txBody>
                  <a:tcPr marL="108000" marR="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금융투자업</a:t>
                      </a:r>
                    </a:p>
                  </a:txBody>
                  <a:tcPr marL="0" marR="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algn="r" defTabSz="914400" rtl="0" eaLnBrk="1" latinLnBrk="1" hangingPunct="1"/>
                      <a:r>
                        <a:rPr lang="en-US" sz="1500" b="0" kern="1200" dirty="0">
                          <a:ln>
                            <a:solidFill>
                              <a:schemeClr val="accent1">
                                <a:alpha val="0"/>
                              </a:schemeClr>
                            </a:solidFill>
                          </a:ln>
                          <a:solidFill>
                            <a:schemeClr val="tx2"/>
                          </a:solidFill>
                          <a:latin typeface="+mn-ea"/>
                          <a:ea typeface="+mn-ea"/>
                          <a:cs typeface="+mn-cs"/>
                        </a:rPr>
                        <a:t>64</a:t>
                      </a:r>
                      <a:endParaRPr lang="en-GB" sz="1500" b="0" kern="1200" dirty="0">
                        <a:ln>
                          <a:solidFill>
                            <a:schemeClr val="accent1">
                              <a:alpha val="0"/>
                            </a:schemeClr>
                          </a:solidFill>
                        </a:ln>
                        <a:solidFill>
                          <a:schemeClr val="tx2"/>
                        </a:solidFill>
                        <a:latin typeface="+mn-ea"/>
                        <a:ea typeface="+mn-ea"/>
                        <a:cs typeface="+mn-cs"/>
                      </a:endParaRPr>
                    </a:p>
                  </a:txBody>
                  <a:tcPr marL="80189" marR="10800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1251913"/>
                  </a:ext>
                </a:extLst>
              </a:tr>
              <a:tr h="497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V.</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카드산업 </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algn="r" defTabSz="914400" rtl="0" eaLnBrk="1" latinLnBrk="1" hangingPunct="1"/>
                      <a:r>
                        <a:rPr lang="en-US" sz="1500" b="0" kern="1200" dirty="0">
                          <a:ln>
                            <a:solidFill>
                              <a:schemeClr val="accent1">
                                <a:alpha val="0"/>
                              </a:schemeClr>
                            </a:solidFill>
                          </a:ln>
                          <a:solidFill>
                            <a:schemeClr val="tx2"/>
                          </a:solidFill>
                          <a:latin typeface="+mn-ea"/>
                          <a:ea typeface="+mn-ea"/>
                          <a:cs typeface="+mn-cs"/>
                        </a:rPr>
                        <a:t>80</a:t>
                      </a:r>
                      <a:endParaRPr lang="en-GB" sz="1500" b="0" kern="1200" dirty="0">
                        <a:ln>
                          <a:solidFill>
                            <a:schemeClr val="accent1">
                              <a:alpha val="0"/>
                            </a:schemeClr>
                          </a:solidFill>
                        </a:ln>
                        <a:solidFill>
                          <a:schemeClr val="tx2"/>
                        </a:solidFill>
                        <a:latin typeface="+mn-ea"/>
                        <a:ea typeface="+mn-ea"/>
                        <a:cs typeface="+mn-cs"/>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497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V</a:t>
                      </a: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a:t>
                      </a: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가상자산</a:t>
                      </a: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a:t>
                      </a:r>
                      <a:r>
                        <a:rPr kumimoji="0" lang="ko-KR" altLang="en-US" sz="1500" b="0" i="0" u="none" strike="noStrike" kern="1200" cap="none" spc="0" normalizeH="0" baseline="0" noProof="0" dirty="0" err="1">
                          <a:ln>
                            <a:solidFill>
                              <a:schemeClr val="accent1">
                                <a:alpha val="0"/>
                              </a:schemeClr>
                            </a:solidFill>
                          </a:ln>
                          <a:solidFill>
                            <a:srgbClr val="00338D"/>
                          </a:solidFill>
                          <a:effectLst/>
                          <a:uLnTx/>
                          <a:uFillTx/>
                          <a:latin typeface="+mn-lt"/>
                          <a:ea typeface="+mn-ea"/>
                          <a:cs typeface="+mn-cs"/>
                        </a:rPr>
                        <a:t>핀테크</a:t>
                      </a: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 등 신금융업 </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algn="r" defTabSz="914400" rtl="0" eaLnBrk="1" latinLnBrk="1" hangingPunct="1"/>
                      <a:r>
                        <a:rPr lang="en-US" sz="1500" b="0" kern="1200" dirty="0">
                          <a:ln>
                            <a:solidFill>
                              <a:schemeClr val="accent1">
                                <a:alpha val="0"/>
                              </a:schemeClr>
                            </a:solidFill>
                          </a:ln>
                          <a:solidFill>
                            <a:schemeClr val="tx2"/>
                          </a:solidFill>
                          <a:latin typeface="+mn-ea"/>
                          <a:ea typeface="+mn-ea"/>
                          <a:cs typeface="+mn-cs"/>
                        </a:rPr>
                        <a:t>84</a:t>
                      </a:r>
                      <a:endParaRPr lang="en-GB" sz="1500" b="0" kern="1200" dirty="0">
                        <a:ln>
                          <a:solidFill>
                            <a:schemeClr val="accent1">
                              <a:alpha val="0"/>
                            </a:schemeClr>
                          </a:solidFill>
                        </a:ln>
                        <a:solidFill>
                          <a:schemeClr val="tx2"/>
                        </a:solidFill>
                        <a:latin typeface="+mn-ea"/>
                        <a:ea typeface="+mn-ea"/>
                        <a:cs typeface="+mn-cs"/>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8550306"/>
                  </a:ext>
                </a:extLst>
              </a:tr>
            </a:tbl>
          </a:graphicData>
        </a:graphic>
      </p:graphicFrame>
    </p:spTree>
    <p:extLst>
      <p:ext uri="{BB962C8B-B14F-4D97-AF65-F5344CB8AC3E}">
        <p14:creationId xmlns:p14="http://schemas.microsoft.com/office/powerpoint/2010/main" val="3989855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복합위기 극복을 위한 중소기업 금융지원 방안 </a:t>
            </a:r>
            <a:r>
              <a:rPr lang="en-US" altLang="ko-KR" dirty="0"/>
              <a:t>(80</a:t>
            </a:r>
            <a:r>
              <a:rPr lang="ko-KR" altLang="en-US" dirty="0"/>
              <a:t>조 원 규모</a:t>
            </a:r>
            <a:r>
              <a:rPr lang="en-US" altLang="ko-KR" dirty="0"/>
              <a:t>)</a:t>
            </a:r>
            <a:endParaRPr lang="ko-KR" altLang="en-US" dirty="0"/>
          </a:p>
        </p:txBody>
      </p:sp>
      <p:sp>
        <p:nvSpPr>
          <p:cNvPr id="4" name="텍스트 개체 틀 3">
            <a:extLst>
              <a:ext uri="{FF2B5EF4-FFF2-40B4-BE49-F238E27FC236}">
                <a16:creationId xmlns:a16="http://schemas.microsoft.com/office/drawing/2014/main" id="{40371702-9F72-4D4A-5A44-767260C4AE6A}"/>
              </a:ext>
            </a:extLst>
          </p:cNvPr>
          <p:cNvSpPr>
            <a:spLocks noGrp="1"/>
          </p:cNvSpPr>
          <p:nvPr>
            <p:ph type="body" sz="quarter" idx="13"/>
          </p:nvPr>
        </p:nvSpPr>
        <p:spPr/>
        <p:txBody>
          <a:bodyPr/>
          <a:lstStyle/>
          <a:p>
            <a:r>
              <a:rPr lang="ko-KR" altLang="en-US" dirty="0"/>
              <a:t>① 최근 </a:t>
            </a:r>
            <a:r>
              <a:rPr lang="en-US" altLang="ko-KR" dirty="0"/>
              <a:t>3</a:t>
            </a:r>
            <a:r>
              <a:rPr lang="ko-KR" altLang="en-US" dirty="0"/>
              <a:t>高 현상</a:t>
            </a:r>
            <a:r>
              <a:rPr lang="en-US" altLang="ko-KR" dirty="0"/>
              <a:t>(</a:t>
            </a:r>
            <a:r>
              <a:rPr lang="ko-KR" altLang="en-US" dirty="0"/>
              <a:t>高금리</a:t>
            </a:r>
            <a:r>
              <a:rPr lang="en-US" altLang="ko-KR" dirty="0"/>
              <a:t>·</a:t>
            </a:r>
            <a:r>
              <a:rPr lang="ko-KR" altLang="en-US" dirty="0"/>
              <a:t>高물가</a:t>
            </a:r>
            <a:r>
              <a:rPr lang="en-US" altLang="ko-KR" dirty="0"/>
              <a:t>·</a:t>
            </a:r>
            <a:r>
              <a:rPr lang="ko-KR" altLang="en-US" dirty="0"/>
              <a:t>高환율</a:t>
            </a:r>
            <a:r>
              <a:rPr lang="en-US" altLang="ko-KR" dirty="0"/>
              <a:t>) </a:t>
            </a:r>
            <a:r>
              <a:rPr lang="ko-KR" altLang="en-US" dirty="0"/>
              <a:t>등 대외여건 악화로 중소기업의 경영 불확실성 가중</a:t>
            </a:r>
            <a:r>
              <a:rPr lang="en-US" altLang="ko-KR" dirty="0"/>
              <a:t>, ② </a:t>
            </a:r>
            <a:r>
              <a:rPr lang="ko-KR" altLang="en-US" dirty="0"/>
              <a:t>경쟁력 강화 지연에 따른 생산성 저하 추세 속에 경기 위축에 따른 자금조달 어려움 증가</a:t>
            </a:r>
          </a:p>
          <a:p>
            <a:r>
              <a:rPr lang="ko-KR" altLang="en-US" dirty="0"/>
              <a:t>이에 중소벤처기업부와 금융위원회가 “복합위기 대응을 위한 중소기업 금융지원방안” 마련</a:t>
            </a:r>
            <a:r>
              <a:rPr lang="en-US" altLang="ko-KR" dirty="0"/>
              <a:t>, 80</a:t>
            </a:r>
            <a:r>
              <a:rPr lang="ko-KR" altLang="en-US" dirty="0"/>
              <a:t>조 원 규모의 자금 공급 및 취약기업에 대한 경영정상화 지원제도 강화</a:t>
            </a: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2023.1.11</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(2023.1.11), “</a:t>
            </a:r>
            <a:r>
              <a:rPr lang="ko-KR" altLang="en-US" dirty="0">
                <a:solidFill>
                  <a:schemeClr val="bg1">
                    <a:lumMod val="50000"/>
                  </a:schemeClr>
                </a:solidFill>
              </a:rPr>
              <a:t>복합위기 극복을 위한 중소기업 금융지원 간담회 개최 </a:t>
            </a:r>
            <a:r>
              <a:rPr lang="en-US" altLang="ko-KR" dirty="0">
                <a:solidFill>
                  <a:schemeClr val="bg1">
                    <a:lumMod val="50000"/>
                  </a:schemeClr>
                </a:solidFill>
              </a:rPr>
              <a:t>- </a:t>
            </a:r>
            <a:r>
              <a:rPr lang="ko-KR" altLang="en-US" dirty="0">
                <a:solidFill>
                  <a:schemeClr val="bg1">
                    <a:lumMod val="50000"/>
                  </a:schemeClr>
                </a:solidFill>
              </a:rPr>
              <a:t>중소기업 금융지원 방안</a:t>
            </a:r>
            <a:r>
              <a:rPr lang="en-US" altLang="ko-KR" dirty="0">
                <a:solidFill>
                  <a:schemeClr val="bg1">
                    <a:lumMod val="50000"/>
                  </a:schemeClr>
                </a:solidFill>
              </a:rPr>
              <a:t>(80</a:t>
            </a:r>
            <a:r>
              <a:rPr lang="ko-KR" altLang="en-US" dirty="0">
                <a:solidFill>
                  <a:schemeClr val="bg1">
                    <a:lumMod val="50000"/>
                  </a:schemeClr>
                </a:solidFill>
              </a:rPr>
              <a:t>조 원 규모</a:t>
            </a:r>
            <a:r>
              <a:rPr lang="en-US" altLang="ko-KR" dirty="0">
                <a:solidFill>
                  <a:schemeClr val="bg1">
                    <a:lumMod val="50000"/>
                  </a:schemeClr>
                </a:solidFill>
              </a:rPr>
              <a:t>) </a:t>
            </a:r>
            <a:r>
              <a:rPr lang="ko-KR" altLang="en-US" dirty="0">
                <a:solidFill>
                  <a:schemeClr val="bg1">
                    <a:lumMod val="50000"/>
                  </a:schemeClr>
                </a:solidFill>
              </a:rPr>
              <a:t>마련 </a:t>
            </a:r>
            <a:r>
              <a:rPr lang="en-US" altLang="ko-KR" dirty="0">
                <a:solidFill>
                  <a:schemeClr val="bg1">
                    <a:lumMod val="50000"/>
                  </a:schemeClr>
                </a:solidFill>
              </a:rPr>
              <a:t>–”. </a:t>
            </a:r>
          </a:p>
        </p:txBody>
      </p:sp>
      <p:graphicFrame>
        <p:nvGraphicFramePr>
          <p:cNvPr id="2" name="표 1">
            <a:extLst>
              <a:ext uri="{FF2B5EF4-FFF2-40B4-BE49-F238E27FC236}">
                <a16:creationId xmlns:a16="http://schemas.microsoft.com/office/drawing/2014/main" id="{A29B1D14-6B5A-42D7-8EF9-003411B6A60E}"/>
              </a:ext>
            </a:extLst>
          </p:cNvPr>
          <p:cNvGraphicFramePr>
            <a:graphicFrameLocks noGrp="1"/>
          </p:cNvGraphicFramePr>
          <p:nvPr>
            <p:extLst>
              <p:ext uri="{D42A27DB-BD31-4B8C-83A1-F6EECF244321}">
                <p14:modId xmlns:p14="http://schemas.microsoft.com/office/powerpoint/2010/main" val="2230853631"/>
              </p:ext>
            </p:extLst>
          </p:nvPr>
        </p:nvGraphicFramePr>
        <p:xfrm>
          <a:off x="488899" y="2907829"/>
          <a:ext cx="8928000" cy="2969096"/>
        </p:xfrm>
        <a:graphic>
          <a:graphicData uri="http://schemas.openxmlformats.org/drawingml/2006/table">
            <a:tbl>
              <a:tblPr/>
              <a:tblGrid>
                <a:gridCol w="931339">
                  <a:extLst>
                    <a:ext uri="{9D8B030D-6E8A-4147-A177-3AD203B41FA5}">
                      <a16:colId xmlns:a16="http://schemas.microsoft.com/office/drawing/2014/main" val="1471560653"/>
                    </a:ext>
                  </a:extLst>
                </a:gridCol>
                <a:gridCol w="175098">
                  <a:extLst>
                    <a:ext uri="{9D8B030D-6E8A-4147-A177-3AD203B41FA5}">
                      <a16:colId xmlns:a16="http://schemas.microsoft.com/office/drawing/2014/main" val="2773681532"/>
                    </a:ext>
                  </a:extLst>
                </a:gridCol>
                <a:gridCol w="1517515">
                  <a:extLst>
                    <a:ext uri="{9D8B030D-6E8A-4147-A177-3AD203B41FA5}">
                      <a16:colId xmlns:a16="http://schemas.microsoft.com/office/drawing/2014/main" val="3790515887"/>
                    </a:ext>
                  </a:extLst>
                </a:gridCol>
                <a:gridCol w="204281">
                  <a:extLst>
                    <a:ext uri="{9D8B030D-6E8A-4147-A177-3AD203B41FA5}">
                      <a16:colId xmlns:a16="http://schemas.microsoft.com/office/drawing/2014/main" val="1970444510"/>
                    </a:ext>
                  </a:extLst>
                </a:gridCol>
                <a:gridCol w="6099767">
                  <a:extLst>
                    <a:ext uri="{9D8B030D-6E8A-4147-A177-3AD203B41FA5}">
                      <a16:colId xmlns:a16="http://schemas.microsoft.com/office/drawing/2014/main" val="3834407380"/>
                    </a:ext>
                  </a:extLst>
                </a:gridCol>
              </a:tblGrid>
              <a:tr h="214530">
                <a:tc>
                  <a:txBody>
                    <a:bodyPr/>
                    <a:lstStyle/>
                    <a:p>
                      <a:pPr marL="0" marR="0" indent="0" algn="ctr" fontAlgn="base" latinLnBrk="0">
                        <a:lnSpc>
                          <a:spcPct val="120000"/>
                        </a:lnSpc>
                        <a:spcBef>
                          <a:spcPts val="0"/>
                        </a:spcBef>
                        <a:spcAft>
                          <a:spcPts val="0"/>
                        </a:spcAft>
                      </a:pPr>
                      <a:endParaRPr lang="ko-KR" altLang="en-US" sz="900" kern="0" spc="0" dirty="0">
                        <a:solidFill>
                          <a:srgbClr val="000000"/>
                        </a:solidFill>
                        <a:effectLst/>
                        <a:latin typeface="+mn-ea"/>
                        <a:ea typeface="+mn-ea"/>
                      </a:endParaRPr>
                    </a:p>
                  </a:txBody>
                  <a:tcPr marL="32365" marR="32365" marT="8948" marB="8948" anchor="ctr">
                    <a:lnL>
                      <a:noFill/>
                    </a:lnL>
                    <a:lnR>
                      <a:noFill/>
                    </a:lnR>
                    <a:lnT>
                      <a:noFill/>
                    </a:lnT>
                    <a:lnB>
                      <a:noFill/>
                    </a:lnB>
                  </a:tcPr>
                </a:tc>
                <a:tc>
                  <a:txBody>
                    <a:bodyPr/>
                    <a:lstStyle/>
                    <a:p>
                      <a:pPr marL="0" marR="0" indent="0" algn="just" fontAlgn="base" latinLnBrk="1">
                        <a:lnSpc>
                          <a:spcPct val="120000"/>
                        </a:lnSpc>
                        <a:spcBef>
                          <a:spcPts val="0"/>
                        </a:spcBef>
                        <a:spcAft>
                          <a:spcPts val="0"/>
                        </a:spcAft>
                      </a:pPr>
                      <a:endParaRPr lang="ko-KR" altLang="en-US" sz="900" kern="0" spc="0">
                        <a:solidFill>
                          <a:srgbClr val="000000"/>
                        </a:solidFill>
                        <a:effectLst/>
                        <a:latin typeface="+mn-ea"/>
                        <a:ea typeface="+mn-ea"/>
                      </a:endParaRPr>
                    </a:p>
                  </a:txBody>
                  <a:tcPr marL="32365" marR="32365" marT="8948" marB="8948" anchor="ctr">
                    <a:lnL>
                      <a:noFill/>
                    </a:lnL>
                    <a:lnR w="3556" cap="flat" cmpd="sng" algn="ctr">
                      <a:solidFill>
                        <a:srgbClr val="000000"/>
                      </a:solidFill>
                      <a:prstDash val="solid"/>
                      <a:round/>
                      <a:headEnd type="none" w="med" len="med"/>
                      <a:tailEnd type="none" w="med" len="med"/>
                    </a:lnR>
                    <a:lnT>
                      <a:noFill/>
                    </a:lnT>
                    <a:lnB>
                      <a:noFill/>
                    </a:lnB>
                  </a:tcPr>
                </a:tc>
                <a:tc>
                  <a:txBody>
                    <a:bodyPr/>
                    <a:lstStyle/>
                    <a:p>
                      <a:pPr marL="0" marR="0" indent="0" algn="ctr" fontAlgn="base" latinLnBrk="0">
                        <a:lnSpc>
                          <a:spcPct val="140000"/>
                        </a:lnSpc>
                        <a:spcBef>
                          <a:spcPts val="0"/>
                        </a:spcBef>
                        <a:spcAft>
                          <a:spcPts val="0"/>
                        </a:spcAft>
                      </a:pPr>
                      <a:r>
                        <a:rPr lang="ko-KR" altLang="en-US" sz="1000" b="1"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대응과제</a:t>
                      </a:r>
                    </a:p>
                  </a:txBody>
                  <a:tcPr marL="32365" marR="32365" marT="8948" marB="894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endParaRPr lang="ko-KR" altLang="en-US" sz="1000" b="1"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a:noFill/>
                    </a:lnT>
                    <a:lnB>
                      <a:noFill/>
                    </a:lnB>
                  </a:tcPr>
                </a:tc>
                <a:tc>
                  <a:txBody>
                    <a:bodyPr/>
                    <a:lstStyle/>
                    <a:p>
                      <a:pPr marL="0" marR="0" indent="0" algn="ctr" fontAlgn="base" latinLnBrk="0">
                        <a:lnSpc>
                          <a:spcPct val="140000"/>
                        </a:lnSpc>
                        <a:spcBef>
                          <a:spcPts val="0"/>
                        </a:spcBef>
                        <a:spcAft>
                          <a:spcPts val="0"/>
                        </a:spcAft>
                      </a:pPr>
                      <a:r>
                        <a:rPr lang="ko-KR" altLang="en-US" sz="1000" b="1"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추진내용</a:t>
                      </a:r>
                    </a:p>
                  </a:txBody>
                  <a:tcPr marL="32365" marR="32365" marT="8948" marB="894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5064013"/>
                  </a:ext>
                </a:extLst>
              </a:tr>
              <a:tr h="70114">
                <a:tc>
                  <a:txBody>
                    <a:bodyPr/>
                    <a:lstStyle/>
                    <a:p>
                      <a:pPr marL="0" marR="0" indent="0" algn="ctr" fontAlgn="base" latinLnBrk="0">
                        <a:lnSpc>
                          <a:spcPct val="120000"/>
                        </a:lnSpc>
                        <a:spcBef>
                          <a:spcPts val="0"/>
                        </a:spcBef>
                        <a:spcAft>
                          <a:spcPts val="0"/>
                        </a:spcAft>
                      </a:pPr>
                      <a:endParaRPr lang="ko-KR" altLang="en-US" sz="300" kern="0" spc="0" dirty="0">
                        <a:solidFill>
                          <a:srgbClr val="000000"/>
                        </a:solidFill>
                        <a:effectLst/>
                        <a:latin typeface="+mn-ea"/>
                        <a:ea typeface="+mn-ea"/>
                      </a:endParaRPr>
                    </a:p>
                  </a:txBody>
                  <a:tcPr marL="32365" marR="32365" marT="8948" marB="8948" anchor="ctr">
                    <a:lnL>
                      <a:noFill/>
                    </a:lnL>
                    <a:lnR>
                      <a:noFill/>
                    </a:lnR>
                    <a:lnT>
                      <a:noFill/>
                    </a:lnT>
                    <a:lnB w="12700" cap="flat" cmpd="sng" algn="ctr">
                      <a:solidFill>
                        <a:schemeClr val="bg1">
                          <a:lumMod val="75000"/>
                        </a:schemeClr>
                      </a:solidFill>
                      <a:prstDash val="solid"/>
                      <a:round/>
                      <a:headEnd type="none" w="med" len="med"/>
                      <a:tailEnd type="none" w="med" len="med"/>
                    </a:lnB>
                  </a:tcPr>
                </a:tc>
                <a:tc>
                  <a:txBody>
                    <a:bodyPr/>
                    <a:lstStyle/>
                    <a:p>
                      <a:pPr marL="0" marR="0" indent="0" algn="just" fontAlgn="base" latinLnBrk="1">
                        <a:lnSpc>
                          <a:spcPct val="120000"/>
                        </a:lnSpc>
                        <a:spcBef>
                          <a:spcPts val="0"/>
                        </a:spcBef>
                        <a:spcAft>
                          <a:spcPts val="0"/>
                        </a:spcAft>
                      </a:pPr>
                      <a:endParaRPr lang="ko-KR" altLang="en-US" sz="300" kern="0" spc="0">
                        <a:solidFill>
                          <a:srgbClr val="000000"/>
                        </a:solidFill>
                        <a:effectLst/>
                        <a:latin typeface="+mn-ea"/>
                        <a:ea typeface="+mn-ea"/>
                      </a:endParaRPr>
                    </a:p>
                  </a:txBody>
                  <a:tcPr marL="32365" marR="32365" marT="8948" marB="8948" anchor="ctr">
                    <a:lnL>
                      <a:noFill/>
                    </a:lnL>
                    <a:lnR>
                      <a:noFill/>
                    </a:lnR>
                    <a:lnT>
                      <a:noFill/>
                    </a:lnT>
                    <a:lnB>
                      <a:noFill/>
                    </a:lnB>
                  </a:tcPr>
                </a:tc>
                <a:tc>
                  <a:txBody>
                    <a:bodyPr/>
                    <a:lstStyle/>
                    <a:p>
                      <a:pPr marL="0" marR="0" indent="0" algn="ctr" fontAlgn="base" latinLnBrk="0">
                        <a:lnSpc>
                          <a:spcPct val="120000"/>
                        </a:lnSpc>
                        <a:spcBef>
                          <a:spcPts val="0"/>
                        </a:spcBef>
                        <a:spcAft>
                          <a:spcPts val="0"/>
                        </a:spcAft>
                      </a:pPr>
                      <a:endParaRPr lang="ko-KR" altLang="en-US" sz="300" kern="0" spc="0" dirty="0">
                        <a:solidFill>
                          <a:srgbClr val="000000"/>
                        </a:solidFill>
                        <a:effectLst/>
                        <a:latin typeface="+mn-ea"/>
                        <a:ea typeface="+mn-ea"/>
                      </a:endParaRPr>
                    </a:p>
                  </a:txBody>
                  <a:tcPr marL="32365" marR="32365" marT="8948" marB="8948" anchor="ctr">
                    <a:lnL>
                      <a:noFill/>
                    </a:lnL>
                    <a:lnR>
                      <a:noFill/>
                    </a:lnR>
                    <a:lnT w="3556" cap="flat" cmpd="sng" algn="ctr">
                      <a:solidFill>
                        <a:srgbClr val="000000"/>
                      </a:solidFill>
                      <a:prstDash val="solid"/>
                      <a:round/>
                      <a:headEnd type="none" w="med" len="med"/>
                      <a:tailEnd type="none" w="med" len="med"/>
                    </a:lnT>
                    <a:lnB>
                      <a:noFill/>
                    </a:lnB>
                  </a:tcPr>
                </a:tc>
                <a:tc>
                  <a:txBody>
                    <a:bodyPr/>
                    <a:lstStyle/>
                    <a:p>
                      <a:pPr marL="0" marR="0" indent="0" algn="just" fontAlgn="base" latinLnBrk="1">
                        <a:lnSpc>
                          <a:spcPct val="120000"/>
                        </a:lnSpc>
                        <a:spcBef>
                          <a:spcPts val="0"/>
                        </a:spcBef>
                        <a:spcAft>
                          <a:spcPts val="0"/>
                        </a:spcAft>
                      </a:pPr>
                      <a:endParaRPr lang="ko-KR" altLang="en-US" sz="300" kern="0" spc="0">
                        <a:solidFill>
                          <a:srgbClr val="000000"/>
                        </a:solidFill>
                        <a:effectLst/>
                        <a:latin typeface="+mn-ea"/>
                        <a:ea typeface="+mn-ea"/>
                      </a:endParaRPr>
                    </a:p>
                  </a:txBody>
                  <a:tcPr marL="32365" marR="32365" marT="8948" marB="8948" anchor="ctr">
                    <a:lnL>
                      <a:noFill/>
                    </a:lnL>
                    <a:lnR>
                      <a:noFill/>
                    </a:lnR>
                    <a:lnT>
                      <a:noFill/>
                    </a:lnT>
                    <a:lnB>
                      <a:noFill/>
                    </a:lnB>
                  </a:tcPr>
                </a:tc>
                <a:tc>
                  <a:txBody>
                    <a:bodyPr/>
                    <a:lstStyle/>
                    <a:p>
                      <a:pPr marL="0" marR="0" indent="0" algn="just" fontAlgn="base" latinLnBrk="1">
                        <a:lnSpc>
                          <a:spcPct val="120000"/>
                        </a:lnSpc>
                        <a:spcBef>
                          <a:spcPts val="0"/>
                        </a:spcBef>
                        <a:spcAft>
                          <a:spcPts val="0"/>
                        </a:spcAft>
                      </a:pPr>
                      <a:endParaRPr lang="ko-KR" altLang="en-US" sz="300" kern="0" spc="0" dirty="0">
                        <a:solidFill>
                          <a:srgbClr val="000000"/>
                        </a:solidFill>
                        <a:effectLst/>
                        <a:latin typeface="+mn-ea"/>
                        <a:ea typeface="+mn-ea"/>
                      </a:endParaRPr>
                    </a:p>
                  </a:txBody>
                  <a:tcPr marL="32365" marR="32365" marT="8948" marB="8948" anchor="ctr">
                    <a:lnL>
                      <a:noFill/>
                    </a:lnL>
                    <a:lnR>
                      <a:noFill/>
                    </a:lnR>
                    <a:lnT w="3556" cap="flat" cmpd="sng" algn="ctr">
                      <a:solidFill>
                        <a:srgbClr val="000000"/>
                      </a:solidFill>
                      <a:prstDash val="solid"/>
                      <a:round/>
                      <a:headEnd type="none" w="med" len="med"/>
                      <a:tailEnd type="none" w="med" len="med"/>
                    </a:lnT>
                    <a:lnB w="7112" cap="flat" cmpd="sng" algn="ctr">
                      <a:solidFill>
                        <a:srgbClr val="525252"/>
                      </a:solidFill>
                      <a:prstDash val="dot"/>
                      <a:round/>
                      <a:headEnd type="none" w="med" len="med"/>
                      <a:tailEnd type="none" w="med" len="med"/>
                    </a:lnB>
                  </a:tcPr>
                </a:tc>
                <a:extLst>
                  <a:ext uri="{0D108BD9-81ED-4DB2-BD59-A6C34878D82A}">
                    <a16:rowId xmlns:a16="http://schemas.microsoft.com/office/drawing/2014/main" val="732038606"/>
                  </a:ext>
                </a:extLst>
              </a:tr>
              <a:tr h="191454">
                <a:tc rowSpan="5">
                  <a:txBody>
                    <a:bodyPr/>
                    <a:lstStyle/>
                    <a:p>
                      <a:pPr marL="0" marR="0" indent="0" algn="ctr" fontAlgn="base" latinLnBrk="0">
                        <a:lnSpc>
                          <a:spcPct val="140000"/>
                        </a:lnSpc>
                        <a:spcBef>
                          <a:spcPts val="0"/>
                        </a:spcBef>
                        <a:spcAft>
                          <a:spcPts val="0"/>
                        </a:spcAft>
                      </a:pP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3</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고 현상에 대응</a:t>
                      </a:r>
                    </a:p>
                    <a:p>
                      <a:pPr marL="0" marR="0" indent="0" algn="ctr" fontAlgn="base" latinLnBrk="0">
                        <a:lnSpc>
                          <a:spcPct val="140000"/>
                        </a:lnSpc>
                        <a:spcBef>
                          <a:spcPts val="0"/>
                        </a:spcBef>
                        <a:spcAft>
                          <a:spcPts val="0"/>
                        </a:spcAft>
                      </a:pP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(22.8</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조 원</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6F6F6"/>
                    </a:solidFill>
                  </a:tcPr>
                </a:tc>
                <a:tc>
                  <a:txBody>
                    <a:bodyPr/>
                    <a:lstStyle/>
                    <a:p>
                      <a:pPr marL="0" marR="0" indent="0" algn="just" fontAlgn="base" latinLnBrk="1">
                        <a:lnSpc>
                          <a:spcPct val="120000"/>
                        </a:lnSpc>
                        <a:spcBef>
                          <a:spcPts val="0"/>
                        </a:spcBef>
                        <a:spcAft>
                          <a:spcPts val="0"/>
                        </a:spcAft>
                      </a:pPr>
                      <a:endParaRPr lang="ko-KR" altLang="en-US" sz="900" kern="0" spc="0" dirty="0">
                        <a:solidFill>
                          <a:srgbClr val="000000"/>
                        </a:solidFill>
                        <a:effectLst/>
                        <a:latin typeface="+mn-ea"/>
                        <a:ea typeface="+mn-ea"/>
                      </a:endParaRPr>
                    </a:p>
                  </a:txBody>
                  <a:tcPr marL="32365" marR="32365" marT="8948" marB="8948" anchor="ctr">
                    <a:lnL w="12700" cap="flat" cmpd="sng" algn="ctr">
                      <a:solidFill>
                        <a:schemeClr val="bg1">
                          <a:lumMod val="75000"/>
                        </a:schemeClr>
                      </a:solidFill>
                      <a:prstDash val="solid"/>
                      <a:round/>
                      <a:headEnd type="none" w="med" len="med"/>
                      <a:tailEnd type="none" w="med" len="med"/>
                    </a:lnL>
                    <a:lnR>
                      <a:noFill/>
                    </a:lnR>
                    <a:lnT>
                      <a:noFill/>
                    </a:lnT>
                    <a:lnB>
                      <a:noFill/>
                    </a:lnB>
                  </a:tcPr>
                </a:tc>
                <a:tc>
                  <a:txBody>
                    <a:bodyPr/>
                    <a:lstStyle/>
                    <a:p>
                      <a:pPr marL="0" marR="0" indent="0" algn="ctr" fontAlgn="base" latinLnBrk="1">
                        <a:lnSpc>
                          <a:spcPct val="120000"/>
                        </a:lnSpc>
                        <a:spcBef>
                          <a:spcPts val="0"/>
                        </a:spcBef>
                        <a:spcAft>
                          <a:spcPts val="0"/>
                        </a:spcAft>
                      </a:pP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고금리 대응</a:t>
                      </a:r>
                    </a:p>
                  </a:txBody>
                  <a:tcPr marL="32365" marR="32365" marT="8948" marB="8948" anchor="ctr">
                    <a:lnL>
                      <a:noFill/>
                    </a:lnL>
                    <a:lnR>
                      <a:noFill/>
                    </a:lnR>
                    <a:lnT>
                      <a:noFill/>
                    </a:lnT>
                    <a:lnB>
                      <a:noFill/>
                    </a:lnB>
                    <a:solidFill>
                      <a:schemeClr val="accent3">
                        <a:lumMod val="10000"/>
                        <a:lumOff val="90000"/>
                      </a:schemeClr>
                    </a:solidFill>
                  </a:tcPr>
                </a:tc>
                <a:tc>
                  <a:txBody>
                    <a:bodyPr/>
                    <a:lstStyle/>
                    <a:p>
                      <a:pPr marL="0" marR="0" indent="0" algn="just" fontAlgn="base" latinLnBrk="1">
                        <a:lnSpc>
                          <a:spcPct val="120000"/>
                        </a:lnSpc>
                        <a:spcBef>
                          <a:spcPts val="0"/>
                        </a:spcBef>
                        <a:spcAft>
                          <a:spcPts val="0"/>
                        </a:spcAft>
                      </a:pPr>
                      <a:endPar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w="7112" cap="flat" cmpd="sng" algn="ctr">
                      <a:solidFill>
                        <a:srgbClr val="525252"/>
                      </a:solidFill>
                      <a:prstDash val="dot"/>
                      <a:round/>
                      <a:headEnd type="none" w="med" len="med"/>
                      <a:tailEnd type="none" w="med" len="med"/>
                    </a:lnR>
                    <a:lnT>
                      <a:noFill/>
                    </a:lnT>
                    <a:lnB>
                      <a:noFill/>
                    </a:lnB>
                  </a:tcPr>
                </a:tc>
                <a:tc>
                  <a:txBody>
                    <a:bodyPr/>
                    <a:lstStyle/>
                    <a:p>
                      <a:pPr marL="0" marR="0" indent="0" algn="just" fontAlgn="base" latinLnBrk="1">
                        <a:lnSpc>
                          <a:spcPct val="120000"/>
                        </a:lnSpc>
                        <a:spcBef>
                          <a:spcPts val="0"/>
                        </a:spcBef>
                        <a:spcAft>
                          <a:spcPts val="0"/>
                        </a:spcAft>
                      </a:pP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저리 고정금리 상품 공급</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(6.0</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조 원</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 </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금리감면 상품 공급 </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(8.5</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조 원</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 </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직접금융시장 자금조달 지원 </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(0.9</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조 원</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w="7112" cap="flat" cmpd="sng" algn="ctr">
                      <a:solidFill>
                        <a:srgbClr val="525252"/>
                      </a:solidFill>
                      <a:prstDash val="dot"/>
                      <a:round/>
                      <a:headEnd type="none" w="med" len="med"/>
                      <a:tailEnd type="none" w="med" len="med"/>
                    </a:lnL>
                    <a:lnR w="7112" cap="flat" cmpd="sng" algn="ctr">
                      <a:solidFill>
                        <a:srgbClr val="525252"/>
                      </a:solidFill>
                      <a:prstDash val="dot"/>
                      <a:round/>
                      <a:headEnd type="none" w="med" len="med"/>
                      <a:tailEnd type="none" w="med" len="med"/>
                    </a:lnR>
                    <a:lnT w="7112" cap="flat" cmpd="sng" algn="ctr">
                      <a:solidFill>
                        <a:srgbClr val="525252"/>
                      </a:solidFill>
                      <a:prstDash val="dot"/>
                      <a:round/>
                      <a:headEnd type="none" w="med" len="med"/>
                      <a:tailEnd type="none" w="med" len="med"/>
                    </a:lnT>
                    <a:lnB w="7112" cap="flat" cmpd="sng" algn="ctr">
                      <a:solidFill>
                        <a:srgbClr val="525252"/>
                      </a:solidFill>
                      <a:prstDash val="dot"/>
                      <a:round/>
                      <a:headEnd type="none" w="med" len="med"/>
                      <a:tailEnd type="none" w="med" len="med"/>
                    </a:lnB>
                  </a:tcPr>
                </a:tc>
                <a:extLst>
                  <a:ext uri="{0D108BD9-81ED-4DB2-BD59-A6C34878D82A}">
                    <a16:rowId xmlns:a16="http://schemas.microsoft.com/office/drawing/2014/main" val="1167457393"/>
                  </a:ext>
                </a:extLst>
              </a:tr>
              <a:tr h="70114">
                <a:tc vMerge="1">
                  <a:txBody>
                    <a:bodyPr/>
                    <a:lstStyle/>
                    <a:p>
                      <a:pPr latinLnBrk="1"/>
                      <a:endParaRPr lang="ko-KR" altLang="en-US"/>
                    </a:p>
                  </a:txBody>
                  <a:tcPr/>
                </a:tc>
                <a:tc>
                  <a:txBody>
                    <a:bodyPr/>
                    <a:lstStyle/>
                    <a:p>
                      <a:pPr marL="0" marR="0" indent="0" algn="just" fontAlgn="base" latinLnBrk="1">
                        <a:lnSpc>
                          <a:spcPct val="120000"/>
                        </a:lnSpc>
                        <a:spcBef>
                          <a:spcPts val="0"/>
                        </a:spcBef>
                        <a:spcAft>
                          <a:spcPts val="0"/>
                        </a:spcAft>
                      </a:pPr>
                      <a:endParaRPr lang="ko-KR" altLang="en-US" sz="300" kern="0" spc="0" dirty="0">
                        <a:solidFill>
                          <a:srgbClr val="000000"/>
                        </a:solidFill>
                        <a:effectLst/>
                        <a:latin typeface="+mn-ea"/>
                        <a:ea typeface="+mn-ea"/>
                      </a:endParaRPr>
                    </a:p>
                  </a:txBody>
                  <a:tcPr marL="32365" marR="32365" marT="8948" marB="8948" anchor="ctr">
                    <a:lnL w="12700" cap="flat" cmpd="sng" algn="ctr">
                      <a:solidFill>
                        <a:schemeClr val="bg1">
                          <a:lumMod val="75000"/>
                        </a:schemeClr>
                      </a:solidFill>
                      <a:prstDash val="solid"/>
                      <a:round/>
                      <a:headEnd type="none" w="med" len="med"/>
                      <a:tailEnd type="none" w="med" len="med"/>
                    </a:lnL>
                    <a:lnR>
                      <a:noFill/>
                    </a:lnR>
                    <a:lnT>
                      <a:noFill/>
                    </a:lnT>
                    <a:lnB>
                      <a:noFill/>
                    </a:lnB>
                  </a:tcPr>
                </a:tc>
                <a:tc>
                  <a:txBody>
                    <a:bodyPr/>
                    <a:lstStyle/>
                    <a:p>
                      <a:pPr marL="0" marR="0" indent="0" algn="ctr" fontAlgn="base" latinLnBrk="1">
                        <a:lnSpc>
                          <a:spcPct val="120000"/>
                        </a:lnSpc>
                        <a:spcBef>
                          <a:spcPts val="0"/>
                        </a:spcBef>
                        <a:spcAft>
                          <a:spcPts val="0"/>
                        </a:spcAft>
                      </a:pPr>
                      <a:endParaRPr lang="ko-KR" altLang="en-US" sz="3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a:noFill/>
                    </a:lnR>
                    <a:lnT>
                      <a:noFill/>
                    </a:lnT>
                    <a:lnB>
                      <a:noFill/>
                    </a:lnB>
                  </a:tcPr>
                </a:tc>
                <a:tc>
                  <a:txBody>
                    <a:bodyPr/>
                    <a:lstStyle/>
                    <a:p>
                      <a:pPr marL="0" marR="0" indent="0" algn="just" fontAlgn="base" latinLnBrk="1">
                        <a:lnSpc>
                          <a:spcPct val="120000"/>
                        </a:lnSpc>
                        <a:spcBef>
                          <a:spcPts val="0"/>
                        </a:spcBef>
                        <a:spcAft>
                          <a:spcPts val="0"/>
                        </a:spcAft>
                      </a:pPr>
                      <a:endParaRPr lang="ko-KR" altLang="en-US" sz="3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a:noFill/>
                    </a:lnR>
                    <a:lnT>
                      <a:noFill/>
                    </a:lnT>
                    <a:lnB>
                      <a:noFill/>
                    </a:lnB>
                  </a:tcPr>
                </a:tc>
                <a:tc>
                  <a:txBody>
                    <a:bodyPr/>
                    <a:lstStyle/>
                    <a:p>
                      <a:pPr marL="0" marR="0" indent="0" algn="just" fontAlgn="base" latinLnBrk="1">
                        <a:lnSpc>
                          <a:spcPct val="120000"/>
                        </a:lnSpc>
                        <a:spcBef>
                          <a:spcPts val="0"/>
                        </a:spcBef>
                        <a:spcAft>
                          <a:spcPts val="0"/>
                        </a:spcAft>
                      </a:pPr>
                      <a:endParaRPr lang="ko-KR" altLang="en-US" sz="3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a:noFill/>
                    </a:lnR>
                    <a:lnT w="7112" cap="flat" cmpd="sng" algn="ctr">
                      <a:solidFill>
                        <a:srgbClr val="525252"/>
                      </a:solidFill>
                      <a:prstDash val="dot"/>
                      <a:round/>
                      <a:headEnd type="none" w="med" len="med"/>
                      <a:tailEnd type="none" w="med" len="med"/>
                    </a:lnT>
                    <a:lnB w="7112" cap="flat" cmpd="sng" algn="ctr">
                      <a:solidFill>
                        <a:srgbClr val="525252"/>
                      </a:solidFill>
                      <a:prstDash val="dot"/>
                      <a:round/>
                      <a:headEnd type="none" w="med" len="med"/>
                      <a:tailEnd type="none" w="med" len="med"/>
                    </a:lnB>
                  </a:tcPr>
                </a:tc>
                <a:extLst>
                  <a:ext uri="{0D108BD9-81ED-4DB2-BD59-A6C34878D82A}">
                    <a16:rowId xmlns:a16="http://schemas.microsoft.com/office/drawing/2014/main" val="3238743852"/>
                  </a:ext>
                </a:extLst>
              </a:tr>
              <a:tr h="191454">
                <a:tc vMerge="1">
                  <a:txBody>
                    <a:bodyPr/>
                    <a:lstStyle/>
                    <a:p>
                      <a:pPr latinLnBrk="1"/>
                      <a:endParaRPr lang="ko-KR" altLang="en-US"/>
                    </a:p>
                  </a:txBody>
                  <a:tcPr/>
                </a:tc>
                <a:tc>
                  <a:txBody>
                    <a:bodyPr/>
                    <a:lstStyle/>
                    <a:p>
                      <a:pPr marL="0" marR="0" indent="0" algn="just" fontAlgn="base" latinLnBrk="1">
                        <a:lnSpc>
                          <a:spcPct val="120000"/>
                        </a:lnSpc>
                        <a:spcBef>
                          <a:spcPts val="0"/>
                        </a:spcBef>
                        <a:spcAft>
                          <a:spcPts val="0"/>
                        </a:spcAft>
                      </a:pPr>
                      <a:endParaRPr lang="ko-KR" altLang="en-US" sz="900" kern="0" spc="0">
                        <a:solidFill>
                          <a:srgbClr val="000000"/>
                        </a:solidFill>
                        <a:effectLst/>
                        <a:latin typeface="+mn-ea"/>
                        <a:ea typeface="+mn-ea"/>
                      </a:endParaRPr>
                    </a:p>
                  </a:txBody>
                  <a:tcPr marL="32365" marR="32365" marT="8948" marB="8948" anchor="ctr">
                    <a:lnL w="12700" cap="flat" cmpd="sng" algn="ctr">
                      <a:solidFill>
                        <a:schemeClr val="bg1">
                          <a:lumMod val="75000"/>
                        </a:schemeClr>
                      </a:solidFill>
                      <a:prstDash val="solid"/>
                      <a:round/>
                      <a:headEnd type="none" w="med" len="med"/>
                      <a:tailEnd type="none" w="med" len="med"/>
                    </a:lnL>
                    <a:lnR>
                      <a:noFill/>
                    </a:lnR>
                    <a:lnT>
                      <a:noFill/>
                    </a:lnT>
                    <a:lnB>
                      <a:noFill/>
                    </a:lnB>
                  </a:tcPr>
                </a:tc>
                <a:tc>
                  <a:txBody>
                    <a:bodyPr/>
                    <a:lstStyle/>
                    <a:p>
                      <a:pPr marL="0" marR="0" indent="0" algn="ctr" fontAlgn="base" latinLnBrk="1">
                        <a:lnSpc>
                          <a:spcPct val="120000"/>
                        </a:lnSpc>
                        <a:spcBef>
                          <a:spcPts val="0"/>
                        </a:spcBef>
                        <a:spcAft>
                          <a:spcPts val="0"/>
                        </a:spcAft>
                      </a:pP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고물가 대응</a:t>
                      </a:r>
                    </a:p>
                  </a:txBody>
                  <a:tcPr marL="32365" marR="32365" marT="8948" marB="8948" anchor="ctr">
                    <a:lnL>
                      <a:noFill/>
                    </a:lnL>
                    <a:lnR>
                      <a:noFill/>
                    </a:lnR>
                    <a:lnT>
                      <a:noFill/>
                    </a:lnT>
                    <a:lnB>
                      <a:noFill/>
                    </a:lnB>
                    <a:solidFill>
                      <a:schemeClr val="accent3">
                        <a:lumMod val="10000"/>
                        <a:lumOff val="90000"/>
                      </a:schemeClr>
                    </a:solidFill>
                  </a:tcPr>
                </a:tc>
                <a:tc>
                  <a:txBody>
                    <a:bodyPr/>
                    <a:lstStyle/>
                    <a:p>
                      <a:pPr marL="0" marR="0" indent="0" algn="just" fontAlgn="base" latinLnBrk="1">
                        <a:lnSpc>
                          <a:spcPct val="120000"/>
                        </a:lnSpc>
                        <a:spcBef>
                          <a:spcPts val="0"/>
                        </a:spcBef>
                        <a:spcAft>
                          <a:spcPts val="0"/>
                        </a:spcAft>
                      </a:pPr>
                      <a:endPar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w="7112" cap="flat" cmpd="sng" algn="ctr">
                      <a:solidFill>
                        <a:srgbClr val="525252"/>
                      </a:solidFill>
                      <a:prstDash val="dot"/>
                      <a:round/>
                      <a:headEnd type="none" w="med" len="med"/>
                      <a:tailEnd type="none" w="med" len="med"/>
                    </a:lnR>
                    <a:lnT>
                      <a:noFill/>
                    </a:lnT>
                    <a:lnB>
                      <a:noFill/>
                    </a:lnB>
                  </a:tcPr>
                </a:tc>
                <a:tc>
                  <a:txBody>
                    <a:bodyPr/>
                    <a:lstStyle/>
                    <a:p>
                      <a:pPr marL="0" marR="0" indent="0" algn="just" fontAlgn="base" latinLnBrk="1">
                        <a:lnSpc>
                          <a:spcPct val="120000"/>
                        </a:lnSpc>
                        <a:spcBef>
                          <a:spcPts val="0"/>
                        </a:spcBef>
                        <a:spcAft>
                          <a:spcPts val="0"/>
                        </a:spcAft>
                      </a:pP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납품단가연동제 확산 지원 </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(1.0</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조 원</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 </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우대조건의 경영안정자금 지원 </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(5.5</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조 원</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w="7112" cap="flat" cmpd="sng" algn="ctr">
                      <a:solidFill>
                        <a:srgbClr val="525252"/>
                      </a:solidFill>
                      <a:prstDash val="dot"/>
                      <a:round/>
                      <a:headEnd type="none" w="med" len="med"/>
                      <a:tailEnd type="none" w="med" len="med"/>
                    </a:lnL>
                    <a:lnR w="7112" cap="flat" cmpd="sng" algn="ctr">
                      <a:solidFill>
                        <a:srgbClr val="525252"/>
                      </a:solidFill>
                      <a:prstDash val="dot"/>
                      <a:round/>
                      <a:headEnd type="none" w="med" len="med"/>
                      <a:tailEnd type="none" w="med" len="med"/>
                    </a:lnR>
                    <a:lnT w="7112" cap="flat" cmpd="sng" algn="ctr">
                      <a:solidFill>
                        <a:srgbClr val="525252"/>
                      </a:solidFill>
                      <a:prstDash val="dot"/>
                      <a:round/>
                      <a:headEnd type="none" w="med" len="med"/>
                      <a:tailEnd type="none" w="med" len="med"/>
                    </a:lnT>
                    <a:lnB w="7112" cap="flat" cmpd="sng" algn="ctr">
                      <a:solidFill>
                        <a:srgbClr val="525252"/>
                      </a:solidFill>
                      <a:prstDash val="dot"/>
                      <a:round/>
                      <a:headEnd type="none" w="med" len="med"/>
                      <a:tailEnd type="none" w="med" len="med"/>
                    </a:lnB>
                  </a:tcPr>
                </a:tc>
                <a:extLst>
                  <a:ext uri="{0D108BD9-81ED-4DB2-BD59-A6C34878D82A}">
                    <a16:rowId xmlns:a16="http://schemas.microsoft.com/office/drawing/2014/main" val="217891494"/>
                  </a:ext>
                </a:extLst>
              </a:tr>
              <a:tr h="70114">
                <a:tc vMerge="1">
                  <a:txBody>
                    <a:bodyPr/>
                    <a:lstStyle/>
                    <a:p>
                      <a:pPr latinLnBrk="1"/>
                      <a:endParaRPr lang="ko-KR" altLang="en-US"/>
                    </a:p>
                  </a:txBody>
                  <a:tcPr/>
                </a:tc>
                <a:tc>
                  <a:txBody>
                    <a:bodyPr/>
                    <a:lstStyle/>
                    <a:p>
                      <a:pPr marL="0" marR="0" indent="0" algn="just" fontAlgn="base" latinLnBrk="1">
                        <a:lnSpc>
                          <a:spcPct val="120000"/>
                        </a:lnSpc>
                        <a:spcBef>
                          <a:spcPts val="0"/>
                        </a:spcBef>
                        <a:spcAft>
                          <a:spcPts val="0"/>
                        </a:spcAft>
                      </a:pPr>
                      <a:endParaRPr lang="ko-KR" altLang="en-US" sz="300" kern="0" spc="0">
                        <a:solidFill>
                          <a:srgbClr val="000000"/>
                        </a:solidFill>
                        <a:effectLst/>
                        <a:latin typeface="+mn-ea"/>
                        <a:ea typeface="+mn-ea"/>
                      </a:endParaRPr>
                    </a:p>
                  </a:txBody>
                  <a:tcPr marL="32365" marR="32365" marT="8948" marB="8948" anchor="ctr">
                    <a:lnL w="12700" cap="flat" cmpd="sng" algn="ctr">
                      <a:solidFill>
                        <a:schemeClr val="bg1">
                          <a:lumMod val="75000"/>
                        </a:schemeClr>
                      </a:solidFill>
                      <a:prstDash val="solid"/>
                      <a:round/>
                      <a:headEnd type="none" w="med" len="med"/>
                      <a:tailEnd type="none" w="med" len="med"/>
                    </a:lnL>
                    <a:lnR>
                      <a:noFill/>
                    </a:lnR>
                    <a:lnT>
                      <a:noFill/>
                    </a:lnT>
                    <a:lnB>
                      <a:noFill/>
                    </a:lnB>
                  </a:tcPr>
                </a:tc>
                <a:tc>
                  <a:txBody>
                    <a:bodyPr/>
                    <a:lstStyle/>
                    <a:p>
                      <a:pPr marL="0" marR="0" indent="0" algn="ctr" fontAlgn="base" latinLnBrk="1">
                        <a:lnSpc>
                          <a:spcPct val="120000"/>
                        </a:lnSpc>
                        <a:spcBef>
                          <a:spcPts val="0"/>
                        </a:spcBef>
                        <a:spcAft>
                          <a:spcPts val="0"/>
                        </a:spcAft>
                      </a:pPr>
                      <a:endParaRPr lang="ko-KR" altLang="en-US" sz="3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a:noFill/>
                    </a:lnR>
                    <a:lnT>
                      <a:noFill/>
                    </a:lnT>
                    <a:lnB>
                      <a:noFill/>
                    </a:lnB>
                  </a:tcPr>
                </a:tc>
                <a:tc>
                  <a:txBody>
                    <a:bodyPr/>
                    <a:lstStyle/>
                    <a:p>
                      <a:pPr marL="0" marR="0" indent="0" algn="just" fontAlgn="base" latinLnBrk="1">
                        <a:lnSpc>
                          <a:spcPct val="120000"/>
                        </a:lnSpc>
                        <a:spcBef>
                          <a:spcPts val="0"/>
                        </a:spcBef>
                        <a:spcAft>
                          <a:spcPts val="0"/>
                        </a:spcAft>
                      </a:pPr>
                      <a:endParaRPr lang="ko-KR" altLang="en-US" sz="3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a:noFill/>
                    </a:lnR>
                    <a:lnT>
                      <a:noFill/>
                    </a:lnT>
                    <a:lnB>
                      <a:noFill/>
                    </a:lnB>
                  </a:tcPr>
                </a:tc>
                <a:tc>
                  <a:txBody>
                    <a:bodyPr/>
                    <a:lstStyle/>
                    <a:p>
                      <a:pPr marL="0" marR="0" indent="0" algn="just" fontAlgn="base" latinLnBrk="1">
                        <a:lnSpc>
                          <a:spcPct val="120000"/>
                        </a:lnSpc>
                        <a:spcBef>
                          <a:spcPts val="0"/>
                        </a:spcBef>
                        <a:spcAft>
                          <a:spcPts val="0"/>
                        </a:spcAft>
                      </a:pPr>
                      <a:endParaRPr lang="ko-KR" altLang="en-US" sz="3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a:noFill/>
                    </a:lnR>
                    <a:lnT w="7112" cap="flat" cmpd="sng" algn="ctr">
                      <a:solidFill>
                        <a:srgbClr val="525252"/>
                      </a:solidFill>
                      <a:prstDash val="dot"/>
                      <a:round/>
                      <a:headEnd type="none" w="med" len="med"/>
                      <a:tailEnd type="none" w="med" len="med"/>
                    </a:lnT>
                    <a:lnB w="7112" cap="flat" cmpd="sng" algn="ctr">
                      <a:solidFill>
                        <a:srgbClr val="525252"/>
                      </a:solidFill>
                      <a:prstDash val="dot"/>
                      <a:round/>
                      <a:headEnd type="none" w="med" len="med"/>
                      <a:tailEnd type="none" w="med" len="med"/>
                    </a:lnB>
                  </a:tcPr>
                </a:tc>
                <a:extLst>
                  <a:ext uri="{0D108BD9-81ED-4DB2-BD59-A6C34878D82A}">
                    <a16:rowId xmlns:a16="http://schemas.microsoft.com/office/drawing/2014/main" val="1316899725"/>
                  </a:ext>
                </a:extLst>
              </a:tr>
              <a:tr h="191454">
                <a:tc vMerge="1">
                  <a:txBody>
                    <a:bodyPr/>
                    <a:lstStyle/>
                    <a:p>
                      <a:pPr latinLnBrk="1"/>
                      <a:endParaRPr lang="ko-KR" altLang="en-US"/>
                    </a:p>
                  </a:txBody>
                  <a:tcPr/>
                </a:tc>
                <a:tc>
                  <a:txBody>
                    <a:bodyPr/>
                    <a:lstStyle/>
                    <a:p>
                      <a:pPr marL="0" marR="0" indent="0" algn="just" fontAlgn="base" latinLnBrk="1">
                        <a:lnSpc>
                          <a:spcPct val="120000"/>
                        </a:lnSpc>
                        <a:spcBef>
                          <a:spcPts val="0"/>
                        </a:spcBef>
                        <a:spcAft>
                          <a:spcPts val="0"/>
                        </a:spcAft>
                      </a:pPr>
                      <a:endParaRPr lang="ko-KR" altLang="en-US" sz="900" kern="0" spc="0" dirty="0">
                        <a:solidFill>
                          <a:srgbClr val="000000"/>
                        </a:solidFill>
                        <a:effectLst/>
                        <a:latin typeface="+mn-ea"/>
                        <a:ea typeface="+mn-ea"/>
                      </a:endParaRPr>
                    </a:p>
                  </a:txBody>
                  <a:tcPr marL="32365" marR="32365" marT="8948" marB="8948" anchor="ctr">
                    <a:lnL w="12700" cap="flat" cmpd="sng" algn="ctr">
                      <a:solidFill>
                        <a:schemeClr val="bg1">
                          <a:lumMod val="75000"/>
                        </a:schemeClr>
                      </a:solidFill>
                      <a:prstDash val="solid"/>
                      <a:round/>
                      <a:headEnd type="none" w="med" len="med"/>
                      <a:tailEnd type="none" w="med" len="med"/>
                    </a:lnL>
                    <a:lnR>
                      <a:noFill/>
                    </a:lnR>
                    <a:lnT>
                      <a:noFill/>
                    </a:lnT>
                    <a:lnB>
                      <a:noFill/>
                    </a:lnB>
                  </a:tcPr>
                </a:tc>
                <a:tc>
                  <a:txBody>
                    <a:bodyPr/>
                    <a:lstStyle/>
                    <a:p>
                      <a:pPr marL="0" marR="0" indent="0" algn="ctr" fontAlgn="base" latinLnBrk="1">
                        <a:lnSpc>
                          <a:spcPct val="120000"/>
                        </a:lnSpc>
                        <a:spcBef>
                          <a:spcPts val="0"/>
                        </a:spcBef>
                        <a:spcAft>
                          <a:spcPts val="0"/>
                        </a:spcAft>
                      </a:pP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고환율 대응 및 수출 지원</a:t>
                      </a:r>
                    </a:p>
                  </a:txBody>
                  <a:tcPr marL="32365" marR="32365" marT="8948" marB="8948" anchor="ctr">
                    <a:lnL>
                      <a:noFill/>
                    </a:lnL>
                    <a:lnR>
                      <a:noFill/>
                    </a:lnR>
                    <a:lnT>
                      <a:noFill/>
                    </a:lnT>
                    <a:lnB>
                      <a:noFill/>
                    </a:lnB>
                    <a:solidFill>
                      <a:schemeClr val="accent3">
                        <a:lumMod val="10000"/>
                        <a:lumOff val="90000"/>
                      </a:schemeClr>
                    </a:solidFill>
                  </a:tcPr>
                </a:tc>
                <a:tc>
                  <a:txBody>
                    <a:bodyPr/>
                    <a:lstStyle/>
                    <a:p>
                      <a:pPr marL="0" marR="0" indent="0" algn="just" fontAlgn="base" latinLnBrk="1">
                        <a:lnSpc>
                          <a:spcPct val="120000"/>
                        </a:lnSpc>
                        <a:spcBef>
                          <a:spcPts val="0"/>
                        </a:spcBef>
                        <a:spcAft>
                          <a:spcPts val="0"/>
                        </a:spcAft>
                      </a:pPr>
                      <a:endPar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w="7112" cap="flat" cmpd="sng" algn="ctr">
                      <a:solidFill>
                        <a:srgbClr val="525252"/>
                      </a:solidFill>
                      <a:prstDash val="dot"/>
                      <a:round/>
                      <a:headEnd type="none" w="med" len="med"/>
                      <a:tailEnd type="none" w="med" len="med"/>
                    </a:lnR>
                    <a:lnT>
                      <a:noFill/>
                    </a:lnT>
                    <a:lnB>
                      <a:noFill/>
                    </a:lnB>
                  </a:tcPr>
                </a:tc>
                <a:tc>
                  <a:txBody>
                    <a:bodyPr/>
                    <a:lstStyle/>
                    <a:p>
                      <a:pPr marL="0" marR="0" indent="0" algn="just" fontAlgn="base" latinLnBrk="1">
                        <a:lnSpc>
                          <a:spcPct val="120000"/>
                        </a:lnSpc>
                        <a:spcBef>
                          <a:spcPts val="0"/>
                        </a:spcBef>
                        <a:spcAft>
                          <a:spcPts val="0"/>
                        </a:spcAft>
                      </a:pP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1000" kern="1200" dirty="0" err="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환헤지</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비용 절감</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수입신용장 만기연장 조건 완화 </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수출기업 우대조건의 자금지원 </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(0.9</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조 원</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w="7112" cap="flat" cmpd="sng" algn="ctr">
                      <a:solidFill>
                        <a:srgbClr val="525252"/>
                      </a:solidFill>
                      <a:prstDash val="dot"/>
                      <a:round/>
                      <a:headEnd type="none" w="med" len="med"/>
                      <a:tailEnd type="none" w="med" len="med"/>
                    </a:lnL>
                    <a:lnR w="7112" cap="flat" cmpd="sng" algn="ctr">
                      <a:solidFill>
                        <a:srgbClr val="525252"/>
                      </a:solidFill>
                      <a:prstDash val="dot"/>
                      <a:round/>
                      <a:headEnd type="none" w="med" len="med"/>
                      <a:tailEnd type="none" w="med" len="med"/>
                    </a:lnR>
                    <a:lnT w="7112" cap="flat" cmpd="sng" algn="ctr">
                      <a:solidFill>
                        <a:srgbClr val="525252"/>
                      </a:solidFill>
                      <a:prstDash val="dot"/>
                      <a:round/>
                      <a:headEnd type="none" w="med" len="med"/>
                      <a:tailEnd type="none" w="med" len="med"/>
                    </a:lnT>
                    <a:lnB w="7112" cap="flat" cmpd="sng" algn="ctr">
                      <a:solidFill>
                        <a:srgbClr val="525252"/>
                      </a:solidFill>
                      <a:prstDash val="dot"/>
                      <a:round/>
                      <a:headEnd type="none" w="med" len="med"/>
                      <a:tailEnd type="none" w="med" len="med"/>
                    </a:lnB>
                  </a:tcPr>
                </a:tc>
                <a:extLst>
                  <a:ext uri="{0D108BD9-81ED-4DB2-BD59-A6C34878D82A}">
                    <a16:rowId xmlns:a16="http://schemas.microsoft.com/office/drawing/2014/main" val="3084517683"/>
                  </a:ext>
                </a:extLst>
              </a:tr>
              <a:tr h="77036">
                <a:tc>
                  <a:txBody>
                    <a:bodyPr/>
                    <a:lstStyle/>
                    <a:p>
                      <a:pPr marL="0" marR="0" indent="0" algn="ctr" fontAlgn="base" latinLnBrk="0">
                        <a:lnSpc>
                          <a:spcPct val="140000"/>
                        </a:lnSpc>
                        <a:spcBef>
                          <a:spcPts val="0"/>
                        </a:spcBef>
                        <a:spcAft>
                          <a:spcPts val="0"/>
                        </a:spcAft>
                      </a:pPr>
                      <a:endParaRPr lang="ko-KR" altLang="en-US" sz="3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a:noFill/>
                    </a:lnR>
                    <a:lnT w="12700" cap="flat" cmpd="sng" algn="ctr">
                      <a:solidFill>
                        <a:schemeClr val="bg1">
                          <a:lumMod val="75000"/>
                        </a:schemeClr>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20000"/>
                        </a:lnSpc>
                        <a:spcBef>
                          <a:spcPts val="0"/>
                        </a:spcBef>
                        <a:spcAft>
                          <a:spcPts val="0"/>
                        </a:spcAft>
                      </a:pPr>
                      <a:endParaRPr lang="ko-KR" altLang="en-US" sz="300" kern="0" spc="0">
                        <a:solidFill>
                          <a:srgbClr val="000000"/>
                        </a:solidFill>
                        <a:effectLst/>
                        <a:latin typeface="+mn-ea"/>
                        <a:ea typeface="+mn-ea"/>
                      </a:endParaRPr>
                    </a:p>
                  </a:txBody>
                  <a:tcPr marL="32365" marR="32365" marT="8948" marB="8948" anchor="ctr">
                    <a:lnL>
                      <a:noFill/>
                    </a:lnL>
                    <a:lnR>
                      <a:noFill/>
                    </a:lnR>
                    <a:lnT>
                      <a:noFill/>
                    </a:lnT>
                    <a:lnB>
                      <a:noFill/>
                    </a:lnB>
                  </a:tcPr>
                </a:tc>
                <a:tc>
                  <a:txBody>
                    <a:bodyPr/>
                    <a:lstStyle/>
                    <a:p>
                      <a:pPr marL="0" marR="0" indent="0" algn="ctr" fontAlgn="base" latinLnBrk="1">
                        <a:lnSpc>
                          <a:spcPct val="120000"/>
                        </a:lnSpc>
                        <a:spcBef>
                          <a:spcPts val="0"/>
                        </a:spcBef>
                        <a:spcAft>
                          <a:spcPts val="0"/>
                        </a:spcAft>
                      </a:pPr>
                      <a:endParaRPr lang="ko-KR" altLang="en-US" sz="3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a:noFill/>
                    </a:lnR>
                    <a:lnT>
                      <a:noFill/>
                    </a:lnT>
                    <a:lnB>
                      <a:noFill/>
                    </a:lnB>
                  </a:tcPr>
                </a:tc>
                <a:tc>
                  <a:txBody>
                    <a:bodyPr/>
                    <a:lstStyle/>
                    <a:p>
                      <a:pPr marL="0" marR="0" indent="0" algn="just" fontAlgn="base" latinLnBrk="1">
                        <a:lnSpc>
                          <a:spcPct val="120000"/>
                        </a:lnSpc>
                        <a:spcBef>
                          <a:spcPts val="0"/>
                        </a:spcBef>
                        <a:spcAft>
                          <a:spcPts val="0"/>
                        </a:spcAft>
                      </a:pPr>
                      <a:endParaRPr lang="ko-KR" altLang="en-US" sz="3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a:noFill/>
                    </a:lnR>
                    <a:lnT>
                      <a:noFill/>
                    </a:lnT>
                    <a:lnB>
                      <a:noFill/>
                    </a:lnB>
                  </a:tcPr>
                </a:tc>
                <a:tc>
                  <a:txBody>
                    <a:bodyPr/>
                    <a:lstStyle/>
                    <a:p>
                      <a:pPr marL="0" marR="0" indent="0" algn="just" fontAlgn="base" latinLnBrk="1">
                        <a:lnSpc>
                          <a:spcPct val="120000"/>
                        </a:lnSpc>
                        <a:spcBef>
                          <a:spcPts val="0"/>
                        </a:spcBef>
                        <a:spcAft>
                          <a:spcPts val="0"/>
                        </a:spcAft>
                      </a:pPr>
                      <a:endParaRPr lang="ko-KR" altLang="en-US" sz="3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a:noFill/>
                    </a:lnR>
                    <a:lnT w="7112" cap="flat" cmpd="sng" algn="ctr">
                      <a:solidFill>
                        <a:srgbClr val="525252"/>
                      </a:solidFill>
                      <a:prstDash val="dot"/>
                      <a:round/>
                      <a:headEnd type="none" w="med" len="med"/>
                      <a:tailEnd type="none" w="med" len="med"/>
                    </a:lnT>
                    <a:lnB w="7112" cap="flat" cmpd="sng" algn="ctr">
                      <a:solidFill>
                        <a:srgbClr val="525252"/>
                      </a:solidFill>
                      <a:prstDash val="dot"/>
                      <a:round/>
                      <a:headEnd type="none" w="med" len="med"/>
                      <a:tailEnd type="none" w="med" len="med"/>
                    </a:lnB>
                  </a:tcPr>
                </a:tc>
                <a:extLst>
                  <a:ext uri="{0D108BD9-81ED-4DB2-BD59-A6C34878D82A}">
                    <a16:rowId xmlns:a16="http://schemas.microsoft.com/office/drawing/2014/main" val="2983768257"/>
                  </a:ext>
                </a:extLst>
              </a:tr>
              <a:tr h="191454">
                <a:tc rowSpan="5">
                  <a:txBody>
                    <a:bodyPr/>
                    <a:lstStyle/>
                    <a:p>
                      <a:pPr marL="0" marR="0" indent="0" algn="ctr" fontAlgn="base" latinLnBrk="0">
                        <a:lnSpc>
                          <a:spcPct val="140000"/>
                        </a:lnSpc>
                        <a:spcBef>
                          <a:spcPts val="0"/>
                        </a:spcBef>
                        <a:spcAft>
                          <a:spcPts val="0"/>
                        </a:spcAft>
                      </a:pP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혁신기업 성장지원</a:t>
                      </a:r>
                    </a:p>
                    <a:p>
                      <a:pPr marL="0" marR="0" indent="0" algn="ctr" fontAlgn="base" latinLnBrk="0">
                        <a:lnSpc>
                          <a:spcPct val="140000"/>
                        </a:lnSpc>
                        <a:spcBef>
                          <a:spcPts val="0"/>
                        </a:spcBef>
                        <a:spcAft>
                          <a:spcPts val="0"/>
                        </a:spcAft>
                      </a:pP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(52.3</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조 원</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6F6F6"/>
                    </a:solidFill>
                  </a:tcPr>
                </a:tc>
                <a:tc>
                  <a:txBody>
                    <a:bodyPr/>
                    <a:lstStyle/>
                    <a:p>
                      <a:pPr marL="0" marR="0" indent="0" algn="just" fontAlgn="base" latinLnBrk="1">
                        <a:lnSpc>
                          <a:spcPct val="120000"/>
                        </a:lnSpc>
                        <a:spcBef>
                          <a:spcPts val="0"/>
                        </a:spcBef>
                        <a:spcAft>
                          <a:spcPts val="0"/>
                        </a:spcAft>
                      </a:pPr>
                      <a:endParaRPr lang="ko-KR" altLang="en-US" sz="900" kern="0" spc="0">
                        <a:solidFill>
                          <a:srgbClr val="000000"/>
                        </a:solidFill>
                        <a:effectLst/>
                        <a:latin typeface="+mn-ea"/>
                        <a:ea typeface="+mn-ea"/>
                      </a:endParaRPr>
                    </a:p>
                  </a:txBody>
                  <a:tcPr marL="32365" marR="32365" marT="8948" marB="8948" anchor="ctr">
                    <a:lnL w="3556" cap="flat" cmpd="sng" algn="ctr">
                      <a:solidFill>
                        <a:srgbClr val="000000"/>
                      </a:solidFill>
                      <a:prstDash val="solid"/>
                      <a:round/>
                      <a:headEnd type="none" w="med" len="med"/>
                      <a:tailEnd type="none" w="med" len="med"/>
                    </a:lnL>
                    <a:lnR>
                      <a:noFill/>
                    </a:lnR>
                    <a:lnT>
                      <a:noFill/>
                    </a:lnT>
                    <a:lnB>
                      <a:noFill/>
                    </a:lnB>
                  </a:tcPr>
                </a:tc>
                <a:tc>
                  <a:txBody>
                    <a:bodyPr/>
                    <a:lstStyle/>
                    <a:p>
                      <a:pPr marL="0" marR="0" indent="0" algn="ctr" fontAlgn="base" latinLnBrk="1">
                        <a:lnSpc>
                          <a:spcPct val="120000"/>
                        </a:lnSpc>
                        <a:spcBef>
                          <a:spcPts val="0"/>
                        </a:spcBef>
                        <a:spcAft>
                          <a:spcPts val="0"/>
                        </a:spcAft>
                      </a:pPr>
                      <a:r>
                        <a:rPr lang="ko-KR" altLang="en-US" sz="1000" kern="1200" dirty="0" err="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신산업</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육성</a:t>
                      </a:r>
                    </a:p>
                  </a:txBody>
                  <a:tcPr marL="32365" marR="32365" marT="8948" marB="8948" anchor="ctr">
                    <a:lnL>
                      <a:noFill/>
                    </a:lnL>
                    <a:lnR>
                      <a:noFill/>
                    </a:lnR>
                    <a:lnT>
                      <a:noFill/>
                    </a:lnT>
                    <a:lnB>
                      <a:noFill/>
                    </a:lnB>
                    <a:solidFill>
                      <a:schemeClr val="accent4">
                        <a:lumMod val="20000"/>
                        <a:lumOff val="80000"/>
                      </a:schemeClr>
                    </a:solidFill>
                  </a:tcPr>
                </a:tc>
                <a:tc>
                  <a:txBody>
                    <a:bodyPr/>
                    <a:lstStyle/>
                    <a:p>
                      <a:pPr marL="0" marR="0" indent="0" algn="just" fontAlgn="base" latinLnBrk="1">
                        <a:lnSpc>
                          <a:spcPct val="120000"/>
                        </a:lnSpc>
                        <a:spcBef>
                          <a:spcPts val="0"/>
                        </a:spcBef>
                        <a:spcAft>
                          <a:spcPts val="0"/>
                        </a:spcAft>
                      </a:pPr>
                      <a:endPar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w="7112" cap="flat" cmpd="sng" algn="ctr">
                      <a:solidFill>
                        <a:srgbClr val="525252"/>
                      </a:solidFill>
                      <a:prstDash val="dot"/>
                      <a:round/>
                      <a:headEnd type="none" w="med" len="med"/>
                      <a:tailEnd type="none" w="med" len="med"/>
                    </a:lnR>
                    <a:lnT>
                      <a:noFill/>
                    </a:lnT>
                    <a:lnB>
                      <a:noFill/>
                    </a:lnB>
                  </a:tcPr>
                </a:tc>
                <a:tc>
                  <a:txBody>
                    <a:bodyPr/>
                    <a:lstStyle/>
                    <a:p>
                      <a:pPr marL="0" marR="0" indent="0" algn="just" fontAlgn="base" latinLnBrk="0">
                        <a:lnSpc>
                          <a:spcPct val="120000"/>
                        </a:lnSpc>
                        <a:spcBef>
                          <a:spcPts val="0"/>
                        </a:spcBef>
                        <a:spcAft>
                          <a:spcPts val="0"/>
                        </a:spcAft>
                      </a:pP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미래혁신산업</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사업재편</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ESG </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관련 설비투자 지원 등 </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(16.5</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조 원</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w="7112" cap="flat" cmpd="sng" algn="ctr">
                      <a:solidFill>
                        <a:srgbClr val="525252"/>
                      </a:solidFill>
                      <a:prstDash val="dot"/>
                      <a:round/>
                      <a:headEnd type="none" w="med" len="med"/>
                      <a:tailEnd type="none" w="med" len="med"/>
                    </a:lnL>
                    <a:lnR w="7112" cap="flat" cmpd="sng" algn="ctr">
                      <a:solidFill>
                        <a:srgbClr val="525252"/>
                      </a:solidFill>
                      <a:prstDash val="dot"/>
                      <a:round/>
                      <a:headEnd type="none" w="med" len="med"/>
                      <a:tailEnd type="none" w="med" len="med"/>
                    </a:lnR>
                    <a:lnT w="7112" cap="flat" cmpd="sng" algn="ctr">
                      <a:solidFill>
                        <a:srgbClr val="525252"/>
                      </a:solidFill>
                      <a:prstDash val="dot"/>
                      <a:round/>
                      <a:headEnd type="none" w="med" len="med"/>
                      <a:tailEnd type="none" w="med" len="med"/>
                    </a:lnT>
                    <a:lnB w="7112" cap="flat" cmpd="sng" algn="ctr">
                      <a:solidFill>
                        <a:srgbClr val="525252"/>
                      </a:solidFill>
                      <a:prstDash val="dot"/>
                      <a:round/>
                      <a:headEnd type="none" w="med" len="med"/>
                      <a:tailEnd type="none" w="med" len="med"/>
                    </a:lnB>
                  </a:tcPr>
                </a:tc>
                <a:extLst>
                  <a:ext uri="{0D108BD9-81ED-4DB2-BD59-A6C34878D82A}">
                    <a16:rowId xmlns:a16="http://schemas.microsoft.com/office/drawing/2014/main" val="3766737824"/>
                  </a:ext>
                </a:extLst>
              </a:tr>
              <a:tr h="70114">
                <a:tc vMerge="1">
                  <a:txBody>
                    <a:bodyPr/>
                    <a:lstStyle/>
                    <a:p>
                      <a:pPr latinLnBrk="1"/>
                      <a:endParaRPr lang="ko-KR" altLang="en-US"/>
                    </a:p>
                  </a:txBody>
                  <a:tcPr/>
                </a:tc>
                <a:tc>
                  <a:txBody>
                    <a:bodyPr/>
                    <a:lstStyle/>
                    <a:p>
                      <a:pPr marL="0" marR="0" indent="0" algn="just" fontAlgn="base" latinLnBrk="1">
                        <a:lnSpc>
                          <a:spcPct val="120000"/>
                        </a:lnSpc>
                        <a:spcBef>
                          <a:spcPts val="0"/>
                        </a:spcBef>
                        <a:spcAft>
                          <a:spcPts val="0"/>
                        </a:spcAft>
                      </a:pPr>
                      <a:endParaRPr lang="ko-KR" altLang="en-US" sz="300" kern="0" spc="0">
                        <a:solidFill>
                          <a:srgbClr val="000000"/>
                        </a:solidFill>
                        <a:effectLst/>
                        <a:latin typeface="+mn-ea"/>
                        <a:ea typeface="+mn-ea"/>
                      </a:endParaRPr>
                    </a:p>
                  </a:txBody>
                  <a:tcPr marL="32365" marR="32365" marT="8948" marB="8948" anchor="ctr">
                    <a:lnL w="3556" cap="flat" cmpd="sng" algn="ctr">
                      <a:solidFill>
                        <a:srgbClr val="000000"/>
                      </a:solidFill>
                      <a:prstDash val="solid"/>
                      <a:round/>
                      <a:headEnd type="none" w="med" len="med"/>
                      <a:tailEnd type="none" w="med" len="med"/>
                    </a:lnL>
                    <a:lnR>
                      <a:noFill/>
                    </a:lnR>
                    <a:lnT>
                      <a:noFill/>
                    </a:lnT>
                    <a:lnB>
                      <a:noFill/>
                    </a:lnB>
                  </a:tcPr>
                </a:tc>
                <a:tc>
                  <a:txBody>
                    <a:bodyPr/>
                    <a:lstStyle/>
                    <a:p>
                      <a:pPr marL="0" marR="0" indent="0" algn="ctr" fontAlgn="base" latinLnBrk="1">
                        <a:lnSpc>
                          <a:spcPct val="120000"/>
                        </a:lnSpc>
                        <a:spcBef>
                          <a:spcPts val="0"/>
                        </a:spcBef>
                        <a:spcAft>
                          <a:spcPts val="0"/>
                        </a:spcAft>
                      </a:pPr>
                      <a:endParaRPr lang="ko-KR" altLang="en-US" sz="3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a:noFill/>
                    </a:lnR>
                    <a:lnT>
                      <a:noFill/>
                    </a:lnT>
                    <a:lnB>
                      <a:noFill/>
                    </a:lnB>
                  </a:tcPr>
                </a:tc>
                <a:tc>
                  <a:txBody>
                    <a:bodyPr/>
                    <a:lstStyle/>
                    <a:p>
                      <a:pPr marL="0" marR="0" indent="0" algn="just" fontAlgn="base" latinLnBrk="1">
                        <a:lnSpc>
                          <a:spcPct val="120000"/>
                        </a:lnSpc>
                        <a:spcBef>
                          <a:spcPts val="0"/>
                        </a:spcBef>
                        <a:spcAft>
                          <a:spcPts val="0"/>
                        </a:spcAft>
                      </a:pPr>
                      <a:endParaRPr lang="ko-KR" altLang="en-US" sz="3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a:noFill/>
                    </a:lnR>
                    <a:lnT>
                      <a:noFill/>
                    </a:lnT>
                    <a:lnB>
                      <a:noFill/>
                    </a:lnB>
                  </a:tcPr>
                </a:tc>
                <a:tc>
                  <a:txBody>
                    <a:bodyPr/>
                    <a:lstStyle/>
                    <a:p>
                      <a:pPr marL="0" marR="0" indent="0" algn="just" fontAlgn="base" latinLnBrk="1">
                        <a:lnSpc>
                          <a:spcPct val="120000"/>
                        </a:lnSpc>
                        <a:spcBef>
                          <a:spcPts val="0"/>
                        </a:spcBef>
                        <a:spcAft>
                          <a:spcPts val="0"/>
                        </a:spcAft>
                      </a:pPr>
                      <a:endParaRPr lang="ko-KR" altLang="en-US" sz="3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a:noFill/>
                    </a:lnR>
                    <a:lnT w="7112" cap="flat" cmpd="sng" algn="ctr">
                      <a:solidFill>
                        <a:srgbClr val="525252"/>
                      </a:solidFill>
                      <a:prstDash val="dot"/>
                      <a:round/>
                      <a:headEnd type="none" w="med" len="med"/>
                      <a:tailEnd type="none" w="med" len="med"/>
                    </a:lnT>
                    <a:lnB w="7112" cap="flat" cmpd="sng" algn="ctr">
                      <a:solidFill>
                        <a:srgbClr val="525252"/>
                      </a:solidFill>
                      <a:prstDash val="dot"/>
                      <a:round/>
                      <a:headEnd type="none" w="med" len="med"/>
                      <a:tailEnd type="none" w="med" len="med"/>
                    </a:lnB>
                  </a:tcPr>
                </a:tc>
                <a:extLst>
                  <a:ext uri="{0D108BD9-81ED-4DB2-BD59-A6C34878D82A}">
                    <a16:rowId xmlns:a16="http://schemas.microsoft.com/office/drawing/2014/main" val="3968908724"/>
                  </a:ext>
                </a:extLst>
              </a:tr>
              <a:tr h="376061">
                <a:tc vMerge="1">
                  <a:txBody>
                    <a:bodyPr/>
                    <a:lstStyle/>
                    <a:p>
                      <a:pPr latinLnBrk="1"/>
                      <a:endParaRPr lang="ko-KR" altLang="en-US"/>
                    </a:p>
                  </a:txBody>
                  <a:tcPr/>
                </a:tc>
                <a:tc>
                  <a:txBody>
                    <a:bodyPr/>
                    <a:lstStyle/>
                    <a:p>
                      <a:pPr marL="0" marR="0" indent="0" algn="just" fontAlgn="base" latinLnBrk="1">
                        <a:lnSpc>
                          <a:spcPct val="120000"/>
                        </a:lnSpc>
                        <a:spcBef>
                          <a:spcPts val="0"/>
                        </a:spcBef>
                        <a:spcAft>
                          <a:spcPts val="0"/>
                        </a:spcAft>
                      </a:pPr>
                      <a:endParaRPr lang="ko-KR" altLang="en-US" sz="900" kern="0" spc="0">
                        <a:solidFill>
                          <a:srgbClr val="000000"/>
                        </a:solidFill>
                        <a:effectLst/>
                        <a:latin typeface="+mn-ea"/>
                        <a:ea typeface="+mn-ea"/>
                      </a:endParaRPr>
                    </a:p>
                  </a:txBody>
                  <a:tcPr marL="32365" marR="32365" marT="8948" marB="8948" anchor="ctr">
                    <a:lnL w="3556" cap="flat" cmpd="sng" algn="ctr">
                      <a:solidFill>
                        <a:srgbClr val="000000"/>
                      </a:solidFill>
                      <a:prstDash val="solid"/>
                      <a:round/>
                      <a:headEnd type="none" w="med" len="med"/>
                      <a:tailEnd type="none" w="med" len="med"/>
                    </a:lnL>
                    <a:lnR>
                      <a:noFill/>
                    </a:lnR>
                    <a:lnT>
                      <a:noFill/>
                    </a:lnT>
                    <a:lnB>
                      <a:noFill/>
                    </a:lnB>
                  </a:tcPr>
                </a:tc>
                <a:tc>
                  <a:txBody>
                    <a:bodyPr/>
                    <a:lstStyle/>
                    <a:p>
                      <a:pPr marL="0" marR="0" indent="0" algn="ctr" fontAlgn="base" latinLnBrk="1">
                        <a:lnSpc>
                          <a:spcPct val="120000"/>
                        </a:lnSpc>
                        <a:spcBef>
                          <a:spcPts val="0"/>
                        </a:spcBef>
                        <a:spcAft>
                          <a:spcPts val="0"/>
                        </a:spcAft>
                      </a:pP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창업</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벤처기업 육성</a:t>
                      </a:r>
                    </a:p>
                  </a:txBody>
                  <a:tcPr marL="32365" marR="32365" marT="8948" marB="8948" anchor="ctr">
                    <a:lnL>
                      <a:noFill/>
                    </a:lnL>
                    <a:lnR>
                      <a:noFill/>
                    </a:lnR>
                    <a:lnT>
                      <a:noFill/>
                    </a:lnT>
                    <a:lnB>
                      <a:noFill/>
                    </a:lnB>
                    <a:solidFill>
                      <a:schemeClr val="accent4">
                        <a:lumMod val="20000"/>
                        <a:lumOff val="80000"/>
                      </a:schemeClr>
                    </a:solidFill>
                  </a:tcPr>
                </a:tc>
                <a:tc>
                  <a:txBody>
                    <a:bodyPr/>
                    <a:lstStyle/>
                    <a:p>
                      <a:pPr marL="0" marR="0" indent="0" algn="just" fontAlgn="base" latinLnBrk="1">
                        <a:lnSpc>
                          <a:spcPct val="120000"/>
                        </a:lnSpc>
                        <a:spcBef>
                          <a:spcPts val="0"/>
                        </a:spcBef>
                        <a:spcAft>
                          <a:spcPts val="0"/>
                        </a:spcAft>
                      </a:pPr>
                      <a:endPar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w="7112" cap="flat" cmpd="sng" algn="ctr">
                      <a:solidFill>
                        <a:srgbClr val="525252"/>
                      </a:solidFill>
                      <a:prstDash val="dot"/>
                      <a:round/>
                      <a:headEnd type="none" w="med" len="med"/>
                      <a:tailEnd type="none" w="med" len="med"/>
                    </a:lnR>
                    <a:lnT>
                      <a:noFill/>
                    </a:lnT>
                    <a:lnB>
                      <a:noFill/>
                    </a:lnB>
                  </a:tcPr>
                </a:tc>
                <a:tc>
                  <a:txBody>
                    <a:bodyPr/>
                    <a:lstStyle/>
                    <a:p>
                      <a:pPr marL="0" marR="0" indent="0" algn="just" fontAlgn="base" latinLnBrk="1">
                        <a:lnSpc>
                          <a:spcPct val="120000"/>
                        </a:lnSpc>
                        <a:spcBef>
                          <a:spcPts val="0"/>
                        </a:spcBef>
                        <a:spcAft>
                          <a:spcPts val="0"/>
                        </a:spcAft>
                      </a:pP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창업</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벤처기업의 성장단계별 맞춤형 자금공급 </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(4.7</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조 원</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 </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혁신성장펀드와 모태펀드를 통한 장기 투자자금 공급 </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(25.0</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조 원</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w="7112" cap="flat" cmpd="sng" algn="ctr">
                      <a:solidFill>
                        <a:srgbClr val="525252"/>
                      </a:solidFill>
                      <a:prstDash val="dot"/>
                      <a:round/>
                      <a:headEnd type="none" w="med" len="med"/>
                      <a:tailEnd type="none" w="med" len="med"/>
                    </a:lnL>
                    <a:lnR w="7112" cap="flat" cmpd="sng" algn="ctr">
                      <a:solidFill>
                        <a:srgbClr val="525252"/>
                      </a:solidFill>
                      <a:prstDash val="dot"/>
                      <a:round/>
                      <a:headEnd type="none" w="med" len="med"/>
                      <a:tailEnd type="none" w="med" len="med"/>
                    </a:lnR>
                    <a:lnT w="7112" cap="flat" cmpd="sng" algn="ctr">
                      <a:solidFill>
                        <a:srgbClr val="525252"/>
                      </a:solidFill>
                      <a:prstDash val="dot"/>
                      <a:round/>
                      <a:headEnd type="none" w="med" len="med"/>
                      <a:tailEnd type="none" w="med" len="med"/>
                    </a:lnT>
                    <a:lnB w="7112" cap="flat" cmpd="sng" algn="ctr">
                      <a:solidFill>
                        <a:srgbClr val="525252"/>
                      </a:solidFill>
                      <a:prstDash val="dot"/>
                      <a:round/>
                      <a:headEnd type="none" w="med" len="med"/>
                      <a:tailEnd type="none" w="med" len="med"/>
                    </a:lnB>
                  </a:tcPr>
                </a:tc>
                <a:extLst>
                  <a:ext uri="{0D108BD9-81ED-4DB2-BD59-A6C34878D82A}">
                    <a16:rowId xmlns:a16="http://schemas.microsoft.com/office/drawing/2014/main" val="1859417413"/>
                  </a:ext>
                </a:extLst>
              </a:tr>
              <a:tr h="70114">
                <a:tc vMerge="1">
                  <a:txBody>
                    <a:bodyPr/>
                    <a:lstStyle/>
                    <a:p>
                      <a:pPr latinLnBrk="1"/>
                      <a:endParaRPr lang="ko-KR" altLang="en-US"/>
                    </a:p>
                  </a:txBody>
                  <a:tcPr/>
                </a:tc>
                <a:tc>
                  <a:txBody>
                    <a:bodyPr/>
                    <a:lstStyle/>
                    <a:p>
                      <a:pPr marL="0" marR="0" indent="0" algn="just" fontAlgn="base" latinLnBrk="1">
                        <a:lnSpc>
                          <a:spcPct val="120000"/>
                        </a:lnSpc>
                        <a:spcBef>
                          <a:spcPts val="0"/>
                        </a:spcBef>
                        <a:spcAft>
                          <a:spcPts val="0"/>
                        </a:spcAft>
                      </a:pPr>
                      <a:endParaRPr lang="ko-KR" altLang="en-US" sz="300" kern="0" spc="0">
                        <a:solidFill>
                          <a:srgbClr val="000000"/>
                        </a:solidFill>
                        <a:effectLst/>
                        <a:latin typeface="+mn-ea"/>
                        <a:ea typeface="+mn-ea"/>
                      </a:endParaRPr>
                    </a:p>
                  </a:txBody>
                  <a:tcPr marL="32365" marR="32365" marT="8948" marB="8948" anchor="ctr">
                    <a:lnL w="3556" cap="flat" cmpd="sng" algn="ctr">
                      <a:solidFill>
                        <a:srgbClr val="000000"/>
                      </a:solidFill>
                      <a:prstDash val="solid"/>
                      <a:round/>
                      <a:headEnd type="none" w="med" len="med"/>
                      <a:tailEnd type="none" w="med" len="med"/>
                    </a:lnL>
                    <a:lnR>
                      <a:noFill/>
                    </a:lnR>
                    <a:lnT>
                      <a:noFill/>
                    </a:lnT>
                    <a:lnB>
                      <a:noFill/>
                    </a:lnB>
                  </a:tcPr>
                </a:tc>
                <a:tc>
                  <a:txBody>
                    <a:bodyPr/>
                    <a:lstStyle/>
                    <a:p>
                      <a:pPr marL="0" marR="0" indent="0" algn="ctr" fontAlgn="base" latinLnBrk="1">
                        <a:lnSpc>
                          <a:spcPct val="120000"/>
                        </a:lnSpc>
                        <a:spcBef>
                          <a:spcPts val="0"/>
                        </a:spcBef>
                        <a:spcAft>
                          <a:spcPts val="0"/>
                        </a:spcAft>
                      </a:pPr>
                      <a:endParaRPr lang="ko-KR" altLang="en-US" sz="3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a:noFill/>
                    </a:lnR>
                    <a:lnT>
                      <a:noFill/>
                    </a:lnT>
                    <a:lnB>
                      <a:noFill/>
                    </a:lnB>
                  </a:tcPr>
                </a:tc>
                <a:tc>
                  <a:txBody>
                    <a:bodyPr/>
                    <a:lstStyle/>
                    <a:p>
                      <a:pPr marL="0" marR="0" indent="0" algn="just" fontAlgn="base" latinLnBrk="1">
                        <a:lnSpc>
                          <a:spcPct val="120000"/>
                        </a:lnSpc>
                        <a:spcBef>
                          <a:spcPts val="0"/>
                        </a:spcBef>
                        <a:spcAft>
                          <a:spcPts val="0"/>
                        </a:spcAft>
                      </a:pPr>
                      <a:endParaRPr lang="ko-KR" altLang="en-US" sz="3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a:noFill/>
                    </a:lnR>
                    <a:lnT>
                      <a:noFill/>
                    </a:lnT>
                    <a:lnB>
                      <a:noFill/>
                    </a:lnB>
                  </a:tcPr>
                </a:tc>
                <a:tc>
                  <a:txBody>
                    <a:bodyPr/>
                    <a:lstStyle/>
                    <a:p>
                      <a:pPr marL="0" marR="0" indent="0" algn="just" fontAlgn="base" latinLnBrk="1">
                        <a:lnSpc>
                          <a:spcPct val="120000"/>
                        </a:lnSpc>
                        <a:spcBef>
                          <a:spcPts val="0"/>
                        </a:spcBef>
                        <a:spcAft>
                          <a:spcPts val="0"/>
                        </a:spcAft>
                      </a:pPr>
                      <a:endParaRPr lang="ko-KR" altLang="en-US" sz="3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a:noFill/>
                    </a:lnR>
                    <a:lnT w="7112" cap="flat" cmpd="sng" algn="ctr">
                      <a:solidFill>
                        <a:srgbClr val="525252"/>
                      </a:solidFill>
                      <a:prstDash val="dot"/>
                      <a:round/>
                      <a:headEnd type="none" w="med" len="med"/>
                      <a:tailEnd type="none" w="med" len="med"/>
                    </a:lnT>
                    <a:lnB w="7112" cap="flat" cmpd="sng" algn="ctr">
                      <a:solidFill>
                        <a:srgbClr val="525252"/>
                      </a:solidFill>
                      <a:prstDash val="dot"/>
                      <a:round/>
                      <a:headEnd type="none" w="med" len="med"/>
                      <a:tailEnd type="none" w="med" len="med"/>
                    </a:lnB>
                  </a:tcPr>
                </a:tc>
                <a:extLst>
                  <a:ext uri="{0D108BD9-81ED-4DB2-BD59-A6C34878D82A}">
                    <a16:rowId xmlns:a16="http://schemas.microsoft.com/office/drawing/2014/main" val="2745878155"/>
                  </a:ext>
                </a:extLst>
              </a:tr>
              <a:tr h="376061">
                <a:tc vMerge="1">
                  <a:txBody>
                    <a:bodyPr/>
                    <a:lstStyle/>
                    <a:p>
                      <a:pPr latinLnBrk="1"/>
                      <a:endParaRPr lang="ko-KR" altLang="en-US"/>
                    </a:p>
                  </a:txBody>
                  <a:tcPr/>
                </a:tc>
                <a:tc>
                  <a:txBody>
                    <a:bodyPr/>
                    <a:lstStyle/>
                    <a:p>
                      <a:pPr marL="0" marR="0" indent="0" algn="just" fontAlgn="base" latinLnBrk="1">
                        <a:lnSpc>
                          <a:spcPct val="120000"/>
                        </a:lnSpc>
                        <a:spcBef>
                          <a:spcPts val="0"/>
                        </a:spcBef>
                        <a:spcAft>
                          <a:spcPts val="0"/>
                        </a:spcAft>
                      </a:pPr>
                      <a:endParaRPr lang="ko-KR" altLang="en-US" sz="900" kern="0" spc="0">
                        <a:solidFill>
                          <a:srgbClr val="000000"/>
                        </a:solidFill>
                        <a:effectLst/>
                        <a:latin typeface="+mn-ea"/>
                        <a:ea typeface="+mn-ea"/>
                      </a:endParaRPr>
                    </a:p>
                  </a:txBody>
                  <a:tcPr marL="32365" marR="32365" marT="8948" marB="8948" anchor="ctr">
                    <a:lnL w="3556" cap="flat" cmpd="sng" algn="ctr">
                      <a:solidFill>
                        <a:srgbClr val="000000"/>
                      </a:solidFill>
                      <a:prstDash val="solid"/>
                      <a:round/>
                      <a:headEnd type="none" w="med" len="med"/>
                      <a:tailEnd type="none" w="med" len="med"/>
                    </a:lnL>
                    <a:lnR>
                      <a:noFill/>
                    </a:lnR>
                    <a:lnT>
                      <a:noFill/>
                    </a:lnT>
                    <a:lnB>
                      <a:noFill/>
                    </a:lnB>
                  </a:tcPr>
                </a:tc>
                <a:tc>
                  <a:txBody>
                    <a:bodyPr/>
                    <a:lstStyle/>
                    <a:p>
                      <a:pPr marL="0" marR="0" indent="0" algn="ctr" fontAlgn="base" latinLnBrk="1">
                        <a:lnSpc>
                          <a:spcPct val="120000"/>
                        </a:lnSpc>
                        <a:spcBef>
                          <a:spcPts val="0"/>
                        </a:spcBef>
                        <a:spcAft>
                          <a:spcPts val="0"/>
                        </a:spcAft>
                      </a:pP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혁신역량 기반</a:t>
                      </a:r>
                    </a:p>
                    <a:p>
                      <a:pPr marL="0" marR="0" indent="0" algn="ctr" fontAlgn="base" latinLnBrk="1">
                        <a:lnSpc>
                          <a:spcPct val="120000"/>
                        </a:lnSpc>
                        <a:spcBef>
                          <a:spcPts val="0"/>
                        </a:spcBef>
                        <a:spcAft>
                          <a:spcPts val="0"/>
                        </a:spcAft>
                      </a:pP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자금공급</a:t>
                      </a:r>
                    </a:p>
                  </a:txBody>
                  <a:tcPr marL="32365" marR="32365" marT="8948" marB="8948" anchor="ctr">
                    <a:lnL>
                      <a:noFill/>
                    </a:lnL>
                    <a:lnR>
                      <a:noFill/>
                    </a:lnR>
                    <a:lnT>
                      <a:noFill/>
                    </a:lnT>
                    <a:lnB>
                      <a:noFill/>
                    </a:lnB>
                    <a:solidFill>
                      <a:schemeClr val="accent4">
                        <a:lumMod val="20000"/>
                        <a:lumOff val="80000"/>
                      </a:schemeClr>
                    </a:solidFill>
                  </a:tcPr>
                </a:tc>
                <a:tc>
                  <a:txBody>
                    <a:bodyPr/>
                    <a:lstStyle/>
                    <a:p>
                      <a:pPr marL="0" marR="0" indent="0" algn="just" fontAlgn="base" latinLnBrk="1">
                        <a:lnSpc>
                          <a:spcPct val="120000"/>
                        </a:lnSpc>
                        <a:spcBef>
                          <a:spcPts val="0"/>
                        </a:spcBef>
                        <a:spcAft>
                          <a:spcPts val="0"/>
                        </a:spcAft>
                      </a:pPr>
                      <a:endPar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w="7112" cap="flat" cmpd="sng" algn="ctr">
                      <a:solidFill>
                        <a:srgbClr val="525252"/>
                      </a:solidFill>
                      <a:prstDash val="dot"/>
                      <a:round/>
                      <a:headEnd type="none" w="med" len="med"/>
                      <a:tailEnd type="none" w="med" len="med"/>
                    </a:lnR>
                    <a:lnT>
                      <a:noFill/>
                    </a:lnT>
                    <a:lnB>
                      <a:noFill/>
                    </a:lnB>
                  </a:tcPr>
                </a:tc>
                <a:tc>
                  <a:txBody>
                    <a:bodyPr/>
                    <a:lstStyle/>
                    <a:p>
                      <a:pPr marL="0" marR="0" indent="0" algn="just" fontAlgn="base" latinLnBrk="1">
                        <a:lnSpc>
                          <a:spcPct val="120000"/>
                        </a:lnSpc>
                        <a:spcBef>
                          <a:spcPts val="0"/>
                        </a:spcBef>
                        <a:spcAft>
                          <a:spcPts val="0"/>
                        </a:spcAft>
                      </a:pP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혁신산업 분야 자금 공급</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(4.8</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조 원</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 </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상거래활동 기반 자금 공급 </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(0.4</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조 원</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 </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기술금융</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·IP</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금융</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동산담보대출 활성화 </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(0.8</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조 원</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w="7112" cap="flat" cmpd="sng" algn="ctr">
                      <a:solidFill>
                        <a:srgbClr val="525252"/>
                      </a:solidFill>
                      <a:prstDash val="dot"/>
                      <a:round/>
                      <a:headEnd type="none" w="med" len="med"/>
                      <a:tailEnd type="none" w="med" len="med"/>
                    </a:lnL>
                    <a:lnR w="7112" cap="flat" cmpd="sng" algn="ctr">
                      <a:solidFill>
                        <a:srgbClr val="525252"/>
                      </a:solidFill>
                      <a:prstDash val="dot"/>
                      <a:round/>
                      <a:headEnd type="none" w="med" len="med"/>
                      <a:tailEnd type="none" w="med" len="med"/>
                    </a:lnR>
                    <a:lnT w="7112" cap="flat" cmpd="sng" algn="ctr">
                      <a:solidFill>
                        <a:srgbClr val="525252"/>
                      </a:solidFill>
                      <a:prstDash val="dot"/>
                      <a:round/>
                      <a:headEnd type="none" w="med" len="med"/>
                      <a:tailEnd type="none" w="med" len="med"/>
                    </a:lnT>
                    <a:lnB w="7112" cap="flat" cmpd="sng" algn="ctr">
                      <a:solidFill>
                        <a:srgbClr val="525252"/>
                      </a:solidFill>
                      <a:prstDash val="dot"/>
                      <a:round/>
                      <a:headEnd type="none" w="med" len="med"/>
                      <a:tailEnd type="none" w="med" len="med"/>
                    </a:lnB>
                  </a:tcPr>
                </a:tc>
                <a:extLst>
                  <a:ext uri="{0D108BD9-81ED-4DB2-BD59-A6C34878D82A}">
                    <a16:rowId xmlns:a16="http://schemas.microsoft.com/office/drawing/2014/main" val="131867581"/>
                  </a:ext>
                </a:extLst>
              </a:tr>
              <a:tr h="77036">
                <a:tc>
                  <a:txBody>
                    <a:bodyPr/>
                    <a:lstStyle/>
                    <a:p>
                      <a:pPr marL="0" marR="0" indent="0" algn="ctr" fontAlgn="base" latinLnBrk="0">
                        <a:lnSpc>
                          <a:spcPct val="140000"/>
                        </a:lnSpc>
                        <a:spcBef>
                          <a:spcPts val="0"/>
                        </a:spcBef>
                        <a:spcAft>
                          <a:spcPts val="0"/>
                        </a:spcAft>
                      </a:pPr>
                      <a:endParaRPr lang="ko-KR" altLang="en-US" sz="3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a:noFill/>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20000"/>
                        </a:lnSpc>
                        <a:spcBef>
                          <a:spcPts val="0"/>
                        </a:spcBef>
                        <a:spcAft>
                          <a:spcPts val="0"/>
                        </a:spcAft>
                      </a:pPr>
                      <a:endParaRPr lang="ko-KR" altLang="en-US" sz="300" kern="0" spc="0">
                        <a:solidFill>
                          <a:srgbClr val="000000"/>
                        </a:solidFill>
                        <a:effectLst/>
                        <a:latin typeface="+mn-ea"/>
                        <a:ea typeface="+mn-ea"/>
                      </a:endParaRPr>
                    </a:p>
                  </a:txBody>
                  <a:tcPr marL="32365" marR="32365" marT="8948" marB="8948" anchor="ctr">
                    <a:lnL>
                      <a:noFill/>
                    </a:lnL>
                    <a:lnR>
                      <a:noFill/>
                    </a:lnR>
                    <a:lnT>
                      <a:noFill/>
                    </a:lnT>
                    <a:lnB>
                      <a:noFill/>
                    </a:lnB>
                  </a:tcPr>
                </a:tc>
                <a:tc>
                  <a:txBody>
                    <a:bodyPr/>
                    <a:lstStyle/>
                    <a:p>
                      <a:pPr marL="0" marR="0" indent="0" algn="ctr" fontAlgn="base" latinLnBrk="1">
                        <a:lnSpc>
                          <a:spcPct val="120000"/>
                        </a:lnSpc>
                        <a:spcBef>
                          <a:spcPts val="0"/>
                        </a:spcBef>
                        <a:spcAft>
                          <a:spcPts val="0"/>
                        </a:spcAft>
                      </a:pPr>
                      <a:endParaRPr lang="ko-KR" altLang="en-US" sz="3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a:noFill/>
                    </a:lnR>
                    <a:lnT>
                      <a:noFill/>
                    </a:lnT>
                    <a:lnB>
                      <a:noFill/>
                    </a:lnB>
                  </a:tcPr>
                </a:tc>
                <a:tc>
                  <a:txBody>
                    <a:bodyPr/>
                    <a:lstStyle/>
                    <a:p>
                      <a:pPr marL="0" marR="0" indent="0" algn="just" fontAlgn="base" latinLnBrk="1">
                        <a:lnSpc>
                          <a:spcPct val="120000"/>
                        </a:lnSpc>
                        <a:spcBef>
                          <a:spcPts val="0"/>
                        </a:spcBef>
                        <a:spcAft>
                          <a:spcPts val="0"/>
                        </a:spcAft>
                      </a:pPr>
                      <a:endParaRPr lang="ko-KR" altLang="en-US" sz="3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a:noFill/>
                    </a:lnR>
                    <a:lnT>
                      <a:noFill/>
                    </a:lnT>
                    <a:lnB>
                      <a:noFill/>
                    </a:lnB>
                  </a:tcPr>
                </a:tc>
                <a:tc>
                  <a:txBody>
                    <a:bodyPr/>
                    <a:lstStyle/>
                    <a:p>
                      <a:pPr marL="0" marR="0" indent="0" algn="just" fontAlgn="base" latinLnBrk="1">
                        <a:lnSpc>
                          <a:spcPct val="120000"/>
                        </a:lnSpc>
                        <a:spcBef>
                          <a:spcPts val="0"/>
                        </a:spcBef>
                        <a:spcAft>
                          <a:spcPts val="0"/>
                        </a:spcAft>
                      </a:pPr>
                      <a:endParaRPr lang="ko-KR" altLang="en-US" sz="3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a:noFill/>
                    </a:lnR>
                    <a:lnT w="7112" cap="flat" cmpd="sng" algn="ctr">
                      <a:solidFill>
                        <a:srgbClr val="525252"/>
                      </a:solidFill>
                      <a:prstDash val="dot"/>
                      <a:round/>
                      <a:headEnd type="none" w="med" len="med"/>
                      <a:tailEnd type="none" w="med" len="med"/>
                    </a:lnT>
                    <a:lnB w="7112" cap="flat" cmpd="sng" algn="ctr">
                      <a:solidFill>
                        <a:srgbClr val="525252"/>
                      </a:solidFill>
                      <a:prstDash val="dot"/>
                      <a:round/>
                      <a:headEnd type="none" w="med" len="med"/>
                      <a:tailEnd type="none" w="med" len="med"/>
                    </a:lnB>
                  </a:tcPr>
                </a:tc>
                <a:extLst>
                  <a:ext uri="{0D108BD9-81ED-4DB2-BD59-A6C34878D82A}">
                    <a16:rowId xmlns:a16="http://schemas.microsoft.com/office/drawing/2014/main" val="810849391"/>
                  </a:ext>
                </a:extLst>
              </a:tr>
              <a:tr h="200152">
                <a:tc rowSpan="5">
                  <a:txBody>
                    <a:bodyPr/>
                    <a:lstStyle/>
                    <a:p>
                      <a:pPr marL="0" marR="0" indent="0" algn="ctr" fontAlgn="base" latinLnBrk="0">
                        <a:lnSpc>
                          <a:spcPct val="140000"/>
                        </a:lnSpc>
                        <a:spcBef>
                          <a:spcPts val="0"/>
                        </a:spcBef>
                        <a:spcAft>
                          <a:spcPts val="0"/>
                        </a:spcAft>
                      </a:pP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취약기업</a:t>
                      </a:r>
                    </a:p>
                    <a:p>
                      <a:pPr marL="0" marR="0" indent="0" algn="ctr" fontAlgn="base" latinLnBrk="0">
                        <a:lnSpc>
                          <a:spcPct val="140000"/>
                        </a:lnSpc>
                        <a:spcBef>
                          <a:spcPts val="0"/>
                        </a:spcBef>
                        <a:spcAft>
                          <a:spcPts val="0"/>
                        </a:spcAft>
                      </a:pP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재기지원</a:t>
                      </a:r>
                    </a:p>
                    <a:p>
                      <a:pPr marL="0" marR="0" indent="0" algn="ctr" fontAlgn="base" latinLnBrk="0">
                        <a:lnSpc>
                          <a:spcPct val="140000"/>
                        </a:lnSpc>
                        <a:spcBef>
                          <a:spcPts val="0"/>
                        </a:spcBef>
                        <a:spcAft>
                          <a:spcPts val="0"/>
                        </a:spcAft>
                      </a:pP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(8.9</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조 원</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6F6F6"/>
                    </a:solidFill>
                  </a:tcPr>
                </a:tc>
                <a:tc>
                  <a:txBody>
                    <a:bodyPr/>
                    <a:lstStyle/>
                    <a:p>
                      <a:pPr marL="0" marR="0" indent="0" algn="just" fontAlgn="base" latinLnBrk="1">
                        <a:lnSpc>
                          <a:spcPct val="120000"/>
                        </a:lnSpc>
                        <a:spcBef>
                          <a:spcPts val="0"/>
                        </a:spcBef>
                        <a:spcAft>
                          <a:spcPts val="0"/>
                        </a:spcAft>
                      </a:pPr>
                      <a:endParaRPr lang="ko-KR" altLang="en-US" sz="900" kern="0" spc="0">
                        <a:solidFill>
                          <a:srgbClr val="000000"/>
                        </a:solidFill>
                        <a:effectLst/>
                        <a:latin typeface="+mn-ea"/>
                        <a:ea typeface="+mn-ea"/>
                      </a:endParaRPr>
                    </a:p>
                  </a:txBody>
                  <a:tcPr marL="32365" marR="32365" marT="8948" marB="8948" anchor="ctr">
                    <a:lnL w="3556" cap="flat" cmpd="sng" algn="ctr">
                      <a:solidFill>
                        <a:srgbClr val="000000"/>
                      </a:solidFill>
                      <a:prstDash val="solid"/>
                      <a:round/>
                      <a:headEnd type="none" w="med" len="med"/>
                      <a:tailEnd type="none" w="med" len="med"/>
                    </a:lnL>
                    <a:lnR>
                      <a:noFill/>
                    </a:lnR>
                    <a:lnT>
                      <a:noFill/>
                    </a:lnT>
                    <a:lnB>
                      <a:noFill/>
                    </a:lnB>
                  </a:tcPr>
                </a:tc>
                <a:tc>
                  <a:txBody>
                    <a:bodyPr/>
                    <a:lstStyle/>
                    <a:p>
                      <a:pPr marL="0" marR="0" indent="0" algn="ctr" fontAlgn="base" latinLnBrk="1">
                        <a:lnSpc>
                          <a:spcPct val="120000"/>
                        </a:lnSpc>
                        <a:spcBef>
                          <a:spcPts val="0"/>
                        </a:spcBef>
                        <a:spcAft>
                          <a:spcPts val="0"/>
                        </a:spcAft>
                      </a:pP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신속금융지원 효과성 제고</a:t>
                      </a:r>
                    </a:p>
                  </a:txBody>
                  <a:tcPr marL="32365" marR="32365" marT="8948" marB="8948" anchor="ctr">
                    <a:lnL>
                      <a:noFill/>
                    </a:lnL>
                    <a:lnR>
                      <a:noFill/>
                    </a:lnR>
                    <a:lnT>
                      <a:noFill/>
                    </a:lnT>
                    <a:lnB>
                      <a:noFill/>
                    </a:lnB>
                    <a:solidFill>
                      <a:srgbClr val="CCF2EF"/>
                    </a:solidFill>
                  </a:tcPr>
                </a:tc>
                <a:tc>
                  <a:txBody>
                    <a:bodyPr/>
                    <a:lstStyle/>
                    <a:p>
                      <a:pPr marL="0" marR="0" indent="0" algn="just" fontAlgn="base" latinLnBrk="1">
                        <a:lnSpc>
                          <a:spcPct val="120000"/>
                        </a:lnSpc>
                        <a:spcBef>
                          <a:spcPts val="0"/>
                        </a:spcBef>
                        <a:spcAft>
                          <a:spcPts val="0"/>
                        </a:spcAft>
                      </a:pPr>
                      <a:endPar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w="7112" cap="flat" cmpd="sng" algn="ctr">
                      <a:solidFill>
                        <a:srgbClr val="525252"/>
                      </a:solidFill>
                      <a:prstDash val="dot"/>
                      <a:round/>
                      <a:headEnd type="none" w="med" len="med"/>
                      <a:tailEnd type="none" w="med" len="med"/>
                    </a:lnR>
                    <a:lnT>
                      <a:noFill/>
                    </a:lnT>
                    <a:lnB>
                      <a:noFill/>
                    </a:lnB>
                  </a:tcPr>
                </a:tc>
                <a:tc>
                  <a:txBody>
                    <a:bodyPr/>
                    <a:lstStyle/>
                    <a:p>
                      <a:pPr marL="0" marR="0" indent="0" algn="just" fontAlgn="base" latinLnBrk="1">
                        <a:lnSpc>
                          <a:spcPct val="120000"/>
                        </a:lnSpc>
                        <a:spcBef>
                          <a:spcPts val="0"/>
                        </a:spcBef>
                        <a:spcAft>
                          <a:spcPts val="0"/>
                        </a:spcAft>
                      </a:pP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신속금융지원 상시화 및 지원 내실화</a:t>
                      </a:r>
                    </a:p>
                  </a:txBody>
                  <a:tcPr marL="32365" marR="32365" marT="8948" marB="8948" anchor="ctr">
                    <a:lnL w="7112" cap="flat" cmpd="sng" algn="ctr">
                      <a:solidFill>
                        <a:srgbClr val="525252"/>
                      </a:solidFill>
                      <a:prstDash val="dot"/>
                      <a:round/>
                      <a:headEnd type="none" w="med" len="med"/>
                      <a:tailEnd type="none" w="med" len="med"/>
                    </a:lnL>
                    <a:lnR w="7112" cap="flat" cmpd="sng" algn="ctr">
                      <a:solidFill>
                        <a:srgbClr val="525252"/>
                      </a:solidFill>
                      <a:prstDash val="dot"/>
                      <a:round/>
                      <a:headEnd type="none" w="med" len="med"/>
                      <a:tailEnd type="none" w="med" len="med"/>
                    </a:lnR>
                    <a:lnT w="7112" cap="flat" cmpd="sng" algn="ctr">
                      <a:solidFill>
                        <a:srgbClr val="525252"/>
                      </a:solidFill>
                      <a:prstDash val="dot"/>
                      <a:round/>
                      <a:headEnd type="none" w="med" len="med"/>
                      <a:tailEnd type="none" w="med" len="med"/>
                    </a:lnT>
                    <a:lnB w="7112" cap="flat" cmpd="sng" algn="ctr">
                      <a:solidFill>
                        <a:srgbClr val="525252"/>
                      </a:solidFill>
                      <a:prstDash val="dot"/>
                      <a:round/>
                      <a:headEnd type="none" w="med" len="med"/>
                      <a:tailEnd type="none" w="med" len="med"/>
                    </a:lnB>
                  </a:tcPr>
                </a:tc>
                <a:extLst>
                  <a:ext uri="{0D108BD9-81ED-4DB2-BD59-A6C34878D82A}">
                    <a16:rowId xmlns:a16="http://schemas.microsoft.com/office/drawing/2014/main" val="1278857785"/>
                  </a:ext>
                </a:extLst>
              </a:tr>
              <a:tr h="70114">
                <a:tc vMerge="1">
                  <a:txBody>
                    <a:bodyPr/>
                    <a:lstStyle/>
                    <a:p>
                      <a:pPr latinLnBrk="1"/>
                      <a:endParaRPr lang="ko-KR" altLang="en-US"/>
                    </a:p>
                  </a:txBody>
                  <a:tcPr/>
                </a:tc>
                <a:tc>
                  <a:txBody>
                    <a:bodyPr/>
                    <a:lstStyle/>
                    <a:p>
                      <a:pPr marL="0" marR="0" indent="0" algn="just" fontAlgn="base" latinLnBrk="1">
                        <a:lnSpc>
                          <a:spcPct val="120000"/>
                        </a:lnSpc>
                        <a:spcBef>
                          <a:spcPts val="0"/>
                        </a:spcBef>
                        <a:spcAft>
                          <a:spcPts val="0"/>
                        </a:spcAft>
                      </a:pPr>
                      <a:endParaRPr lang="ko-KR" altLang="en-US" sz="300" kern="0" spc="0">
                        <a:solidFill>
                          <a:srgbClr val="000000"/>
                        </a:solidFill>
                        <a:effectLst/>
                        <a:latin typeface="+mn-ea"/>
                        <a:ea typeface="+mn-ea"/>
                      </a:endParaRPr>
                    </a:p>
                  </a:txBody>
                  <a:tcPr marL="32365" marR="32365" marT="8948" marB="8948" anchor="ctr">
                    <a:lnL w="3556" cap="flat" cmpd="sng" algn="ctr">
                      <a:solidFill>
                        <a:srgbClr val="000000"/>
                      </a:solidFill>
                      <a:prstDash val="solid"/>
                      <a:round/>
                      <a:headEnd type="none" w="med" len="med"/>
                      <a:tailEnd type="none" w="med" len="med"/>
                    </a:lnL>
                    <a:lnR>
                      <a:noFill/>
                    </a:lnR>
                    <a:lnT>
                      <a:noFill/>
                    </a:lnT>
                    <a:lnB>
                      <a:noFill/>
                    </a:lnB>
                  </a:tcPr>
                </a:tc>
                <a:tc>
                  <a:txBody>
                    <a:bodyPr/>
                    <a:lstStyle/>
                    <a:p>
                      <a:pPr marL="0" marR="0" indent="0" algn="ctr" fontAlgn="base" latinLnBrk="1">
                        <a:lnSpc>
                          <a:spcPct val="120000"/>
                        </a:lnSpc>
                        <a:spcBef>
                          <a:spcPts val="0"/>
                        </a:spcBef>
                        <a:spcAft>
                          <a:spcPts val="0"/>
                        </a:spcAft>
                      </a:pPr>
                      <a:endParaRPr lang="ko-KR" altLang="en-US" sz="3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a:noFill/>
                    </a:lnR>
                    <a:lnT>
                      <a:noFill/>
                    </a:lnT>
                    <a:lnB>
                      <a:noFill/>
                    </a:lnB>
                  </a:tcPr>
                </a:tc>
                <a:tc>
                  <a:txBody>
                    <a:bodyPr/>
                    <a:lstStyle/>
                    <a:p>
                      <a:pPr marL="0" marR="0" indent="0" algn="just" fontAlgn="base" latinLnBrk="1">
                        <a:lnSpc>
                          <a:spcPct val="120000"/>
                        </a:lnSpc>
                        <a:spcBef>
                          <a:spcPts val="0"/>
                        </a:spcBef>
                        <a:spcAft>
                          <a:spcPts val="0"/>
                        </a:spcAft>
                      </a:pPr>
                      <a:endParaRPr lang="ko-KR" altLang="en-US" sz="3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a:noFill/>
                    </a:lnR>
                    <a:lnT>
                      <a:noFill/>
                    </a:lnT>
                    <a:lnB>
                      <a:noFill/>
                    </a:lnB>
                  </a:tcPr>
                </a:tc>
                <a:tc>
                  <a:txBody>
                    <a:bodyPr/>
                    <a:lstStyle/>
                    <a:p>
                      <a:pPr marL="0" marR="0" indent="0" algn="just" fontAlgn="base" latinLnBrk="1">
                        <a:lnSpc>
                          <a:spcPct val="120000"/>
                        </a:lnSpc>
                        <a:spcBef>
                          <a:spcPts val="0"/>
                        </a:spcBef>
                        <a:spcAft>
                          <a:spcPts val="0"/>
                        </a:spcAft>
                      </a:pPr>
                      <a:endParaRPr lang="ko-KR" altLang="en-US" sz="3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a:noFill/>
                    </a:lnR>
                    <a:lnT w="7112" cap="flat" cmpd="sng" algn="ctr">
                      <a:solidFill>
                        <a:srgbClr val="525252"/>
                      </a:solidFill>
                      <a:prstDash val="dot"/>
                      <a:round/>
                      <a:headEnd type="none" w="med" len="med"/>
                      <a:tailEnd type="none" w="med" len="med"/>
                    </a:lnT>
                    <a:lnB w="7112" cap="flat" cmpd="sng" algn="ctr">
                      <a:solidFill>
                        <a:srgbClr val="525252"/>
                      </a:solidFill>
                      <a:prstDash val="dot"/>
                      <a:round/>
                      <a:headEnd type="none" w="med" len="med"/>
                      <a:tailEnd type="none" w="med" len="med"/>
                    </a:lnB>
                  </a:tcPr>
                </a:tc>
                <a:extLst>
                  <a:ext uri="{0D108BD9-81ED-4DB2-BD59-A6C34878D82A}">
                    <a16:rowId xmlns:a16="http://schemas.microsoft.com/office/drawing/2014/main" val="3553101586"/>
                  </a:ext>
                </a:extLst>
              </a:tr>
              <a:tr h="200152">
                <a:tc vMerge="1">
                  <a:txBody>
                    <a:bodyPr/>
                    <a:lstStyle/>
                    <a:p>
                      <a:pPr latinLnBrk="1"/>
                      <a:endParaRPr lang="ko-KR" altLang="en-US"/>
                    </a:p>
                  </a:txBody>
                  <a:tcPr/>
                </a:tc>
                <a:tc>
                  <a:txBody>
                    <a:bodyPr/>
                    <a:lstStyle/>
                    <a:p>
                      <a:pPr marL="0" marR="0" indent="0" algn="just" fontAlgn="base" latinLnBrk="1">
                        <a:lnSpc>
                          <a:spcPct val="120000"/>
                        </a:lnSpc>
                        <a:spcBef>
                          <a:spcPts val="0"/>
                        </a:spcBef>
                        <a:spcAft>
                          <a:spcPts val="0"/>
                        </a:spcAft>
                      </a:pPr>
                      <a:endParaRPr lang="ko-KR" altLang="en-US" sz="900" kern="0" spc="0">
                        <a:solidFill>
                          <a:srgbClr val="000000"/>
                        </a:solidFill>
                        <a:effectLst/>
                        <a:latin typeface="+mn-ea"/>
                        <a:ea typeface="+mn-ea"/>
                      </a:endParaRPr>
                    </a:p>
                  </a:txBody>
                  <a:tcPr marL="32365" marR="32365" marT="8948" marB="8948" anchor="ctr">
                    <a:lnL w="3556" cap="flat" cmpd="sng" algn="ctr">
                      <a:solidFill>
                        <a:srgbClr val="000000"/>
                      </a:solidFill>
                      <a:prstDash val="solid"/>
                      <a:round/>
                      <a:headEnd type="none" w="med" len="med"/>
                      <a:tailEnd type="none" w="med" len="med"/>
                    </a:lnL>
                    <a:lnR>
                      <a:noFill/>
                    </a:lnR>
                    <a:lnT>
                      <a:noFill/>
                    </a:lnT>
                    <a:lnB>
                      <a:noFill/>
                    </a:lnB>
                  </a:tcPr>
                </a:tc>
                <a:tc>
                  <a:txBody>
                    <a:bodyPr/>
                    <a:lstStyle/>
                    <a:p>
                      <a:pPr marL="0" marR="0" indent="0" algn="ctr" fontAlgn="base" latinLnBrk="1">
                        <a:lnSpc>
                          <a:spcPct val="120000"/>
                        </a:lnSpc>
                        <a:spcBef>
                          <a:spcPts val="0"/>
                        </a:spcBef>
                        <a:spcAft>
                          <a:spcPts val="0"/>
                        </a:spcAft>
                      </a:pP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구조조정기업 신규자금 공급</a:t>
                      </a:r>
                    </a:p>
                  </a:txBody>
                  <a:tcPr marL="32365" marR="32365" marT="8948" marB="8948" anchor="ctr">
                    <a:lnL>
                      <a:noFill/>
                    </a:lnL>
                    <a:lnR>
                      <a:noFill/>
                    </a:lnR>
                    <a:lnT>
                      <a:noFill/>
                    </a:lnT>
                    <a:lnB>
                      <a:noFill/>
                    </a:lnB>
                    <a:solidFill>
                      <a:srgbClr val="CCF2EF"/>
                    </a:solidFill>
                  </a:tcPr>
                </a:tc>
                <a:tc>
                  <a:txBody>
                    <a:bodyPr/>
                    <a:lstStyle/>
                    <a:p>
                      <a:pPr marL="0" marR="0" indent="0" algn="just" fontAlgn="base" latinLnBrk="1">
                        <a:lnSpc>
                          <a:spcPct val="120000"/>
                        </a:lnSpc>
                        <a:spcBef>
                          <a:spcPts val="0"/>
                        </a:spcBef>
                        <a:spcAft>
                          <a:spcPts val="0"/>
                        </a:spcAft>
                      </a:pPr>
                      <a:endPar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w="7112" cap="flat" cmpd="sng" algn="ctr">
                      <a:solidFill>
                        <a:srgbClr val="525252"/>
                      </a:solidFill>
                      <a:prstDash val="dot"/>
                      <a:round/>
                      <a:headEnd type="none" w="med" len="med"/>
                      <a:tailEnd type="none" w="med" len="med"/>
                    </a:lnR>
                    <a:lnT>
                      <a:noFill/>
                    </a:lnT>
                    <a:lnB>
                      <a:noFill/>
                    </a:lnB>
                  </a:tcPr>
                </a:tc>
                <a:tc>
                  <a:txBody>
                    <a:bodyPr/>
                    <a:lstStyle/>
                    <a:p>
                      <a:pPr marL="0" marR="0" indent="0" algn="just" fontAlgn="base" latinLnBrk="1">
                        <a:lnSpc>
                          <a:spcPct val="120000"/>
                        </a:lnSpc>
                        <a:spcBef>
                          <a:spcPts val="0"/>
                        </a:spcBef>
                        <a:spcAft>
                          <a:spcPts val="0"/>
                        </a:spcAft>
                      </a:pP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1000" kern="1200" dirty="0" err="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중진공</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r>
                        <a:rPr lang="ko-KR" altLang="en-US" sz="1000" kern="1200" dirty="0" err="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캠코</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자금지원 연계 </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(0.1</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조 원</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 </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기업구조혁신펀드 추가조성 </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(4.0</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조 원</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w="7112" cap="flat" cmpd="sng" algn="ctr">
                      <a:solidFill>
                        <a:srgbClr val="525252"/>
                      </a:solidFill>
                      <a:prstDash val="dot"/>
                      <a:round/>
                      <a:headEnd type="none" w="med" len="med"/>
                      <a:tailEnd type="none" w="med" len="med"/>
                    </a:lnL>
                    <a:lnR w="7112" cap="flat" cmpd="sng" algn="ctr">
                      <a:solidFill>
                        <a:srgbClr val="525252"/>
                      </a:solidFill>
                      <a:prstDash val="dot"/>
                      <a:round/>
                      <a:headEnd type="none" w="med" len="med"/>
                      <a:tailEnd type="none" w="med" len="med"/>
                    </a:lnR>
                    <a:lnT w="7112" cap="flat" cmpd="sng" algn="ctr">
                      <a:solidFill>
                        <a:srgbClr val="525252"/>
                      </a:solidFill>
                      <a:prstDash val="dot"/>
                      <a:round/>
                      <a:headEnd type="none" w="med" len="med"/>
                      <a:tailEnd type="none" w="med" len="med"/>
                    </a:lnT>
                    <a:lnB w="7112" cap="flat" cmpd="sng" algn="ctr">
                      <a:solidFill>
                        <a:srgbClr val="525252"/>
                      </a:solidFill>
                      <a:prstDash val="dot"/>
                      <a:round/>
                      <a:headEnd type="none" w="med" len="med"/>
                      <a:tailEnd type="none" w="med" len="med"/>
                    </a:lnB>
                  </a:tcPr>
                </a:tc>
                <a:extLst>
                  <a:ext uri="{0D108BD9-81ED-4DB2-BD59-A6C34878D82A}">
                    <a16:rowId xmlns:a16="http://schemas.microsoft.com/office/drawing/2014/main" val="2259939729"/>
                  </a:ext>
                </a:extLst>
              </a:tr>
              <a:tr h="70114">
                <a:tc vMerge="1">
                  <a:txBody>
                    <a:bodyPr/>
                    <a:lstStyle/>
                    <a:p>
                      <a:pPr latinLnBrk="1"/>
                      <a:endParaRPr lang="ko-KR" altLang="en-US"/>
                    </a:p>
                  </a:txBody>
                  <a:tcPr/>
                </a:tc>
                <a:tc>
                  <a:txBody>
                    <a:bodyPr/>
                    <a:lstStyle/>
                    <a:p>
                      <a:pPr marL="0" marR="0" indent="0" algn="just" fontAlgn="base" latinLnBrk="1">
                        <a:lnSpc>
                          <a:spcPct val="120000"/>
                        </a:lnSpc>
                        <a:spcBef>
                          <a:spcPts val="0"/>
                        </a:spcBef>
                        <a:spcAft>
                          <a:spcPts val="0"/>
                        </a:spcAft>
                      </a:pPr>
                      <a:endParaRPr lang="ko-KR" altLang="en-US" sz="300" kern="0" spc="0">
                        <a:solidFill>
                          <a:srgbClr val="000000"/>
                        </a:solidFill>
                        <a:effectLst/>
                        <a:latin typeface="+mn-ea"/>
                        <a:ea typeface="+mn-ea"/>
                      </a:endParaRPr>
                    </a:p>
                  </a:txBody>
                  <a:tcPr marL="32365" marR="32365" marT="8948" marB="8948" anchor="ctr">
                    <a:lnL w="3556" cap="flat" cmpd="sng" algn="ctr">
                      <a:solidFill>
                        <a:srgbClr val="000000"/>
                      </a:solidFill>
                      <a:prstDash val="solid"/>
                      <a:round/>
                      <a:headEnd type="none" w="med" len="med"/>
                      <a:tailEnd type="none" w="med" len="med"/>
                    </a:lnL>
                    <a:lnR>
                      <a:noFill/>
                    </a:lnR>
                    <a:lnT>
                      <a:noFill/>
                    </a:lnT>
                    <a:lnB>
                      <a:noFill/>
                    </a:lnB>
                  </a:tcPr>
                </a:tc>
                <a:tc>
                  <a:txBody>
                    <a:bodyPr/>
                    <a:lstStyle/>
                    <a:p>
                      <a:pPr marL="0" marR="0" indent="0" algn="ctr" fontAlgn="base" latinLnBrk="1">
                        <a:lnSpc>
                          <a:spcPct val="120000"/>
                        </a:lnSpc>
                        <a:spcBef>
                          <a:spcPts val="0"/>
                        </a:spcBef>
                        <a:spcAft>
                          <a:spcPts val="0"/>
                        </a:spcAft>
                      </a:pPr>
                      <a:endParaRPr lang="ko-KR" altLang="en-US" sz="3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a:noFill/>
                    </a:lnR>
                    <a:lnT>
                      <a:noFill/>
                    </a:lnT>
                    <a:lnB>
                      <a:noFill/>
                    </a:lnB>
                  </a:tcPr>
                </a:tc>
                <a:tc>
                  <a:txBody>
                    <a:bodyPr/>
                    <a:lstStyle/>
                    <a:p>
                      <a:pPr marL="0" marR="0" indent="0" algn="just" fontAlgn="base" latinLnBrk="1">
                        <a:lnSpc>
                          <a:spcPct val="120000"/>
                        </a:lnSpc>
                        <a:spcBef>
                          <a:spcPts val="0"/>
                        </a:spcBef>
                        <a:spcAft>
                          <a:spcPts val="0"/>
                        </a:spcAft>
                      </a:pPr>
                      <a:endParaRPr lang="ko-KR" altLang="en-US" sz="3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a:noFill/>
                    </a:lnR>
                    <a:lnT>
                      <a:noFill/>
                    </a:lnT>
                    <a:lnB>
                      <a:noFill/>
                    </a:lnB>
                  </a:tcPr>
                </a:tc>
                <a:tc>
                  <a:txBody>
                    <a:bodyPr/>
                    <a:lstStyle/>
                    <a:p>
                      <a:pPr marL="0" marR="0" indent="0" algn="just" fontAlgn="base" latinLnBrk="1">
                        <a:lnSpc>
                          <a:spcPct val="120000"/>
                        </a:lnSpc>
                        <a:spcBef>
                          <a:spcPts val="0"/>
                        </a:spcBef>
                        <a:spcAft>
                          <a:spcPts val="0"/>
                        </a:spcAft>
                      </a:pPr>
                      <a:endParaRPr lang="ko-KR" altLang="en-US" sz="3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a:noFill/>
                    </a:lnR>
                    <a:lnT w="7112" cap="flat" cmpd="sng" algn="ctr">
                      <a:solidFill>
                        <a:srgbClr val="525252"/>
                      </a:solidFill>
                      <a:prstDash val="dot"/>
                      <a:round/>
                      <a:headEnd type="none" w="med" len="med"/>
                      <a:tailEnd type="none" w="med" len="med"/>
                    </a:lnT>
                    <a:lnB w="7112" cap="flat" cmpd="sng" algn="ctr">
                      <a:solidFill>
                        <a:srgbClr val="525252"/>
                      </a:solidFill>
                      <a:prstDash val="dot"/>
                      <a:round/>
                      <a:headEnd type="none" w="med" len="med"/>
                      <a:tailEnd type="none" w="med" len="med"/>
                    </a:lnB>
                  </a:tcPr>
                </a:tc>
                <a:extLst>
                  <a:ext uri="{0D108BD9-81ED-4DB2-BD59-A6C34878D82A}">
                    <a16:rowId xmlns:a16="http://schemas.microsoft.com/office/drawing/2014/main" val="4009428061"/>
                  </a:ext>
                </a:extLst>
              </a:tr>
              <a:tr h="191454">
                <a:tc vMerge="1">
                  <a:txBody>
                    <a:bodyPr/>
                    <a:lstStyle/>
                    <a:p>
                      <a:pPr latinLnBrk="1"/>
                      <a:endParaRPr lang="ko-KR" altLang="en-US"/>
                    </a:p>
                  </a:txBody>
                  <a:tcPr/>
                </a:tc>
                <a:tc>
                  <a:txBody>
                    <a:bodyPr/>
                    <a:lstStyle/>
                    <a:p>
                      <a:pPr marL="0" marR="0" indent="0" algn="just" fontAlgn="base" latinLnBrk="1">
                        <a:lnSpc>
                          <a:spcPct val="120000"/>
                        </a:lnSpc>
                        <a:spcBef>
                          <a:spcPts val="0"/>
                        </a:spcBef>
                        <a:spcAft>
                          <a:spcPts val="0"/>
                        </a:spcAft>
                      </a:pPr>
                      <a:endParaRPr lang="ko-KR" altLang="en-US" sz="900" kern="0" spc="0">
                        <a:solidFill>
                          <a:srgbClr val="000000"/>
                        </a:solidFill>
                        <a:effectLst/>
                        <a:latin typeface="+mn-ea"/>
                        <a:ea typeface="+mn-ea"/>
                      </a:endParaRPr>
                    </a:p>
                  </a:txBody>
                  <a:tcPr marL="32365" marR="32365" marT="8948" marB="8948" anchor="ctr">
                    <a:lnL w="3556" cap="flat" cmpd="sng" algn="ctr">
                      <a:solidFill>
                        <a:srgbClr val="000000"/>
                      </a:solidFill>
                      <a:prstDash val="solid"/>
                      <a:round/>
                      <a:headEnd type="none" w="med" len="med"/>
                      <a:tailEnd type="none" w="med" len="med"/>
                    </a:lnL>
                    <a:lnR>
                      <a:noFill/>
                    </a:lnR>
                    <a:lnT>
                      <a:noFill/>
                    </a:lnT>
                    <a:lnB>
                      <a:noFill/>
                    </a:lnB>
                  </a:tcPr>
                </a:tc>
                <a:tc>
                  <a:txBody>
                    <a:bodyPr/>
                    <a:lstStyle/>
                    <a:p>
                      <a:pPr marL="0" marR="0" indent="0" algn="ctr" fontAlgn="base" latinLnBrk="1">
                        <a:lnSpc>
                          <a:spcPct val="120000"/>
                        </a:lnSpc>
                        <a:spcBef>
                          <a:spcPts val="0"/>
                        </a:spcBef>
                        <a:spcAft>
                          <a:spcPts val="0"/>
                        </a:spcAft>
                      </a:pP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소규모기업 지원</a:t>
                      </a:r>
                    </a:p>
                  </a:txBody>
                  <a:tcPr marL="32365" marR="32365" marT="8948" marB="8948" anchor="ctr">
                    <a:lnL>
                      <a:noFill/>
                    </a:lnL>
                    <a:lnR>
                      <a:noFill/>
                    </a:lnR>
                    <a:lnT>
                      <a:noFill/>
                    </a:lnT>
                    <a:lnB>
                      <a:noFill/>
                    </a:lnB>
                    <a:solidFill>
                      <a:srgbClr val="CCF2EF"/>
                    </a:solidFill>
                  </a:tcPr>
                </a:tc>
                <a:tc>
                  <a:txBody>
                    <a:bodyPr/>
                    <a:lstStyle/>
                    <a:p>
                      <a:pPr marL="0" marR="0" indent="0" algn="just" fontAlgn="base" latinLnBrk="1">
                        <a:lnSpc>
                          <a:spcPct val="120000"/>
                        </a:lnSpc>
                        <a:spcBef>
                          <a:spcPts val="0"/>
                        </a:spcBef>
                        <a:spcAft>
                          <a:spcPts val="0"/>
                        </a:spcAft>
                      </a:pPr>
                      <a:endParaRPr lang="ko-KR" altLang="en-US" sz="1000" kern="120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a:noFill/>
                    </a:lnL>
                    <a:lnR w="7112" cap="flat" cmpd="sng" algn="ctr">
                      <a:solidFill>
                        <a:srgbClr val="525252"/>
                      </a:solidFill>
                      <a:prstDash val="dot"/>
                      <a:round/>
                      <a:headEnd type="none" w="med" len="med"/>
                      <a:tailEnd type="none" w="med" len="med"/>
                    </a:lnR>
                    <a:lnT>
                      <a:noFill/>
                    </a:lnT>
                    <a:lnB>
                      <a:noFill/>
                    </a:lnB>
                  </a:tcPr>
                </a:tc>
                <a:tc>
                  <a:txBody>
                    <a:bodyPr/>
                    <a:lstStyle/>
                    <a:p>
                      <a:pPr marL="0" marR="0" indent="0" algn="just" fontAlgn="base" latinLnBrk="1">
                        <a:lnSpc>
                          <a:spcPct val="120000"/>
                        </a:lnSpc>
                        <a:spcBef>
                          <a:spcPts val="0"/>
                        </a:spcBef>
                        <a:spcAft>
                          <a:spcPts val="0"/>
                        </a:spcAft>
                      </a:pP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 </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소규모 취약기업 재기지원 강화 </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(4.8</a:t>
                      </a:r>
                      <a:r>
                        <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조 원</a:t>
                      </a:r>
                      <a:r>
                        <a:rPr lang="en-US" altLang="ko-KR"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rPr>
                        <a:t>)</a:t>
                      </a:r>
                      <a:endParaRPr lang="ko-KR" altLang="en-US" sz="1000" kern="12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endParaRPr>
                    </a:p>
                  </a:txBody>
                  <a:tcPr marL="32365" marR="32365" marT="8948" marB="8948" anchor="ctr">
                    <a:lnL w="7112" cap="flat" cmpd="sng" algn="ctr">
                      <a:solidFill>
                        <a:srgbClr val="525252"/>
                      </a:solidFill>
                      <a:prstDash val="dot"/>
                      <a:round/>
                      <a:headEnd type="none" w="med" len="med"/>
                      <a:tailEnd type="none" w="med" len="med"/>
                    </a:lnL>
                    <a:lnR w="7112" cap="flat" cmpd="sng" algn="ctr">
                      <a:solidFill>
                        <a:srgbClr val="525252"/>
                      </a:solidFill>
                      <a:prstDash val="dot"/>
                      <a:round/>
                      <a:headEnd type="none" w="med" len="med"/>
                      <a:tailEnd type="none" w="med" len="med"/>
                    </a:lnR>
                    <a:lnT w="7112" cap="flat" cmpd="sng" algn="ctr">
                      <a:solidFill>
                        <a:srgbClr val="525252"/>
                      </a:solidFill>
                      <a:prstDash val="dot"/>
                      <a:round/>
                      <a:headEnd type="none" w="med" len="med"/>
                      <a:tailEnd type="none" w="med" len="med"/>
                    </a:lnT>
                    <a:lnB w="7112" cap="flat" cmpd="sng" algn="ctr">
                      <a:solidFill>
                        <a:srgbClr val="525252"/>
                      </a:solidFill>
                      <a:prstDash val="dot"/>
                      <a:round/>
                      <a:headEnd type="none" w="med" len="med"/>
                      <a:tailEnd type="none" w="med" len="med"/>
                    </a:lnB>
                  </a:tcPr>
                </a:tc>
                <a:extLst>
                  <a:ext uri="{0D108BD9-81ED-4DB2-BD59-A6C34878D82A}">
                    <a16:rowId xmlns:a16="http://schemas.microsoft.com/office/drawing/2014/main" val="1169992600"/>
                  </a:ext>
                </a:extLst>
              </a:tr>
            </a:tbl>
          </a:graphicData>
        </a:graphic>
      </p:graphicFrame>
      <p:sp>
        <p:nvSpPr>
          <p:cNvPr id="6" name="TextBox 5">
            <a:extLst>
              <a:ext uri="{FF2B5EF4-FFF2-40B4-BE49-F238E27FC236}">
                <a16:creationId xmlns:a16="http://schemas.microsoft.com/office/drawing/2014/main" id="{6D37CE00-A44E-30BE-24B9-FE90D6E8C28A}"/>
              </a:ext>
            </a:extLst>
          </p:cNvPr>
          <p:cNvSpPr txBox="1"/>
          <p:nvPr/>
        </p:nvSpPr>
        <p:spPr>
          <a:xfrm>
            <a:off x="488899" y="2175321"/>
            <a:ext cx="8927948" cy="635110"/>
          </a:xfrm>
          <a:prstGeom prst="rect">
            <a:avLst/>
          </a:prstGeom>
          <a:solidFill>
            <a:srgbClr val="EEFBFF"/>
          </a:solidFill>
        </p:spPr>
        <p:txBody>
          <a:bodyPr wrap="square">
            <a:spAutoFit/>
          </a:bodyPr>
          <a:lstStyle/>
          <a:p>
            <a:pPr>
              <a:lnSpc>
                <a:spcPct val="120000"/>
              </a:lnSpc>
              <a:defRPr/>
            </a:pPr>
            <a:r>
              <a:rPr lang="ko-KR" altLang="en-US" sz="1000" b="1" kern="0" dirty="0">
                <a:ln>
                  <a:solidFill>
                    <a:schemeClr val="accent4">
                      <a:alpha val="0"/>
                    </a:schemeClr>
                  </a:solidFill>
                </a:ln>
                <a:latin typeface="+mn-ea"/>
              </a:rPr>
              <a:t>➊ 고금리</a:t>
            </a:r>
            <a:r>
              <a:rPr lang="en-US" altLang="ko-KR" sz="1000" b="1" kern="0" dirty="0">
                <a:ln>
                  <a:solidFill>
                    <a:schemeClr val="accent4">
                      <a:alpha val="0"/>
                    </a:schemeClr>
                  </a:solidFill>
                </a:ln>
                <a:latin typeface="+mn-ea"/>
              </a:rPr>
              <a:t>·</a:t>
            </a:r>
            <a:r>
              <a:rPr lang="ko-KR" altLang="en-US" sz="1000" b="1" kern="0" dirty="0">
                <a:ln>
                  <a:solidFill>
                    <a:schemeClr val="accent4">
                      <a:alpha val="0"/>
                    </a:schemeClr>
                  </a:solidFill>
                </a:ln>
                <a:latin typeface="+mn-ea"/>
              </a:rPr>
              <a:t>고물가 등 </a:t>
            </a:r>
            <a:r>
              <a:rPr lang="en-US" altLang="ko-KR" sz="1000" b="1" kern="0" dirty="0">
                <a:ln>
                  <a:solidFill>
                    <a:schemeClr val="accent4">
                      <a:alpha val="0"/>
                    </a:schemeClr>
                  </a:solidFill>
                </a:ln>
                <a:latin typeface="+mn-ea"/>
              </a:rPr>
              <a:t>3</a:t>
            </a:r>
            <a:r>
              <a:rPr lang="ko-KR" altLang="en-US" sz="1000" b="1" kern="0" dirty="0">
                <a:ln>
                  <a:solidFill>
                    <a:schemeClr val="accent4">
                      <a:alpha val="0"/>
                    </a:schemeClr>
                  </a:solidFill>
                </a:ln>
                <a:latin typeface="+mn-ea"/>
              </a:rPr>
              <a:t>고 현상에 의한 비용부담 증가에 대응</a:t>
            </a:r>
            <a:r>
              <a:rPr lang="en-US" altLang="ko-KR" sz="1000" b="1" kern="0" dirty="0">
                <a:ln>
                  <a:solidFill>
                    <a:schemeClr val="accent4">
                      <a:alpha val="0"/>
                    </a:schemeClr>
                  </a:solidFill>
                </a:ln>
                <a:latin typeface="+mn-ea"/>
              </a:rPr>
              <a:t>, </a:t>
            </a:r>
            <a:r>
              <a:rPr lang="ko-KR" altLang="en-US" sz="1000" b="1" kern="0" dirty="0">
                <a:ln>
                  <a:solidFill>
                    <a:schemeClr val="accent4">
                      <a:alpha val="0"/>
                    </a:schemeClr>
                  </a:solidFill>
                </a:ln>
                <a:latin typeface="+mn-ea"/>
              </a:rPr>
              <a:t>수출기업에 필요한 자금 공급 </a:t>
            </a:r>
            <a:r>
              <a:rPr lang="en-US" altLang="ko-KR" sz="1000" b="1" kern="0" dirty="0">
                <a:ln>
                  <a:solidFill>
                    <a:schemeClr val="accent4">
                      <a:alpha val="0"/>
                    </a:schemeClr>
                  </a:solidFill>
                </a:ln>
                <a:latin typeface="+mn-ea"/>
              </a:rPr>
              <a:t>(22.8</a:t>
            </a:r>
            <a:r>
              <a:rPr lang="ko-KR" altLang="en-US" sz="1000" b="1" kern="0" dirty="0">
                <a:ln>
                  <a:solidFill>
                    <a:schemeClr val="accent4">
                      <a:alpha val="0"/>
                    </a:schemeClr>
                  </a:solidFill>
                </a:ln>
                <a:latin typeface="+mn-ea"/>
              </a:rPr>
              <a:t>조 원</a:t>
            </a:r>
            <a:r>
              <a:rPr lang="en-US" altLang="ko-KR" sz="1000" b="1" kern="0" dirty="0">
                <a:ln>
                  <a:solidFill>
                    <a:schemeClr val="accent4">
                      <a:alpha val="0"/>
                    </a:schemeClr>
                  </a:solidFill>
                </a:ln>
                <a:latin typeface="+mn-ea"/>
              </a:rPr>
              <a:t>)</a:t>
            </a:r>
          </a:p>
          <a:p>
            <a:pPr>
              <a:lnSpc>
                <a:spcPct val="120000"/>
              </a:lnSpc>
              <a:defRPr/>
            </a:pPr>
            <a:r>
              <a:rPr lang="en-US" altLang="ko-KR" sz="1000" b="1" kern="0" dirty="0">
                <a:ln>
                  <a:solidFill>
                    <a:schemeClr val="accent4">
                      <a:alpha val="0"/>
                    </a:schemeClr>
                  </a:solidFill>
                </a:ln>
                <a:latin typeface="+mn-ea"/>
              </a:rPr>
              <a:t>➋ </a:t>
            </a:r>
            <a:r>
              <a:rPr lang="ko-KR" altLang="en-US" sz="1000" b="1" kern="0" dirty="0">
                <a:ln>
                  <a:solidFill>
                    <a:schemeClr val="accent4">
                      <a:alpha val="0"/>
                    </a:schemeClr>
                  </a:solidFill>
                </a:ln>
                <a:latin typeface="+mn-ea"/>
              </a:rPr>
              <a:t>혁신산업 육성과 창업</a:t>
            </a:r>
            <a:r>
              <a:rPr lang="en-US" altLang="ko-KR" sz="1000" b="1" kern="0" dirty="0">
                <a:ln>
                  <a:solidFill>
                    <a:schemeClr val="accent4">
                      <a:alpha val="0"/>
                    </a:schemeClr>
                  </a:solidFill>
                </a:ln>
                <a:latin typeface="+mn-ea"/>
              </a:rPr>
              <a:t>·</a:t>
            </a:r>
            <a:r>
              <a:rPr lang="ko-KR" altLang="en-US" sz="1000" b="1" kern="0" dirty="0">
                <a:ln>
                  <a:solidFill>
                    <a:schemeClr val="accent4">
                      <a:alpha val="0"/>
                    </a:schemeClr>
                  </a:solidFill>
                </a:ln>
                <a:latin typeface="+mn-ea"/>
              </a:rPr>
              <a:t>벤처기업의 성장 촉진 </a:t>
            </a:r>
            <a:r>
              <a:rPr lang="en-US" altLang="ko-KR" sz="1000" b="1" kern="0" dirty="0">
                <a:ln>
                  <a:solidFill>
                    <a:schemeClr val="accent4">
                      <a:alpha val="0"/>
                    </a:schemeClr>
                  </a:solidFill>
                </a:ln>
                <a:latin typeface="+mn-ea"/>
              </a:rPr>
              <a:t>(52.3</a:t>
            </a:r>
            <a:r>
              <a:rPr lang="ko-KR" altLang="en-US" sz="1000" b="1" kern="0" dirty="0">
                <a:ln>
                  <a:solidFill>
                    <a:schemeClr val="accent4">
                      <a:alpha val="0"/>
                    </a:schemeClr>
                  </a:solidFill>
                </a:ln>
                <a:latin typeface="+mn-ea"/>
              </a:rPr>
              <a:t>조 원</a:t>
            </a:r>
            <a:r>
              <a:rPr lang="en-US" altLang="ko-KR" sz="1000" b="1" kern="0" dirty="0">
                <a:ln>
                  <a:solidFill>
                    <a:schemeClr val="accent4">
                      <a:alpha val="0"/>
                    </a:schemeClr>
                  </a:solidFill>
                </a:ln>
                <a:latin typeface="+mn-ea"/>
              </a:rPr>
              <a:t>)</a:t>
            </a:r>
          </a:p>
          <a:p>
            <a:pPr>
              <a:lnSpc>
                <a:spcPct val="120000"/>
              </a:lnSpc>
              <a:defRPr/>
            </a:pPr>
            <a:r>
              <a:rPr lang="en-US" altLang="ko-KR" sz="1000" b="1" kern="0" dirty="0">
                <a:ln>
                  <a:solidFill>
                    <a:schemeClr val="accent4">
                      <a:alpha val="0"/>
                    </a:schemeClr>
                  </a:solidFill>
                </a:ln>
                <a:latin typeface="+mn-ea"/>
              </a:rPr>
              <a:t>➌ </a:t>
            </a:r>
            <a:r>
              <a:rPr lang="ko-KR" altLang="en-US" sz="1000" b="1" kern="0" dirty="0">
                <a:ln>
                  <a:solidFill>
                    <a:schemeClr val="accent4">
                      <a:alpha val="0"/>
                    </a:schemeClr>
                  </a:solidFill>
                </a:ln>
                <a:latin typeface="+mn-ea"/>
              </a:rPr>
              <a:t>취약기업의 채무부담 완화와 재기지원 및 지원제도 정비 등 </a:t>
            </a:r>
            <a:r>
              <a:rPr lang="en-US" altLang="ko-KR" sz="1000" b="1" kern="0" dirty="0">
                <a:ln>
                  <a:solidFill>
                    <a:schemeClr val="accent4">
                      <a:alpha val="0"/>
                    </a:schemeClr>
                  </a:solidFill>
                </a:ln>
                <a:latin typeface="+mn-ea"/>
              </a:rPr>
              <a:t>(8.9</a:t>
            </a:r>
            <a:r>
              <a:rPr lang="ko-KR" altLang="en-US" sz="1000" b="1" kern="0" dirty="0">
                <a:ln>
                  <a:solidFill>
                    <a:schemeClr val="accent4">
                      <a:alpha val="0"/>
                    </a:schemeClr>
                  </a:solidFill>
                </a:ln>
                <a:latin typeface="+mn-ea"/>
              </a:rPr>
              <a:t>조 원</a:t>
            </a:r>
            <a:r>
              <a:rPr lang="en-US" altLang="ko-KR" sz="1000" b="1" kern="0" dirty="0">
                <a:ln>
                  <a:solidFill>
                    <a:schemeClr val="accent4">
                      <a:alpha val="0"/>
                    </a:schemeClr>
                  </a:solidFill>
                </a:ln>
                <a:latin typeface="+mn-ea"/>
              </a:rPr>
              <a:t>)</a:t>
            </a:r>
            <a:endParaRPr lang="ko-KR" altLang="en-US" sz="1000" b="1" kern="0" dirty="0">
              <a:ln>
                <a:solidFill>
                  <a:schemeClr val="accent4">
                    <a:alpha val="0"/>
                  </a:schemeClr>
                </a:solidFill>
              </a:ln>
              <a:latin typeface="+mn-ea"/>
            </a:endParaRPr>
          </a:p>
        </p:txBody>
      </p:sp>
    </p:spTree>
    <p:extLst>
      <p:ext uri="{BB962C8B-B14F-4D97-AF65-F5344CB8AC3E}">
        <p14:creationId xmlns:p14="http://schemas.microsoft.com/office/powerpoint/2010/main" val="638548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「기술특례상장 제도 개선을 위한 </a:t>
            </a:r>
            <a:r>
              <a:rPr lang="en-US" altLang="ko-KR" dirty="0"/>
              <a:t>14</a:t>
            </a:r>
            <a:r>
              <a:rPr lang="ko-KR" altLang="en-US" dirty="0"/>
              <a:t>개 과제」 마련</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a:t>우수 기술기업의 자본시장 접근성 제고를 위해</a:t>
            </a:r>
            <a:r>
              <a:rPr lang="en-US" altLang="ko-KR" dirty="0"/>
              <a:t>, </a:t>
            </a:r>
            <a:r>
              <a:rPr lang="ko-KR" altLang="en-US" dirty="0"/>
              <a:t>민관 </a:t>
            </a:r>
            <a:r>
              <a:rPr lang="en-US" altLang="ko-KR" dirty="0"/>
              <a:t>10</a:t>
            </a:r>
            <a:r>
              <a:rPr lang="ko-KR" altLang="en-US" dirty="0"/>
              <a:t>개 기관 합동하여 「기술특례상장 제도 개선 방안」 확정 및 발표</a:t>
            </a:r>
            <a:endParaRPr lang="en-US" altLang="ko-KR" dirty="0"/>
          </a:p>
          <a:p>
            <a:pPr marL="171450" indent="-171450">
              <a:lnSpc>
                <a:spcPct val="120000"/>
              </a:lnSpc>
              <a:buFont typeface="Arial" panose="020B0604020202020204" pitchFamily="34" charset="0"/>
              <a:buChar char="•"/>
              <a:defRPr/>
            </a:pPr>
            <a:r>
              <a:rPr lang="ko-KR" altLang="ko-KR" dirty="0"/>
              <a:t>❶</a:t>
            </a:r>
            <a:r>
              <a:rPr lang="en-US" altLang="ko-KR" dirty="0"/>
              <a:t>‘</a:t>
            </a:r>
            <a:r>
              <a:rPr lang="ko-KR" altLang="en-US" dirty="0" err="1"/>
              <a:t>초격차</a:t>
            </a:r>
            <a:r>
              <a:rPr lang="ko-KR" altLang="en-US" dirty="0"/>
              <a:t> 기술 특례</a:t>
            </a:r>
            <a:r>
              <a:rPr lang="en-US" altLang="ko-KR" dirty="0"/>
              <a:t>’ </a:t>
            </a:r>
            <a:r>
              <a:rPr lang="ko-KR" altLang="en-US" dirty="0"/>
              <a:t>신설 통해 첨단기술 기업 단수 기술평가 적용</a:t>
            </a:r>
            <a:r>
              <a:rPr lang="en-US" altLang="ko-KR" dirty="0"/>
              <a:t>, </a:t>
            </a:r>
            <a:r>
              <a:rPr lang="ko-KR" altLang="en-US" dirty="0"/>
              <a:t>❷상장위원회 기술전문가 참여 확대 및 국책연구기관 기술평가 참여 확대</a:t>
            </a:r>
            <a:r>
              <a:rPr lang="en-US" altLang="ko-KR" dirty="0"/>
              <a:t>, </a:t>
            </a:r>
            <a:r>
              <a:rPr lang="ko-KR" altLang="en-US" dirty="0"/>
              <a:t>❸</a:t>
            </a:r>
            <a:r>
              <a:rPr lang="ko-KR" altLang="en-US" dirty="0" err="1"/>
              <a:t>주관사</a:t>
            </a:r>
            <a:r>
              <a:rPr lang="ko-KR" altLang="en-US" dirty="0"/>
              <a:t> 책임성 제고 및 기술상장기업 실적 공시 등 투자자 보호 강화 </a:t>
            </a:r>
            <a:endParaRPr lang="en-US" altLang="ko-KR"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2023.7.27</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(2023.7.27), “</a:t>
            </a:r>
            <a:r>
              <a:rPr lang="ko-KR" altLang="en-US" dirty="0">
                <a:solidFill>
                  <a:schemeClr val="bg1">
                    <a:lumMod val="50000"/>
                  </a:schemeClr>
                </a:solidFill>
              </a:rPr>
              <a:t>첨단</a:t>
            </a:r>
            <a:r>
              <a:rPr lang="en-US" altLang="ko-KR" dirty="0">
                <a:solidFill>
                  <a:schemeClr val="bg1">
                    <a:lumMod val="50000"/>
                  </a:schemeClr>
                </a:solidFill>
              </a:rPr>
              <a:t>·</a:t>
            </a:r>
            <a:r>
              <a:rPr lang="ko-KR" altLang="en-US" dirty="0">
                <a:solidFill>
                  <a:schemeClr val="bg1">
                    <a:lumMod val="50000"/>
                  </a:schemeClr>
                </a:solidFill>
              </a:rPr>
              <a:t>전략기술기업 특례상장 문호 넓힌다</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03157EDE-3C3F-4154-EC9F-CCEF3FEE6583}"/>
              </a:ext>
            </a:extLst>
          </p:cNvPr>
          <p:cNvSpPr/>
          <p:nvPr/>
        </p:nvSpPr>
        <p:spPr>
          <a:xfrm>
            <a:off x="488950" y="2168526"/>
            <a:ext cx="8928100" cy="3079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kern="0" dirty="0">
                <a:ln>
                  <a:solidFill>
                    <a:schemeClr val="bg1">
                      <a:lumMod val="75000"/>
                      <a:alpha val="0"/>
                    </a:schemeClr>
                  </a:solidFill>
                </a:ln>
                <a:solidFill>
                  <a:schemeClr val="tx1">
                    <a:lumMod val="85000"/>
                    <a:lumOff val="15000"/>
                  </a:schemeClr>
                </a:solidFill>
                <a:latin typeface="+mn-ea"/>
              </a:rPr>
              <a:t>기술특례상장 제도 개선 방안 주요 내용</a:t>
            </a:r>
          </a:p>
        </p:txBody>
      </p:sp>
      <p:sp>
        <p:nvSpPr>
          <p:cNvPr id="11" name="화살표: 오각형 10">
            <a:extLst>
              <a:ext uri="{FF2B5EF4-FFF2-40B4-BE49-F238E27FC236}">
                <a16:creationId xmlns:a16="http://schemas.microsoft.com/office/drawing/2014/main" id="{B4327C28-DB86-9A2B-0863-AB4188267261}"/>
              </a:ext>
            </a:extLst>
          </p:cNvPr>
          <p:cNvSpPr/>
          <p:nvPr/>
        </p:nvSpPr>
        <p:spPr>
          <a:xfrm>
            <a:off x="6933000" y="2565400"/>
            <a:ext cx="2484000" cy="415925"/>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kern="0" dirty="0">
                <a:ln>
                  <a:solidFill>
                    <a:schemeClr val="bg1">
                      <a:lumMod val="75000"/>
                      <a:alpha val="0"/>
                    </a:schemeClr>
                  </a:solidFill>
                </a:ln>
                <a:solidFill>
                  <a:schemeClr val="bg1"/>
                </a:solidFill>
                <a:latin typeface="+mn-ea"/>
              </a:rPr>
              <a:t>3</a:t>
            </a:r>
            <a:r>
              <a:rPr lang="ko-KR" altLang="en-US" sz="1000" b="1" kern="0" dirty="0">
                <a:ln>
                  <a:solidFill>
                    <a:schemeClr val="bg1">
                      <a:lumMod val="75000"/>
                      <a:alpha val="0"/>
                    </a:schemeClr>
                  </a:solidFill>
                </a:ln>
                <a:solidFill>
                  <a:schemeClr val="bg1"/>
                </a:solidFill>
                <a:latin typeface="+mn-ea"/>
              </a:rPr>
              <a:t>단계 사후관리</a:t>
            </a:r>
          </a:p>
        </p:txBody>
      </p:sp>
      <p:sp>
        <p:nvSpPr>
          <p:cNvPr id="15" name="화살표: 오각형 14">
            <a:extLst>
              <a:ext uri="{FF2B5EF4-FFF2-40B4-BE49-F238E27FC236}">
                <a16:creationId xmlns:a16="http://schemas.microsoft.com/office/drawing/2014/main" id="{4D53BBCA-4CB1-3902-C258-23789EAD377C}"/>
              </a:ext>
            </a:extLst>
          </p:cNvPr>
          <p:cNvSpPr/>
          <p:nvPr/>
        </p:nvSpPr>
        <p:spPr>
          <a:xfrm>
            <a:off x="4784982" y="2565400"/>
            <a:ext cx="2484000" cy="415925"/>
          </a:xfrm>
          <a:prstGeom prst="homePlat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kern="0" dirty="0">
                <a:ln>
                  <a:solidFill>
                    <a:schemeClr val="bg1">
                      <a:lumMod val="75000"/>
                      <a:alpha val="0"/>
                    </a:schemeClr>
                  </a:solidFill>
                </a:ln>
                <a:solidFill>
                  <a:schemeClr val="bg1"/>
                </a:solidFill>
                <a:latin typeface="+mn-ea"/>
              </a:rPr>
              <a:t>2</a:t>
            </a:r>
            <a:r>
              <a:rPr lang="ko-KR" altLang="en-US" sz="1000" b="1" kern="0" dirty="0">
                <a:ln>
                  <a:solidFill>
                    <a:schemeClr val="bg1">
                      <a:lumMod val="75000"/>
                      <a:alpha val="0"/>
                    </a:schemeClr>
                  </a:solidFill>
                </a:ln>
                <a:solidFill>
                  <a:schemeClr val="bg1"/>
                </a:solidFill>
                <a:latin typeface="+mn-ea"/>
              </a:rPr>
              <a:t>단계 심사</a:t>
            </a:r>
          </a:p>
        </p:txBody>
      </p:sp>
      <p:sp>
        <p:nvSpPr>
          <p:cNvPr id="16" name="화살표: 오각형 15">
            <a:extLst>
              <a:ext uri="{FF2B5EF4-FFF2-40B4-BE49-F238E27FC236}">
                <a16:creationId xmlns:a16="http://schemas.microsoft.com/office/drawing/2014/main" id="{784D355B-B2BE-82EC-5523-A9D2C7ECA4EA}"/>
              </a:ext>
            </a:extLst>
          </p:cNvPr>
          <p:cNvSpPr/>
          <p:nvPr/>
        </p:nvSpPr>
        <p:spPr>
          <a:xfrm>
            <a:off x="2636965" y="2565400"/>
            <a:ext cx="2484000" cy="415925"/>
          </a:xfrm>
          <a:prstGeom prst="homePlat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kern="0" dirty="0">
                <a:ln>
                  <a:solidFill>
                    <a:schemeClr val="bg1">
                      <a:lumMod val="75000"/>
                      <a:alpha val="0"/>
                    </a:schemeClr>
                  </a:solidFill>
                </a:ln>
                <a:solidFill>
                  <a:schemeClr val="bg1"/>
                </a:solidFill>
                <a:latin typeface="+mn-ea"/>
              </a:rPr>
              <a:t>1</a:t>
            </a:r>
            <a:r>
              <a:rPr lang="ko-KR" altLang="en-US" sz="1000" b="1" kern="0" dirty="0">
                <a:ln>
                  <a:solidFill>
                    <a:schemeClr val="bg1">
                      <a:lumMod val="75000"/>
                      <a:alpha val="0"/>
                    </a:schemeClr>
                  </a:solidFill>
                </a:ln>
                <a:solidFill>
                  <a:schemeClr val="bg1"/>
                </a:solidFill>
                <a:latin typeface="+mn-ea"/>
              </a:rPr>
              <a:t>단계 신청</a:t>
            </a:r>
          </a:p>
        </p:txBody>
      </p:sp>
      <p:sp>
        <p:nvSpPr>
          <p:cNvPr id="17" name="화살표: 오각형 16">
            <a:extLst>
              <a:ext uri="{FF2B5EF4-FFF2-40B4-BE49-F238E27FC236}">
                <a16:creationId xmlns:a16="http://schemas.microsoft.com/office/drawing/2014/main" id="{A5372845-623F-ADA5-7F91-8A6B97E27E22}"/>
              </a:ext>
            </a:extLst>
          </p:cNvPr>
          <p:cNvSpPr/>
          <p:nvPr/>
        </p:nvSpPr>
        <p:spPr>
          <a:xfrm>
            <a:off x="488948" y="2565400"/>
            <a:ext cx="2484000" cy="415925"/>
          </a:xfrm>
          <a:prstGeom prst="homePlat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kern="0" dirty="0">
                <a:ln>
                  <a:solidFill>
                    <a:schemeClr val="bg1">
                      <a:lumMod val="75000"/>
                      <a:alpha val="0"/>
                    </a:schemeClr>
                  </a:solidFill>
                </a:ln>
                <a:solidFill>
                  <a:schemeClr val="bg1"/>
                </a:solidFill>
                <a:latin typeface="+mn-ea"/>
              </a:rPr>
              <a:t>14</a:t>
            </a:r>
            <a:r>
              <a:rPr lang="ko-KR" altLang="en-US" sz="1000" b="1" kern="0" dirty="0">
                <a:ln>
                  <a:solidFill>
                    <a:schemeClr val="bg1">
                      <a:lumMod val="75000"/>
                      <a:alpha val="0"/>
                    </a:schemeClr>
                  </a:solidFill>
                </a:ln>
                <a:solidFill>
                  <a:schemeClr val="bg1"/>
                </a:solidFill>
                <a:latin typeface="+mn-ea"/>
              </a:rPr>
              <a:t>개 제도 개선</a:t>
            </a:r>
          </a:p>
        </p:txBody>
      </p:sp>
      <p:sp>
        <p:nvSpPr>
          <p:cNvPr id="18" name="직사각형 17">
            <a:extLst>
              <a:ext uri="{FF2B5EF4-FFF2-40B4-BE49-F238E27FC236}">
                <a16:creationId xmlns:a16="http://schemas.microsoft.com/office/drawing/2014/main" id="{4CF2FA26-3A24-3122-F633-6047C71FC8F7}"/>
              </a:ext>
            </a:extLst>
          </p:cNvPr>
          <p:cNvSpPr/>
          <p:nvPr/>
        </p:nvSpPr>
        <p:spPr>
          <a:xfrm>
            <a:off x="655191" y="2981325"/>
            <a:ext cx="2088000" cy="2895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algn="l"/>
            <a:r>
              <a:rPr lang="ko-KR" altLang="en-US" sz="1100" b="1" dirty="0">
                <a:ln>
                  <a:solidFill>
                    <a:schemeClr val="bg1">
                      <a:lumMod val="75000"/>
                      <a:alpha val="0"/>
                    </a:schemeClr>
                  </a:solidFill>
                </a:ln>
                <a:solidFill>
                  <a:schemeClr val="accent4"/>
                </a:solidFill>
                <a:latin typeface="KoPub돋움체 Medium" panose="02020603020101020101" pitchFamily="18" charset="-127"/>
                <a:ea typeface="KoPub돋움체 Medium" panose="02020603020101020101" pitchFamily="18" charset="-127"/>
              </a:rPr>
              <a:t>문호 확대</a:t>
            </a:r>
            <a:endParaRPr lang="en-US" altLang="ko-KR" sz="1100" b="1" dirty="0">
              <a:ln>
                <a:solidFill>
                  <a:schemeClr val="bg1">
                    <a:lumMod val="75000"/>
                    <a:alpha val="0"/>
                  </a:schemeClr>
                </a:solidFill>
              </a:ln>
              <a:solidFill>
                <a:schemeClr val="accent4"/>
              </a:solidFill>
              <a:latin typeface="KoPub돋움체 Medium" panose="02020603020101020101" pitchFamily="18" charset="-127"/>
              <a:ea typeface="KoPub돋움체 Medium" panose="02020603020101020101" pitchFamily="18" charset="-127"/>
            </a:endParaRPr>
          </a:p>
          <a:p>
            <a:pPr algn="l"/>
            <a:r>
              <a:rPr lang="en-US" altLang="ko-KR" sz="1000" dirty="0">
                <a:ln>
                  <a:solidFill>
                    <a:schemeClr val="bg1">
                      <a:lumMod val="75000"/>
                      <a:alpha val="0"/>
                    </a:schemeClr>
                  </a:solidFill>
                </a:ln>
                <a:solidFill>
                  <a:schemeClr val="accent4"/>
                </a:solidFill>
                <a:latin typeface="KoPub돋움체 Medium" panose="02020603020101020101" pitchFamily="18" charset="-127"/>
                <a:ea typeface="KoPub돋움체 Medium" panose="02020603020101020101" pitchFamily="18" charset="-127"/>
              </a:rPr>
              <a:t>(7</a:t>
            </a:r>
            <a:r>
              <a:rPr lang="ko-KR" altLang="en-US" sz="1000" dirty="0">
                <a:ln>
                  <a:solidFill>
                    <a:schemeClr val="bg1">
                      <a:lumMod val="75000"/>
                      <a:alpha val="0"/>
                    </a:schemeClr>
                  </a:solidFill>
                </a:ln>
                <a:solidFill>
                  <a:schemeClr val="accent4"/>
                </a:solidFill>
                <a:latin typeface="KoPub돋움체 Medium" panose="02020603020101020101" pitchFamily="18" charset="-127"/>
                <a:ea typeface="KoPub돋움체 Medium" panose="02020603020101020101" pitchFamily="18" charset="-127"/>
              </a:rPr>
              <a:t>개 과제</a:t>
            </a:r>
            <a:r>
              <a:rPr lang="en-US" altLang="ko-KR" sz="1000" dirty="0">
                <a:ln>
                  <a:solidFill>
                    <a:schemeClr val="bg1">
                      <a:lumMod val="75000"/>
                      <a:alpha val="0"/>
                    </a:schemeClr>
                  </a:solidFill>
                </a:ln>
                <a:solidFill>
                  <a:schemeClr val="accent4"/>
                </a:solidFill>
                <a:latin typeface="KoPub돋움체 Medium" panose="02020603020101020101" pitchFamily="18" charset="-127"/>
                <a:ea typeface="KoPub돋움체 Medium" panose="02020603020101020101" pitchFamily="18" charset="-127"/>
              </a:rPr>
              <a:t>)</a:t>
            </a:r>
          </a:p>
          <a:p>
            <a:pPr algn="l"/>
            <a:r>
              <a:rPr lang="ko-KR" altLang="en-US" sz="1000" dirty="0">
                <a:ln>
                  <a:solidFill>
                    <a:schemeClr val="bg1">
                      <a:lumMod val="75000"/>
                      <a:alpha val="0"/>
                    </a:schemeClr>
                  </a:solidFill>
                </a:ln>
                <a:solidFill>
                  <a:schemeClr val="accent4"/>
                </a:solidFill>
                <a:latin typeface="KoPub돋움체 Medium" panose="02020603020101020101" pitchFamily="18" charset="-127"/>
                <a:ea typeface="KoPub돋움체 Medium" panose="02020603020101020101" pitchFamily="18" charset="-127"/>
              </a:rPr>
              <a:t>우수 첨단기술 기업에게는 문호를 확대</a:t>
            </a:r>
            <a:endParaRPr lang="en-US" altLang="ko-KR" sz="1000" dirty="0">
              <a:ln>
                <a:solidFill>
                  <a:schemeClr val="bg1">
                    <a:lumMod val="75000"/>
                    <a:alpha val="0"/>
                  </a:schemeClr>
                </a:solidFill>
              </a:ln>
              <a:solidFill>
                <a:schemeClr val="accent4"/>
              </a:solidFill>
              <a:latin typeface="KoPub돋움체 Medium" panose="02020603020101020101" pitchFamily="18" charset="-127"/>
              <a:ea typeface="KoPub돋움체 Medium" panose="02020603020101020101" pitchFamily="18" charset="-127"/>
            </a:endParaRPr>
          </a:p>
          <a:p>
            <a:pPr algn="l"/>
            <a:endParaRPr lang="en-US" altLang="ko-KR" sz="1000" dirty="0">
              <a:ln>
                <a:solidFill>
                  <a:schemeClr val="bg1">
                    <a:lumMod val="75000"/>
                    <a:alpha val="0"/>
                  </a:schemeClr>
                </a:solidFill>
              </a:ln>
              <a:solidFill>
                <a:schemeClr val="accent4"/>
              </a:solidFill>
              <a:latin typeface="KoPub돋움체 Medium" panose="02020603020101020101" pitchFamily="18" charset="-127"/>
              <a:ea typeface="KoPub돋움체 Medium" panose="02020603020101020101" pitchFamily="18" charset="-127"/>
            </a:endParaRPr>
          </a:p>
          <a:p>
            <a:pPr algn="l"/>
            <a:r>
              <a:rPr lang="ko-KR" altLang="en-US" sz="1100" b="1" dirty="0">
                <a:ln>
                  <a:solidFill>
                    <a:schemeClr val="bg1">
                      <a:lumMod val="75000"/>
                      <a:alpha val="0"/>
                    </a:schemeClr>
                  </a:solidFill>
                </a:ln>
                <a:solidFill>
                  <a:srgbClr val="00C0AE"/>
                </a:solidFill>
                <a:latin typeface="KoPub돋움체 Medium" panose="02020603020101020101" pitchFamily="18" charset="-127"/>
                <a:ea typeface="KoPub돋움체 Medium" panose="02020603020101020101" pitchFamily="18" charset="-127"/>
              </a:rPr>
              <a:t>규율 강화</a:t>
            </a:r>
            <a:endParaRPr lang="en-US" altLang="ko-KR" sz="1100" b="1" dirty="0">
              <a:ln>
                <a:solidFill>
                  <a:schemeClr val="bg1">
                    <a:lumMod val="75000"/>
                    <a:alpha val="0"/>
                  </a:schemeClr>
                </a:solidFill>
              </a:ln>
              <a:solidFill>
                <a:srgbClr val="00C0AE"/>
              </a:solidFill>
              <a:latin typeface="KoPub돋움체 Medium" panose="02020603020101020101" pitchFamily="18" charset="-127"/>
              <a:ea typeface="KoPub돋움체 Medium" panose="02020603020101020101" pitchFamily="18" charset="-127"/>
            </a:endParaRPr>
          </a:p>
          <a:p>
            <a:pPr algn="l"/>
            <a:r>
              <a:rPr lang="en-US" altLang="ko-KR" sz="1000" dirty="0">
                <a:ln>
                  <a:solidFill>
                    <a:schemeClr val="bg1">
                      <a:lumMod val="75000"/>
                      <a:alpha val="0"/>
                    </a:schemeClr>
                  </a:solidFill>
                </a:ln>
                <a:solidFill>
                  <a:srgbClr val="00C0AE"/>
                </a:solidFill>
                <a:latin typeface="KoPub돋움체 Medium" panose="02020603020101020101" pitchFamily="18" charset="-127"/>
                <a:ea typeface="KoPub돋움체 Medium" panose="02020603020101020101" pitchFamily="18" charset="-127"/>
              </a:rPr>
              <a:t>(7</a:t>
            </a:r>
            <a:r>
              <a:rPr lang="ko-KR" altLang="en-US" sz="1000" dirty="0">
                <a:ln>
                  <a:solidFill>
                    <a:schemeClr val="bg1">
                      <a:lumMod val="75000"/>
                      <a:alpha val="0"/>
                    </a:schemeClr>
                  </a:solidFill>
                </a:ln>
                <a:solidFill>
                  <a:srgbClr val="00C0AE"/>
                </a:solidFill>
                <a:latin typeface="KoPub돋움체 Medium" panose="02020603020101020101" pitchFamily="18" charset="-127"/>
                <a:ea typeface="KoPub돋움체 Medium" panose="02020603020101020101" pitchFamily="18" charset="-127"/>
              </a:rPr>
              <a:t>개 강화</a:t>
            </a:r>
            <a:r>
              <a:rPr lang="en-US" altLang="ko-KR" sz="1000" dirty="0">
                <a:ln>
                  <a:solidFill>
                    <a:schemeClr val="bg1">
                      <a:lumMod val="75000"/>
                      <a:alpha val="0"/>
                    </a:schemeClr>
                  </a:solidFill>
                </a:ln>
                <a:solidFill>
                  <a:srgbClr val="00C0AE"/>
                </a:solidFill>
                <a:latin typeface="KoPub돋움체 Medium" panose="02020603020101020101" pitchFamily="18" charset="-127"/>
                <a:ea typeface="KoPub돋움체 Medium" panose="02020603020101020101" pitchFamily="18" charset="-127"/>
              </a:rPr>
              <a:t>)</a:t>
            </a:r>
          </a:p>
          <a:p>
            <a:pPr algn="l"/>
            <a:r>
              <a:rPr lang="ko-KR" altLang="en-US" sz="1000" dirty="0">
                <a:ln>
                  <a:solidFill>
                    <a:schemeClr val="bg1">
                      <a:lumMod val="75000"/>
                      <a:alpha val="0"/>
                    </a:schemeClr>
                  </a:solidFill>
                </a:ln>
                <a:solidFill>
                  <a:srgbClr val="00C0AE"/>
                </a:solidFill>
                <a:latin typeface="KoPub돋움체 Medium" panose="02020603020101020101" pitchFamily="18" charset="-127"/>
                <a:ea typeface="KoPub돋움체 Medium" panose="02020603020101020101" pitchFamily="18" charset="-127"/>
              </a:rPr>
              <a:t>非우수기업은 엄정하게 걸러내고</a:t>
            </a:r>
            <a:r>
              <a:rPr lang="en-US" altLang="ko-KR" sz="1000" dirty="0">
                <a:ln>
                  <a:solidFill>
                    <a:schemeClr val="bg1">
                      <a:lumMod val="75000"/>
                      <a:alpha val="0"/>
                    </a:schemeClr>
                  </a:solidFill>
                </a:ln>
                <a:solidFill>
                  <a:srgbClr val="00C0AE"/>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rgbClr val="00C0AE"/>
                </a:solidFill>
                <a:latin typeface="KoPub돋움체 Medium" panose="02020603020101020101" pitchFamily="18" charset="-127"/>
                <a:ea typeface="KoPub돋움체 Medium" panose="02020603020101020101" pitchFamily="18" charset="-127"/>
              </a:rPr>
              <a:t>투자자 보호는 강화</a:t>
            </a:r>
            <a:endParaRPr lang="en-US" altLang="ko-KR" sz="1000" dirty="0">
              <a:ln>
                <a:solidFill>
                  <a:schemeClr val="bg1">
                    <a:lumMod val="75000"/>
                    <a:alpha val="0"/>
                  </a:schemeClr>
                </a:solidFill>
              </a:ln>
              <a:solidFill>
                <a:srgbClr val="00C0AE"/>
              </a:solidFill>
              <a:latin typeface="KoPub돋움체 Medium" panose="02020603020101020101" pitchFamily="18" charset="-127"/>
              <a:ea typeface="KoPub돋움체 Medium" panose="02020603020101020101" pitchFamily="18" charset="-127"/>
            </a:endParaRPr>
          </a:p>
          <a:p>
            <a:pPr algn="l"/>
            <a:endParaRPr lang="en-US" altLang="ko-KR" sz="1000" dirty="0">
              <a:ln>
                <a:solidFill>
                  <a:schemeClr val="bg1">
                    <a:lumMod val="75000"/>
                    <a:alpha val="0"/>
                  </a:schemeClr>
                </a:solidFill>
              </a:ln>
              <a:solidFill>
                <a:srgbClr val="00C0AE"/>
              </a:solidFill>
              <a:latin typeface="KoPub돋움체 Medium" panose="02020603020101020101" pitchFamily="18" charset="-127"/>
              <a:ea typeface="KoPub돋움체 Medium" panose="02020603020101020101" pitchFamily="18" charset="-127"/>
            </a:endParaRPr>
          </a:p>
          <a:p>
            <a:pPr algn="l"/>
            <a:r>
              <a:rPr lang="en-US" altLang="ko-KR" sz="1000" dirty="0">
                <a:ln>
                  <a:solidFill>
                    <a:schemeClr val="bg1">
                      <a:lumMod val="75000"/>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공공</a:t>
            </a:r>
            <a:r>
              <a:rPr lang="en-US" altLang="ko-KR" sz="1000" dirty="0">
                <a:ln>
                  <a:solidFill>
                    <a:schemeClr val="bg1">
                      <a:lumMod val="75000"/>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금융위원회</a:t>
            </a:r>
            <a:r>
              <a:rPr lang="en-US" altLang="ko-KR" sz="1000" dirty="0">
                <a:ln>
                  <a:solidFill>
                    <a:schemeClr val="bg1">
                      <a:lumMod val="75000"/>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과학기술정보통신부</a:t>
            </a:r>
            <a:r>
              <a:rPr lang="en-US" altLang="ko-KR" sz="1000" dirty="0">
                <a:ln>
                  <a:solidFill>
                    <a:schemeClr val="bg1">
                      <a:lumMod val="75000"/>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산업통상자원부</a:t>
            </a:r>
            <a:r>
              <a:rPr lang="en-US" altLang="ko-KR" sz="1000" dirty="0">
                <a:ln>
                  <a:solidFill>
                    <a:schemeClr val="bg1">
                      <a:lumMod val="75000"/>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중소벤처기업부</a:t>
            </a:r>
            <a:r>
              <a:rPr lang="en-US" altLang="ko-KR" sz="1000" dirty="0">
                <a:ln>
                  <a:solidFill>
                    <a:schemeClr val="bg1">
                      <a:lumMod val="75000"/>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금융감독원</a:t>
            </a:r>
          </a:p>
          <a:p>
            <a:pPr algn="l"/>
            <a:r>
              <a:rPr lang="en-US" altLang="ko-KR" sz="1000" dirty="0">
                <a:ln>
                  <a:solidFill>
                    <a:schemeClr val="bg1">
                      <a:lumMod val="75000"/>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민간</a:t>
            </a:r>
            <a:r>
              <a:rPr lang="en-US" altLang="ko-KR" sz="1000" dirty="0">
                <a:ln>
                  <a:solidFill>
                    <a:schemeClr val="bg1">
                      <a:lumMod val="75000"/>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한국거래소</a:t>
            </a:r>
            <a:r>
              <a:rPr lang="en-US" altLang="ko-KR" sz="1000" dirty="0">
                <a:ln>
                  <a:solidFill>
                    <a:schemeClr val="bg1">
                      <a:lumMod val="75000"/>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금융투자협회</a:t>
            </a:r>
            <a:r>
              <a:rPr lang="en-US" altLang="ko-KR" sz="1000" dirty="0">
                <a:ln>
                  <a:solidFill>
                    <a:schemeClr val="bg1">
                      <a:lumMod val="75000"/>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1000" dirty="0" err="1">
                <a:ln>
                  <a:solidFill>
                    <a:schemeClr val="bg1">
                      <a:lumMod val="75000"/>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한국바이오협회</a:t>
            </a:r>
            <a:r>
              <a:rPr lang="en-US" altLang="ko-KR" sz="1000" dirty="0">
                <a:ln>
                  <a:solidFill>
                    <a:schemeClr val="bg1">
                      <a:lumMod val="75000"/>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1000" dirty="0" err="1">
                <a:ln>
                  <a:solidFill>
                    <a:schemeClr val="bg1">
                      <a:lumMod val="75000"/>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한국벤처캐피탈협회</a:t>
            </a:r>
            <a:r>
              <a:rPr lang="en-US" altLang="ko-KR" sz="1000" dirty="0">
                <a:ln>
                  <a:solidFill>
                    <a:schemeClr val="bg1">
                      <a:lumMod val="75000"/>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자본시장연구원</a:t>
            </a:r>
          </a:p>
        </p:txBody>
      </p:sp>
      <p:sp>
        <p:nvSpPr>
          <p:cNvPr id="20" name="직사각형 19">
            <a:extLst>
              <a:ext uri="{FF2B5EF4-FFF2-40B4-BE49-F238E27FC236}">
                <a16:creationId xmlns:a16="http://schemas.microsoft.com/office/drawing/2014/main" id="{72D9DC2D-20C3-57C4-1D01-79A34DFD9D61}"/>
              </a:ext>
            </a:extLst>
          </p:cNvPr>
          <p:cNvSpPr/>
          <p:nvPr/>
        </p:nvSpPr>
        <p:spPr>
          <a:xfrm>
            <a:off x="2806003" y="2981325"/>
            <a:ext cx="2088000" cy="2895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marL="171450" indent="-85725" fontAlgn="base">
              <a:spcBef>
                <a:spcPts val="600"/>
              </a:spcBef>
              <a:buFont typeface="Arial" panose="020B0604020202020204" pitchFamily="34" charset="0"/>
              <a:buChar char="•"/>
              <a:defRPr/>
            </a:pPr>
            <a:r>
              <a:rPr lang="ko-KR" altLang="en-US" sz="1000" kern="0" dirty="0">
                <a:ln>
                  <a:solidFill>
                    <a:schemeClr val="bg1">
                      <a:lumMod val="75000"/>
                      <a:alpha val="0"/>
                    </a:schemeClr>
                  </a:solidFill>
                </a:ln>
                <a:solidFill>
                  <a:schemeClr val="accent4"/>
                </a:solidFill>
                <a:latin typeface="+mn-ea"/>
              </a:rPr>
              <a:t>첨단기술 기업에 단수 평가 허용</a:t>
            </a:r>
            <a:r>
              <a:rPr lang="en-US" altLang="ko-KR" sz="1000" kern="0" dirty="0">
                <a:ln>
                  <a:solidFill>
                    <a:schemeClr val="bg1">
                      <a:lumMod val="75000"/>
                      <a:alpha val="0"/>
                    </a:schemeClr>
                  </a:solidFill>
                </a:ln>
                <a:solidFill>
                  <a:schemeClr val="accent4"/>
                </a:solidFill>
                <a:latin typeface="+mn-ea"/>
              </a:rPr>
              <a:t>(</a:t>
            </a:r>
            <a:r>
              <a:rPr lang="ko-KR" altLang="en-US" sz="1000" kern="0" dirty="0" err="1">
                <a:ln>
                  <a:solidFill>
                    <a:schemeClr val="bg1">
                      <a:lumMod val="75000"/>
                      <a:alpha val="0"/>
                    </a:schemeClr>
                  </a:solidFill>
                </a:ln>
                <a:solidFill>
                  <a:schemeClr val="accent4"/>
                </a:solidFill>
                <a:latin typeface="+mn-ea"/>
              </a:rPr>
              <a:t>초격차</a:t>
            </a:r>
            <a:r>
              <a:rPr lang="ko-KR" altLang="en-US" sz="1000" kern="0" dirty="0">
                <a:ln>
                  <a:solidFill>
                    <a:schemeClr val="bg1">
                      <a:lumMod val="75000"/>
                      <a:alpha val="0"/>
                    </a:schemeClr>
                  </a:solidFill>
                </a:ln>
                <a:solidFill>
                  <a:schemeClr val="accent4"/>
                </a:solidFill>
                <a:latin typeface="+mn-ea"/>
              </a:rPr>
              <a:t> 기술 특례</a:t>
            </a:r>
            <a:r>
              <a:rPr lang="en-US" altLang="ko-KR" sz="1000" kern="0" dirty="0">
                <a:ln>
                  <a:solidFill>
                    <a:schemeClr val="bg1">
                      <a:lumMod val="75000"/>
                      <a:alpha val="0"/>
                    </a:schemeClr>
                  </a:solidFill>
                </a:ln>
                <a:solidFill>
                  <a:schemeClr val="accent4"/>
                </a:solidFill>
                <a:latin typeface="+mn-ea"/>
              </a:rPr>
              <a:t>)</a:t>
            </a:r>
          </a:p>
          <a:p>
            <a:pPr marL="171450" indent="-85725" fontAlgn="base">
              <a:spcBef>
                <a:spcPts val="600"/>
              </a:spcBef>
              <a:buFont typeface="Arial" panose="020B0604020202020204" pitchFamily="34" charset="0"/>
              <a:buChar char="•"/>
              <a:defRPr/>
            </a:pPr>
            <a:r>
              <a:rPr lang="ko-KR" altLang="en-US" sz="1000" kern="0" dirty="0">
                <a:ln>
                  <a:solidFill>
                    <a:schemeClr val="bg1">
                      <a:lumMod val="75000"/>
                      <a:alpha val="0"/>
                    </a:schemeClr>
                  </a:solidFill>
                </a:ln>
                <a:solidFill>
                  <a:schemeClr val="accent4"/>
                </a:solidFill>
                <a:latin typeface="+mn-ea"/>
              </a:rPr>
              <a:t>최대 출자자 요건 완화</a:t>
            </a:r>
            <a:endParaRPr lang="en-US" altLang="ko-KR" sz="1000" kern="0" dirty="0">
              <a:ln>
                <a:solidFill>
                  <a:schemeClr val="bg1">
                    <a:lumMod val="75000"/>
                    <a:alpha val="0"/>
                  </a:schemeClr>
                </a:solidFill>
              </a:ln>
              <a:solidFill>
                <a:schemeClr val="accent4"/>
              </a:solidFill>
              <a:latin typeface="+mn-ea"/>
            </a:endParaRPr>
          </a:p>
          <a:p>
            <a:pPr marL="171450" indent="-85725" fontAlgn="base">
              <a:spcBef>
                <a:spcPts val="600"/>
              </a:spcBef>
              <a:buFont typeface="Arial" panose="020B0604020202020204" pitchFamily="34" charset="0"/>
              <a:buChar char="•"/>
              <a:defRPr/>
            </a:pPr>
            <a:r>
              <a:rPr lang="ko-KR" altLang="en-US" sz="1000" kern="0" dirty="0">
                <a:ln>
                  <a:solidFill>
                    <a:schemeClr val="bg1">
                      <a:lumMod val="75000"/>
                      <a:alpha val="0"/>
                    </a:schemeClr>
                  </a:solidFill>
                </a:ln>
                <a:solidFill>
                  <a:schemeClr val="accent4"/>
                </a:solidFill>
                <a:latin typeface="+mn-ea"/>
              </a:rPr>
              <a:t>복잡한 기술특례상장 제도 유형 체계화</a:t>
            </a:r>
            <a:r>
              <a:rPr lang="en-US" altLang="ko-KR" sz="1000" kern="0" dirty="0">
                <a:ln>
                  <a:solidFill>
                    <a:schemeClr val="bg1">
                      <a:lumMod val="75000"/>
                      <a:alpha val="0"/>
                    </a:schemeClr>
                  </a:solidFill>
                </a:ln>
                <a:solidFill>
                  <a:schemeClr val="accent4"/>
                </a:solidFill>
                <a:latin typeface="+mn-ea"/>
              </a:rPr>
              <a:t>·</a:t>
            </a:r>
            <a:r>
              <a:rPr lang="ko-KR" altLang="en-US" sz="1000" kern="0" dirty="0">
                <a:ln>
                  <a:solidFill>
                    <a:schemeClr val="bg1">
                      <a:lumMod val="75000"/>
                      <a:alpha val="0"/>
                    </a:schemeClr>
                  </a:solidFill>
                </a:ln>
                <a:solidFill>
                  <a:schemeClr val="accent4"/>
                </a:solidFill>
                <a:latin typeface="+mn-ea"/>
              </a:rPr>
              <a:t>합리화</a:t>
            </a:r>
            <a:endParaRPr lang="en-US" altLang="ko-KR" sz="1000" kern="0" dirty="0">
              <a:ln>
                <a:solidFill>
                  <a:schemeClr val="bg1">
                    <a:lumMod val="75000"/>
                    <a:alpha val="0"/>
                  </a:schemeClr>
                </a:solidFill>
              </a:ln>
              <a:solidFill>
                <a:schemeClr val="accent4"/>
              </a:solidFill>
              <a:latin typeface="+mn-ea"/>
            </a:endParaRPr>
          </a:p>
          <a:p>
            <a:pPr marL="171450" indent="-85725" fontAlgn="base">
              <a:spcBef>
                <a:spcPts val="600"/>
              </a:spcBef>
              <a:buFont typeface="Arial" panose="020B0604020202020204" pitchFamily="34" charset="0"/>
              <a:buChar char="•"/>
              <a:defRPr/>
            </a:pPr>
            <a:r>
              <a:rPr lang="ko-KR" altLang="en-US" sz="1000" kern="0" dirty="0">
                <a:ln>
                  <a:solidFill>
                    <a:schemeClr val="bg1">
                      <a:lumMod val="75000"/>
                      <a:alpha val="0"/>
                    </a:schemeClr>
                  </a:solidFill>
                </a:ln>
                <a:solidFill>
                  <a:schemeClr val="accent4"/>
                </a:solidFill>
                <a:latin typeface="+mn-ea"/>
              </a:rPr>
              <a:t>거래소 유인구조 개선</a:t>
            </a:r>
            <a:endParaRPr lang="en-US" altLang="ko-KR" sz="1000" kern="0" dirty="0">
              <a:ln>
                <a:solidFill>
                  <a:schemeClr val="bg1">
                    <a:lumMod val="75000"/>
                    <a:alpha val="0"/>
                  </a:schemeClr>
                </a:solidFill>
              </a:ln>
              <a:solidFill>
                <a:schemeClr val="accent4"/>
              </a:solidFill>
              <a:latin typeface="+mn-ea"/>
            </a:endParaRPr>
          </a:p>
          <a:p>
            <a:pPr marL="171450" indent="-85725" fontAlgn="base">
              <a:spcBef>
                <a:spcPts val="600"/>
              </a:spcBef>
              <a:buFont typeface="Arial" panose="020B0604020202020204" pitchFamily="34" charset="0"/>
              <a:buChar char="•"/>
              <a:defRPr/>
            </a:pPr>
            <a:r>
              <a:rPr lang="ko-KR" altLang="en-US" sz="1000" kern="0" dirty="0">
                <a:ln>
                  <a:solidFill>
                    <a:schemeClr val="bg1">
                      <a:lumMod val="75000"/>
                      <a:alpha val="0"/>
                    </a:schemeClr>
                  </a:solidFill>
                </a:ln>
                <a:solidFill>
                  <a:schemeClr val="accent4"/>
                </a:solidFill>
                <a:latin typeface="+mn-ea"/>
              </a:rPr>
              <a:t>기술특례상장 제도 홍보 확대</a:t>
            </a:r>
            <a:endParaRPr lang="en-US" altLang="ko-KR" sz="1000" kern="0" dirty="0">
              <a:ln>
                <a:solidFill>
                  <a:schemeClr val="bg1">
                    <a:lumMod val="75000"/>
                    <a:alpha val="0"/>
                  </a:schemeClr>
                </a:solidFill>
              </a:ln>
              <a:solidFill>
                <a:schemeClr val="accent4"/>
              </a:solidFill>
              <a:latin typeface="+mn-ea"/>
            </a:endParaRPr>
          </a:p>
        </p:txBody>
      </p:sp>
      <p:sp>
        <p:nvSpPr>
          <p:cNvPr id="21" name="직사각형 20">
            <a:extLst>
              <a:ext uri="{FF2B5EF4-FFF2-40B4-BE49-F238E27FC236}">
                <a16:creationId xmlns:a16="http://schemas.microsoft.com/office/drawing/2014/main" id="{96C92AC7-0277-61FD-9E82-A89D4F7071D1}"/>
              </a:ext>
            </a:extLst>
          </p:cNvPr>
          <p:cNvSpPr/>
          <p:nvPr/>
        </p:nvSpPr>
        <p:spPr>
          <a:xfrm>
            <a:off x="4956815" y="2981325"/>
            <a:ext cx="2088000" cy="2895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marL="171450" indent="-85725" fontAlgn="base">
              <a:spcBef>
                <a:spcPts val="600"/>
              </a:spcBef>
              <a:buFont typeface="Arial" panose="020B0604020202020204" pitchFamily="34" charset="0"/>
              <a:buChar char="•"/>
              <a:defRPr/>
            </a:pPr>
            <a:r>
              <a:rPr lang="ko-KR" altLang="en-US" sz="1000" kern="0" dirty="0">
                <a:ln>
                  <a:solidFill>
                    <a:schemeClr val="bg1">
                      <a:lumMod val="75000"/>
                      <a:alpha val="0"/>
                    </a:schemeClr>
                  </a:solidFill>
                </a:ln>
                <a:solidFill>
                  <a:srgbClr val="00C0AE"/>
                </a:solidFill>
                <a:latin typeface="+mn-ea"/>
              </a:rPr>
              <a:t>표준기술평가모델 고도화</a:t>
            </a:r>
            <a:endParaRPr lang="en-US" altLang="ko-KR" sz="1000" kern="0" dirty="0">
              <a:ln>
                <a:solidFill>
                  <a:schemeClr val="bg1">
                    <a:lumMod val="75000"/>
                    <a:alpha val="0"/>
                  </a:schemeClr>
                </a:solidFill>
              </a:ln>
              <a:solidFill>
                <a:srgbClr val="00C0AE"/>
              </a:solidFill>
              <a:latin typeface="+mn-ea"/>
            </a:endParaRPr>
          </a:p>
          <a:p>
            <a:pPr marL="171450" indent="-85725" fontAlgn="base">
              <a:spcBef>
                <a:spcPts val="600"/>
              </a:spcBef>
              <a:buFont typeface="Arial" panose="020B0604020202020204" pitchFamily="34" charset="0"/>
              <a:buChar char="•"/>
              <a:defRPr/>
            </a:pPr>
            <a:r>
              <a:rPr lang="ko-KR" altLang="en-US" sz="1000" kern="0" dirty="0">
                <a:ln>
                  <a:solidFill>
                    <a:schemeClr val="bg1">
                      <a:lumMod val="75000"/>
                      <a:alpha val="0"/>
                    </a:schemeClr>
                  </a:solidFill>
                </a:ln>
                <a:solidFill>
                  <a:srgbClr val="00C0AE"/>
                </a:solidFill>
                <a:latin typeface="+mn-ea"/>
              </a:rPr>
              <a:t>평가기관 참여 유인 제고</a:t>
            </a:r>
            <a:endParaRPr lang="en-US" altLang="ko-KR" sz="1000" kern="0" dirty="0">
              <a:ln>
                <a:solidFill>
                  <a:schemeClr val="bg1">
                    <a:lumMod val="75000"/>
                    <a:alpha val="0"/>
                  </a:schemeClr>
                </a:solidFill>
              </a:ln>
              <a:solidFill>
                <a:srgbClr val="00C0AE"/>
              </a:solidFill>
              <a:latin typeface="+mn-ea"/>
            </a:endParaRPr>
          </a:p>
          <a:p>
            <a:pPr marL="171450" indent="-85725" fontAlgn="base">
              <a:spcBef>
                <a:spcPts val="600"/>
              </a:spcBef>
              <a:buFont typeface="Arial" panose="020B0604020202020204" pitchFamily="34" charset="0"/>
              <a:buChar char="•"/>
              <a:defRPr/>
            </a:pPr>
            <a:r>
              <a:rPr lang="ko-KR" altLang="en-US" sz="1000" kern="0" dirty="0">
                <a:ln>
                  <a:solidFill>
                    <a:schemeClr val="bg1">
                      <a:lumMod val="75000"/>
                      <a:alpha val="0"/>
                    </a:schemeClr>
                  </a:solidFill>
                </a:ln>
                <a:solidFill>
                  <a:srgbClr val="00C0AE"/>
                </a:solidFill>
                <a:latin typeface="+mn-ea"/>
              </a:rPr>
              <a:t>상장심사 기술전문성 제고</a:t>
            </a:r>
            <a:endParaRPr lang="en-US" altLang="ko-KR" sz="1000" kern="0" dirty="0">
              <a:ln>
                <a:solidFill>
                  <a:schemeClr val="bg1">
                    <a:lumMod val="75000"/>
                    <a:alpha val="0"/>
                  </a:schemeClr>
                </a:solidFill>
              </a:ln>
              <a:solidFill>
                <a:srgbClr val="00C0AE"/>
              </a:solidFill>
              <a:latin typeface="+mn-ea"/>
            </a:endParaRPr>
          </a:p>
          <a:p>
            <a:pPr marL="171450" indent="-85725" fontAlgn="base">
              <a:spcBef>
                <a:spcPts val="600"/>
              </a:spcBef>
              <a:buFont typeface="Arial" panose="020B0604020202020204" pitchFamily="34" charset="0"/>
              <a:buChar char="•"/>
              <a:defRPr/>
            </a:pPr>
            <a:r>
              <a:rPr lang="ko-KR" altLang="en-US" sz="1000" kern="0" dirty="0" err="1">
                <a:ln>
                  <a:solidFill>
                    <a:schemeClr val="bg1">
                      <a:lumMod val="75000"/>
                      <a:alpha val="0"/>
                    </a:schemeClr>
                  </a:solidFill>
                </a:ln>
                <a:solidFill>
                  <a:schemeClr val="accent4"/>
                </a:solidFill>
                <a:latin typeface="+mn-ea"/>
              </a:rPr>
              <a:t>상장재도전</a:t>
            </a:r>
            <a:r>
              <a:rPr lang="ko-KR" altLang="en-US" sz="1000" kern="0" dirty="0">
                <a:ln>
                  <a:solidFill>
                    <a:schemeClr val="bg1">
                      <a:lumMod val="75000"/>
                      <a:alpha val="0"/>
                    </a:schemeClr>
                  </a:solidFill>
                </a:ln>
                <a:solidFill>
                  <a:schemeClr val="accent4"/>
                </a:solidFill>
                <a:latin typeface="+mn-ea"/>
              </a:rPr>
              <a:t> 기업 신속 심사 지원</a:t>
            </a:r>
            <a:r>
              <a:rPr lang="en-US" altLang="ko-KR" sz="1000" kern="0" dirty="0">
                <a:ln>
                  <a:solidFill>
                    <a:schemeClr val="bg1">
                      <a:lumMod val="75000"/>
                      <a:alpha val="0"/>
                    </a:schemeClr>
                  </a:solidFill>
                </a:ln>
                <a:solidFill>
                  <a:schemeClr val="accent4"/>
                </a:solidFill>
                <a:latin typeface="+mn-ea"/>
              </a:rPr>
              <a:t>(</a:t>
            </a:r>
            <a:r>
              <a:rPr lang="ko-KR" altLang="en-US" sz="1000" kern="0" dirty="0">
                <a:ln>
                  <a:solidFill>
                    <a:schemeClr val="bg1">
                      <a:lumMod val="75000"/>
                      <a:alpha val="0"/>
                    </a:schemeClr>
                  </a:solidFill>
                </a:ln>
                <a:solidFill>
                  <a:schemeClr val="accent4"/>
                </a:solidFill>
                <a:latin typeface="+mn-ea"/>
              </a:rPr>
              <a:t>신속심사제도</a:t>
            </a:r>
            <a:r>
              <a:rPr lang="en-US" altLang="ko-KR" sz="1000" kern="0" dirty="0">
                <a:ln>
                  <a:solidFill>
                    <a:schemeClr val="bg1">
                      <a:lumMod val="75000"/>
                      <a:alpha val="0"/>
                    </a:schemeClr>
                  </a:solidFill>
                </a:ln>
                <a:solidFill>
                  <a:schemeClr val="accent4"/>
                </a:solidFill>
                <a:latin typeface="+mn-ea"/>
              </a:rPr>
              <a:t>)</a:t>
            </a:r>
          </a:p>
          <a:p>
            <a:pPr marL="171450" indent="-85725" fontAlgn="base">
              <a:spcBef>
                <a:spcPts val="600"/>
              </a:spcBef>
              <a:buFont typeface="Arial" panose="020B0604020202020204" pitchFamily="34" charset="0"/>
              <a:buChar char="•"/>
              <a:defRPr/>
            </a:pPr>
            <a:r>
              <a:rPr lang="ko-KR" altLang="en-US" sz="1000" kern="0" dirty="0">
                <a:ln>
                  <a:solidFill>
                    <a:schemeClr val="bg1">
                      <a:lumMod val="75000"/>
                      <a:alpha val="0"/>
                    </a:schemeClr>
                  </a:solidFill>
                </a:ln>
                <a:solidFill>
                  <a:schemeClr val="accent4"/>
                </a:solidFill>
                <a:latin typeface="+mn-ea"/>
              </a:rPr>
              <a:t>거래소</a:t>
            </a:r>
            <a:r>
              <a:rPr lang="en-US" altLang="ko-KR" sz="1000" kern="0" dirty="0">
                <a:ln>
                  <a:solidFill>
                    <a:schemeClr val="bg1">
                      <a:lumMod val="75000"/>
                      <a:alpha val="0"/>
                    </a:schemeClr>
                  </a:solidFill>
                </a:ln>
                <a:solidFill>
                  <a:schemeClr val="accent4"/>
                </a:solidFill>
                <a:latin typeface="+mn-ea"/>
              </a:rPr>
              <a:t>-</a:t>
            </a:r>
            <a:r>
              <a:rPr lang="ko-KR" altLang="en-US" sz="1000" kern="0" dirty="0" err="1">
                <a:ln>
                  <a:solidFill>
                    <a:schemeClr val="bg1">
                      <a:lumMod val="75000"/>
                      <a:alpha val="0"/>
                    </a:schemeClr>
                  </a:solidFill>
                </a:ln>
                <a:solidFill>
                  <a:schemeClr val="accent4"/>
                </a:solidFill>
                <a:latin typeface="+mn-ea"/>
              </a:rPr>
              <a:t>금감원</a:t>
            </a:r>
            <a:r>
              <a:rPr lang="ko-KR" altLang="en-US" sz="1000" kern="0" dirty="0">
                <a:ln>
                  <a:solidFill>
                    <a:schemeClr val="bg1">
                      <a:lumMod val="75000"/>
                      <a:alpha val="0"/>
                    </a:schemeClr>
                  </a:solidFill>
                </a:ln>
                <a:solidFill>
                  <a:schemeClr val="accent4"/>
                </a:solidFill>
                <a:latin typeface="+mn-ea"/>
              </a:rPr>
              <a:t> 정보공유</a:t>
            </a:r>
            <a:endParaRPr lang="en-US" altLang="ko-KR" sz="1000" kern="0" dirty="0">
              <a:ln>
                <a:solidFill>
                  <a:schemeClr val="bg1">
                    <a:lumMod val="75000"/>
                    <a:alpha val="0"/>
                  </a:schemeClr>
                </a:solidFill>
              </a:ln>
              <a:solidFill>
                <a:schemeClr val="accent4"/>
              </a:solidFill>
              <a:latin typeface="+mn-ea"/>
            </a:endParaRPr>
          </a:p>
        </p:txBody>
      </p:sp>
      <p:sp>
        <p:nvSpPr>
          <p:cNvPr id="22" name="직사각형 21">
            <a:extLst>
              <a:ext uri="{FF2B5EF4-FFF2-40B4-BE49-F238E27FC236}">
                <a16:creationId xmlns:a16="http://schemas.microsoft.com/office/drawing/2014/main" id="{9CB1085D-2B0A-312F-88E1-7AF23D0FE1D5}"/>
              </a:ext>
            </a:extLst>
          </p:cNvPr>
          <p:cNvSpPr/>
          <p:nvPr/>
        </p:nvSpPr>
        <p:spPr>
          <a:xfrm>
            <a:off x="7107626" y="2981325"/>
            <a:ext cx="2088000" cy="2895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 rtlCol="0" anchor="t"/>
          <a:lstStyle/>
          <a:p>
            <a:pPr marL="171450" indent="-85725" fontAlgn="base">
              <a:spcBef>
                <a:spcPts val="600"/>
              </a:spcBef>
              <a:buFont typeface="Arial" panose="020B0604020202020204" pitchFamily="34" charset="0"/>
              <a:buChar char="•"/>
              <a:defRPr/>
            </a:pPr>
            <a:r>
              <a:rPr lang="ko-KR" altLang="en-US" sz="1000" kern="0" dirty="0" err="1">
                <a:ln>
                  <a:solidFill>
                    <a:schemeClr val="bg1">
                      <a:lumMod val="75000"/>
                      <a:alpha val="0"/>
                    </a:schemeClr>
                  </a:solidFill>
                </a:ln>
                <a:solidFill>
                  <a:srgbClr val="00C0AE"/>
                </a:solidFill>
                <a:latin typeface="+mn-ea"/>
              </a:rPr>
              <a:t>주관사</a:t>
            </a:r>
            <a:r>
              <a:rPr lang="ko-KR" altLang="en-US" sz="1000" kern="0" dirty="0">
                <a:ln>
                  <a:solidFill>
                    <a:schemeClr val="bg1">
                      <a:lumMod val="75000"/>
                      <a:alpha val="0"/>
                    </a:schemeClr>
                  </a:solidFill>
                </a:ln>
                <a:solidFill>
                  <a:srgbClr val="00C0AE"/>
                </a:solidFill>
                <a:latin typeface="+mn-ea"/>
              </a:rPr>
              <a:t> 책임성 제고 장치</a:t>
            </a:r>
            <a:r>
              <a:rPr lang="en-US" altLang="ko-KR" sz="1000" kern="0" dirty="0">
                <a:ln>
                  <a:solidFill>
                    <a:schemeClr val="bg1">
                      <a:lumMod val="75000"/>
                      <a:alpha val="0"/>
                    </a:schemeClr>
                  </a:solidFill>
                </a:ln>
                <a:solidFill>
                  <a:srgbClr val="00C0AE"/>
                </a:solidFill>
                <a:latin typeface="+mn-ea"/>
              </a:rPr>
              <a:t>(</a:t>
            </a:r>
            <a:r>
              <a:rPr lang="ko-KR" altLang="en-US" sz="1000" kern="0" dirty="0" err="1">
                <a:ln>
                  <a:solidFill>
                    <a:schemeClr val="bg1">
                      <a:lumMod val="75000"/>
                      <a:alpha val="0"/>
                    </a:schemeClr>
                  </a:solidFill>
                </a:ln>
                <a:solidFill>
                  <a:srgbClr val="00C0AE"/>
                </a:solidFill>
                <a:latin typeface="+mn-ea"/>
              </a:rPr>
              <a:t>풋백옵션</a:t>
            </a:r>
            <a:r>
              <a:rPr lang="ko-KR" altLang="en-US" sz="1000" kern="0" dirty="0">
                <a:ln>
                  <a:solidFill>
                    <a:schemeClr val="bg1">
                      <a:lumMod val="75000"/>
                      <a:alpha val="0"/>
                    </a:schemeClr>
                  </a:solidFill>
                </a:ln>
                <a:solidFill>
                  <a:srgbClr val="00C0AE"/>
                </a:solidFill>
                <a:latin typeface="+mn-ea"/>
              </a:rPr>
              <a:t> 등</a:t>
            </a:r>
            <a:r>
              <a:rPr lang="en-US" altLang="ko-KR" sz="1000" kern="0" dirty="0">
                <a:ln>
                  <a:solidFill>
                    <a:schemeClr val="bg1">
                      <a:lumMod val="75000"/>
                      <a:alpha val="0"/>
                    </a:schemeClr>
                  </a:solidFill>
                </a:ln>
                <a:solidFill>
                  <a:srgbClr val="00C0AE"/>
                </a:solidFill>
                <a:latin typeface="+mn-ea"/>
              </a:rPr>
              <a:t>) </a:t>
            </a:r>
            <a:r>
              <a:rPr lang="ko-KR" altLang="en-US" sz="1000" kern="0" dirty="0">
                <a:ln>
                  <a:solidFill>
                    <a:schemeClr val="bg1">
                      <a:lumMod val="75000"/>
                      <a:alpha val="0"/>
                    </a:schemeClr>
                  </a:solidFill>
                </a:ln>
                <a:solidFill>
                  <a:srgbClr val="00C0AE"/>
                </a:solidFill>
                <a:latin typeface="+mn-ea"/>
              </a:rPr>
              <a:t>제도화</a:t>
            </a:r>
            <a:endParaRPr lang="en-US" altLang="ko-KR" sz="1000" kern="0" dirty="0">
              <a:ln>
                <a:solidFill>
                  <a:schemeClr val="bg1">
                    <a:lumMod val="75000"/>
                    <a:alpha val="0"/>
                  </a:schemeClr>
                </a:solidFill>
              </a:ln>
              <a:solidFill>
                <a:srgbClr val="00C0AE"/>
              </a:solidFill>
              <a:latin typeface="+mn-ea"/>
            </a:endParaRPr>
          </a:p>
          <a:p>
            <a:pPr marL="171450" indent="-85725" fontAlgn="base">
              <a:spcBef>
                <a:spcPts val="600"/>
              </a:spcBef>
              <a:buFont typeface="Arial" panose="020B0604020202020204" pitchFamily="34" charset="0"/>
              <a:buChar char="•"/>
              <a:defRPr/>
            </a:pPr>
            <a:r>
              <a:rPr lang="ko-KR" altLang="en-US" sz="1000" kern="0" dirty="0">
                <a:ln>
                  <a:solidFill>
                    <a:schemeClr val="bg1">
                      <a:lumMod val="75000"/>
                      <a:alpha val="0"/>
                    </a:schemeClr>
                  </a:solidFill>
                </a:ln>
                <a:solidFill>
                  <a:srgbClr val="00C0AE"/>
                </a:solidFill>
                <a:latin typeface="+mn-ea"/>
              </a:rPr>
              <a:t>합리적 공모가 산정을 위한 제도적 장치 마련</a:t>
            </a:r>
            <a:endParaRPr lang="en-US" altLang="ko-KR" sz="1000" kern="0" dirty="0">
              <a:ln>
                <a:solidFill>
                  <a:schemeClr val="bg1">
                    <a:lumMod val="75000"/>
                    <a:alpha val="0"/>
                  </a:schemeClr>
                </a:solidFill>
              </a:ln>
              <a:solidFill>
                <a:srgbClr val="00C0AE"/>
              </a:solidFill>
              <a:latin typeface="+mn-ea"/>
            </a:endParaRPr>
          </a:p>
          <a:p>
            <a:pPr marL="171450" indent="-85725" fontAlgn="base">
              <a:spcBef>
                <a:spcPts val="600"/>
              </a:spcBef>
              <a:buFont typeface="Arial" panose="020B0604020202020204" pitchFamily="34" charset="0"/>
              <a:buChar char="•"/>
              <a:defRPr/>
            </a:pPr>
            <a:r>
              <a:rPr lang="ko-KR" altLang="en-US" sz="1000" kern="0" dirty="0">
                <a:ln>
                  <a:solidFill>
                    <a:schemeClr val="bg1">
                      <a:lumMod val="75000"/>
                      <a:alpha val="0"/>
                    </a:schemeClr>
                  </a:solidFill>
                </a:ln>
                <a:solidFill>
                  <a:srgbClr val="00C0AE"/>
                </a:solidFill>
                <a:latin typeface="+mn-ea"/>
              </a:rPr>
              <a:t>영업실적 공시 구체화</a:t>
            </a:r>
            <a:endParaRPr lang="en-US" altLang="ko-KR" sz="1000" kern="0" dirty="0">
              <a:ln>
                <a:solidFill>
                  <a:schemeClr val="bg1">
                    <a:lumMod val="75000"/>
                    <a:alpha val="0"/>
                  </a:schemeClr>
                </a:solidFill>
              </a:ln>
              <a:solidFill>
                <a:srgbClr val="00C0AE"/>
              </a:solidFill>
              <a:latin typeface="+mn-ea"/>
            </a:endParaRPr>
          </a:p>
          <a:p>
            <a:pPr marL="171450" indent="-85725" fontAlgn="base">
              <a:spcBef>
                <a:spcPts val="600"/>
              </a:spcBef>
              <a:buFont typeface="Arial" panose="020B0604020202020204" pitchFamily="34" charset="0"/>
              <a:buChar char="•"/>
              <a:defRPr/>
            </a:pPr>
            <a:r>
              <a:rPr lang="ko-KR" altLang="en-US" sz="1000" kern="0" dirty="0">
                <a:ln>
                  <a:solidFill>
                    <a:schemeClr val="bg1">
                      <a:lumMod val="75000"/>
                      <a:alpha val="0"/>
                    </a:schemeClr>
                  </a:solidFill>
                </a:ln>
                <a:solidFill>
                  <a:srgbClr val="00C0AE"/>
                </a:solidFill>
                <a:latin typeface="+mn-ea"/>
              </a:rPr>
              <a:t>기술특례상장 종목 주가 및 </a:t>
            </a:r>
            <a:r>
              <a:rPr lang="ko-KR" altLang="en-US" sz="1000" kern="0" dirty="0" err="1">
                <a:ln>
                  <a:solidFill>
                    <a:schemeClr val="bg1">
                      <a:lumMod val="75000"/>
                      <a:alpha val="0"/>
                    </a:schemeClr>
                  </a:solidFill>
                </a:ln>
                <a:solidFill>
                  <a:srgbClr val="00C0AE"/>
                </a:solidFill>
                <a:latin typeface="+mn-ea"/>
              </a:rPr>
              <a:t>주관사</a:t>
            </a:r>
            <a:r>
              <a:rPr lang="ko-KR" altLang="en-US" sz="1000" kern="0" dirty="0">
                <a:ln>
                  <a:solidFill>
                    <a:schemeClr val="bg1">
                      <a:lumMod val="75000"/>
                      <a:alpha val="0"/>
                    </a:schemeClr>
                  </a:solidFill>
                </a:ln>
                <a:solidFill>
                  <a:srgbClr val="00C0AE"/>
                </a:solidFill>
                <a:latin typeface="+mn-ea"/>
              </a:rPr>
              <a:t> 정보제공 강화</a:t>
            </a:r>
            <a:endParaRPr lang="en-US" altLang="ko-KR" sz="1000" kern="0" dirty="0">
              <a:ln>
                <a:solidFill>
                  <a:schemeClr val="bg1">
                    <a:lumMod val="75000"/>
                    <a:alpha val="0"/>
                  </a:schemeClr>
                </a:solidFill>
              </a:ln>
              <a:solidFill>
                <a:srgbClr val="00C0AE"/>
              </a:solidFill>
              <a:latin typeface="+mn-ea"/>
            </a:endParaRPr>
          </a:p>
        </p:txBody>
      </p:sp>
      <p:sp>
        <p:nvSpPr>
          <p:cNvPr id="23" name="직사각형 22">
            <a:extLst>
              <a:ext uri="{FF2B5EF4-FFF2-40B4-BE49-F238E27FC236}">
                <a16:creationId xmlns:a16="http://schemas.microsoft.com/office/drawing/2014/main" id="{BA38E240-43E7-0FEA-7635-C7F0516252B8}"/>
              </a:ext>
            </a:extLst>
          </p:cNvPr>
          <p:cNvSpPr/>
          <p:nvPr/>
        </p:nvSpPr>
        <p:spPr>
          <a:xfrm>
            <a:off x="2909434" y="5152024"/>
            <a:ext cx="1872000" cy="552740"/>
          </a:xfrm>
          <a:prstGeom prst="rect">
            <a:avLst/>
          </a:prstGeom>
          <a:solidFill>
            <a:schemeClr val="bg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우수 첨단기술 분야 기업의 제도 접근성 제고</a:t>
            </a:r>
          </a:p>
        </p:txBody>
      </p:sp>
      <p:sp>
        <p:nvSpPr>
          <p:cNvPr id="27" name="직사각형 26">
            <a:extLst>
              <a:ext uri="{FF2B5EF4-FFF2-40B4-BE49-F238E27FC236}">
                <a16:creationId xmlns:a16="http://schemas.microsoft.com/office/drawing/2014/main" id="{DE45752A-BB4B-7D91-6295-093E6A0B3353}"/>
              </a:ext>
            </a:extLst>
          </p:cNvPr>
          <p:cNvSpPr/>
          <p:nvPr/>
        </p:nvSpPr>
        <p:spPr>
          <a:xfrm>
            <a:off x="5061000" y="5152024"/>
            <a:ext cx="1872000" cy="552740"/>
          </a:xfrm>
          <a:prstGeom prst="rect">
            <a:avLst/>
          </a:prstGeom>
          <a:solidFill>
            <a:schemeClr val="bg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 algn="ctr" fontAlgn="base">
              <a:spcBef>
                <a:spcPts val="600"/>
              </a:spcBef>
              <a:defRPr/>
            </a:pPr>
            <a:r>
              <a:rPr lang="ko-KR" altLang="en-US" sz="1000" b="1" kern="0" dirty="0">
                <a:ln>
                  <a:solidFill>
                    <a:schemeClr val="bg1">
                      <a:lumMod val="75000"/>
                      <a:alpha val="0"/>
                    </a:schemeClr>
                  </a:solidFill>
                </a:ln>
                <a:solidFill>
                  <a:schemeClr val="tx1"/>
                </a:solidFill>
                <a:latin typeface="+mn-ea"/>
              </a:rPr>
              <a:t>심사의 전문성</a:t>
            </a:r>
            <a:r>
              <a:rPr lang="en-US" altLang="ko-KR" sz="1000" b="1" kern="0" dirty="0">
                <a:ln>
                  <a:solidFill>
                    <a:schemeClr val="bg1">
                      <a:lumMod val="75000"/>
                      <a:alpha val="0"/>
                    </a:schemeClr>
                  </a:solidFill>
                </a:ln>
                <a:solidFill>
                  <a:schemeClr val="tx1"/>
                </a:solidFill>
                <a:latin typeface="+mn-ea"/>
              </a:rPr>
              <a:t>+</a:t>
            </a:r>
            <a:r>
              <a:rPr lang="ko-KR" altLang="en-US" sz="1000" b="1" kern="0" dirty="0">
                <a:ln>
                  <a:solidFill>
                    <a:schemeClr val="bg1">
                      <a:lumMod val="75000"/>
                      <a:alpha val="0"/>
                    </a:schemeClr>
                  </a:solidFill>
                </a:ln>
                <a:solidFill>
                  <a:schemeClr val="tx1"/>
                </a:solidFill>
                <a:latin typeface="+mn-ea"/>
              </a:rPr>
              <a:t>신속성 제고 기반 마련</a:t>
            </a:r>
          </a:p>
        </p:txBody>
      </p:sp>
      <p:sp>
        <p:nvSpPr>
          <p:cNvPr id="28" name="직사각형 27">
            <a:extLst>
              <a:ext uri="{FF2B5EF4-FFF2-40B4-BE49-F238E27FC236}">
                <a16:creationId xmlns:a16="http://schemas.microsoft.com/office/drawing/2014/main" id="{B138177D-4DA9-89C4-DA70-70C43BAA0153}"/>
              </a:ext>
            </a:extLst>
          </p:cNvPr>
          <p:cNvSpPr/>
          <p:nvPr/>
        </p:nvSpPr>
        <p:spPr>
          <a:xfrm>
            <a:off x="7215626" y="5152024"/>
            <a:ext cx="1872000" cy="552740"/>
          </a:xfrm>
          <a:prstGeom prst="rect">
            <a:avLst/>
          </a:prstGeom>
          <a:solidFill>
            <a:schemeClr val="bg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 algn="ctr" fontAlgn="base">
              <a:spcBef>
                <a:spcPts val="600"/>
              </a:spcBef>
              <a:defRPr/>
            </a:pPr>
            <a:r>
              <a:rPr lang="ko-KR" altLang="en-US" sz="1000" b="1" kern="0" dirty="0">
                <a:ln>
                  <a:solidFill>
                    <a:schemeClr val="bg1">
                      <a:lumMod val="75000"/>
                      <a:alpha val="0"/>
                    </a:schemeClr>
                  </a:solidFill>
                </a:ln>
                <a:solidFill>
                  <a:schemeClr val="tx1"/>
                </a:solidFill>
                <a:latin typeface="+mn-ea"/>
              </a:rPr>
              <a:t>시장의 非우수업체  선별 유도 및 투자자 보호 강화</a:t>
            </a:r>
          </a:p>
        </p:txBody>
      </p:sp>
    </p:spTree>
    <p:extLst>
      <p:ext uri="{BB962C8B-B14F-4D97-AF65-F5344CB8AC3E}">
        <p14:creationId xmlns:p14="http://schemas.microsoft.com/office/powerpoint/2010/main" val="17512337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「혁신</a:t>
            </a:r>
            <a:r>
              <a:rPr lang="en-US" altLang="ko-KR" dirty="0"/>
              <a:t> </a:t>
            </a:r>
            <a:r>
              <a:rPr lang="ko-KR" altLang="en-US" dirty="0"/>
              <a:t>벤처</a:t>
            </a:r>
            <a:r>
              <a:rPr lang="en-US" altLang="ko-KR" dirty="0"/>
              <a:t>·</a:t>
            </a:r>
            <a:r>
              <a:rPr lang="ko-KR" altLang="en-US" dirty="0"/>
              <a:t>스타트업 자금지원 및 경쟁력 강화 방안」 발표</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a:lnSpc>
                <a:spcPct val="120000"/>
              </a:lnSpc>
              <a:defRPr/>
            </a:pPr>
            <a:r>
              <a:rPr lang="ko-KR" altLang="en-US" dirty="0"/>
              <a:t>중소벤처기업부와 금융위원회는 경제위기 극복</a:t>
            </a:r>
            <a:r>
              <a:rPr lang="en-US" altLang="ko-KR" dirty="0"/>
              <a:t>, </a:t>
            </a:r>
            <a:r>
              <a:rPr lang="ko-KR" altLang="en-US" dirty="0"/>
              <a:t>미래 성장동력 확보를 위한 혁신 벤처</a:t>
            </a:r>
            <a:r>
              <a:rPr lang="en-US" altLang="ko-KR" dirty="0"/>
              <a:t>·</a:t>
            </a:r>
            <a:r>
              <a:rPr lang="ko-KR" altLang="en-US" dirty="0"/>
              <a:t>스타트업 지원 방안을 발표</a:t>
            </a:r>
            <a:endParaRPr lang="en-US" altLang="ko-KR" dirty="0"/>
          </a:p>
          <a:p>
            <a:pPr>
              <a:lnSpc>
                <a:spcPct val="120000"/>
              </a:lnSpc>
              <a:defRPr/>
            </a:pPr>
            <a:r>
              <a:rPr lang="ko-KR" altLang="en-US" dirty="0"/>
              <a:t>대내외 경제 여건 악화로 창업 초기 기업은 금리부담에 따른 성장자금 조달</a:t>
            </a:r>
            <a:r>
              <a:rPr lang="en-US" altLang="ko-KR" dirty="0"/>
              <a:t>, </a:t>
            </a:r>
            <a:r>
              <a:rPr lang="ko-KR" altLang="en-US" dirty="0"/>
              <a:t>중기 성장기업은 후속 투자유치</a:t>
            </a:r>
            <a:r>
              <a:rPr lang="en-US" altLang="ko-KR" dirty="0"/>
              <a:t>, </a:t>
            </a:r>
            <a:r>
              <a:rPr lang="ko-KR" altLang="en-US" dirty="0"/>
              <a:t>후기 성장기업은 상장과 </a:t>
            </a:r>
            <a:r>
              <a:rPr lang="en-US" altLang="ko-KR" dirty="0"/>
              <a:t>M&amp;A </a:t>
            </a:r>
            <a:r>
              <a:rPr lang="ko-KR" altLang="en-US" dirty="0"/>
              <a:t>추진 등 어려움을 겪고 있으며</a:t>
            </a:r>
            <a:r>
              <a:rPr lang="en-US" altLang="ko-KR" dirty="0"/>
              <a:t>, </a:t>
            </a:r>
            <a:r>
              <a:rPr lang="ko-KR" altLang="en-US" dirty="0"/>
              <a:t>신속한 자금 집행 등으로 벤처투자 침체 영향을 최소화하기 위해 노력할 계획 </a:t>
            </a:r>
            <a:endParaRPr lang="en-US" altLang="ko-KR"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2023.4.20</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중소벤처기업부</a:t>
            </a:r>
            <a:r>
              <a:rPr lang="en-US" altLang="ko-KR" dirty="0">
                <a:solidFill>
                  <a:schemeClr val="bg1">
                    <a:lumMod val="50000"/>
                  </a:schemeClr>
                </a:solidFill>
              </a:rPr>
              <a:t>, </a:t>
            </a:r>
            <a:r>
              <a:rPr lang="ko-KR" altLang="en-US" dirty="0">
                <a:solidFill>
                  <a:schemeClr val="bg1">
                    <a:lumMod val="50000"/>
                  </a:schemeClr>
                </a:solidFill>
              </a:rPr>
              <a:t>금융위원회 보도자료</a:t>
            </a:r>
            <a:r>
              <a:rPr lang="en-US" altLang="ko-KR" dirty="0">
                <a:solidFill>
                  <a:schemeClr val="bg1">
                    <a:lumMod val="50000"/>
                  </a:schemeClr>
                </a:solidFill>
              </a:rPr>
              <a:t>(2023.4.20), “</a:t>
            </a:r>
            <a:r>
              <a:rPr lang="ko-KR" altLang="en-US" dirty="0">
                <a:solidFill>
                  <a:schemeClr val="bg1">
                    <a:lumMod val="50000"/>
                  </a:schemeClr>
                </a:solidFill>
              </a:rPr>
              <a:t>「혁신 벤처</a:t>
            </a:r>
            <a:r>
              <a:rPr lang="en-US" altLang="ko-KR" dirty="0">
                <a:solidFill>
                  <a:schemeClr val="bg1">
                    <a:lumMod val="50000"/>
                  </a:schemeClr>
                </a:solidFill>
              </a:rPr>
              <a:t>·</a:t>
            </a:r>
            <a:r>
              <a:rPr lang="ko-KR" altLang="en-US" dirty="0">
                <a:solidFill>
                  <a:schemeClr val="bg1">
                    <a:lumMod val="50000"/>
                  </a:schemeClr>
                </a:solidFill>
              </a:rPr>
              <a:t>스타트업 자금지원 및 경쟁력 강화 방안」 발표</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 name="표 13">
            <a:extLst>
              <a:ext uri="{FF2B5EF4-FFF2-40B4-BE49-F238E27FC236}">
                <a16:creationId xmlns:a16="http://schemas.microsoft.com/office/drawing/2014/main" id="{6DBD66B9-03AA-BFEF-C275-0622BB87B2D7}"/>
              </a:ext>
            </a:extLst>
          </p:cNvPr>
          <p:cNvGraphicFramePr>
            <a:graphicFrameLocks noGrp="1"/>
          </p:cNvGraphicFramePr>
          <p:nvPr>
            <p:extLst>
              <p:ext uri="{D42A27DB-BD31-4B8C-83A1-F6EECF244321}">
                <p14:modId xmlns:p14="http://schemas.microsoft.com/office/powerpoint/2010/main" val="2075434487"/>
              </p:ext>
            </p:extLst>
          </p:nvPr>
        </p:nvGraphicFramePr>
        <p:xfrm>
          <a:off x="3991742" y="2571313"/>
          <a:ext cx="5425206" cy="3305620"/>
        </p:xfrm>
        <a:graphic>
          <a:graphicData uri="http://schemas.openxmlformats.org/drawingml/2006/table">
            <a:tbl>
              <a:tblPr firstRow="1" bandRow="1">
                <a:tableStyleId>{5C22544A-7EE6-4342-B048-85BDC9FD1C3A}</a:tableStyleId>
              </a:tblPr>
              <a:tblGrid>
                <a:gridCol w="1213206">
                  <a:extLst>
                    <a:ext uri="{9D8B030D-6E8A-4147-A177-3AD203B41FA5}">
                      <a16:colId xmlns:a16="http://schemas.microsoft.com/office/drawing/2014/main" val="382080826"/>
                    </a:ext>
                  </a:extLst>
                </a:gridCol>
                <a:gridCol w="1728000">
                  <a:extLst>
                    <a:ext uri="{9D8B030D-6E8A-4147-A177-3AD203B41FA5}">
                      <a16:colId xmlns:a16="http://schemas.microsoft.com/office/drawing/2014/main" val="129746681"/>
                    </a:ext>
                  </a:extLst>
                </a:gridCol>
                <a:gridCol w="2484000">
                  <a:extLst>
                    <a:ext uri="{9D8B030D-6E8A-4147-A177-3AD203B41FA5}">
                      <a16:colId xmlns:a16="http://schemas.microsoft.com/office/drawing/2014/main" val="13974068"/>
                    </a:ext>
                  </a:extLst>
                </a:gridCol>
              </a:tblGrid>
              <a:tr h="165281">
                <a:tc rowSpan="10">
                  <a:txBody>
                    <a:bodyPr/>
                    <a:lstStyle/>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단계별 성장지원 강화</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rowSpan="4">
                  <a:txBody>
                    <a:bodyPr/>
                    <a:lstStyle/>
                    <a:p>
                      <a:pPr algn="ctr" latinLnBrk="0"/>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초기 성장단계</a:t>
                      </a:r>
                      <a:endPar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algn="ctr" latinLnBrk="0"/>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(Seed~</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시리즈</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a:t>
                      </a:r>
                      <a:endPar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EF7FF"/>
                    </a:solidFill>
                  </a:tcPr>
                </a:tc>
                <a:tc>
                  <a:txBody>
                    <a:bodyPr/>
                    <a:lstStyle/>
                    <a:p>
                      <a:pPr marL="0" indent="0" latinLnBrk="0">
                        <a:buFont typeface="+mj-ea"/>
                        <a:buNone/>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① 정책금융 추가 지원 </a:t>
                      </a:r>
                      <a:r>
                        <a:rPr lang="en-US" altLang="ko-KR" sz="900" b="0" kern="1200" dirty="0">
                          <a:ln>
                            <a:solidFill>
                              <a:schemeClr val="bg1">
                                <a:lumMod val="75000"/>
                                <a:alpha val="0"/>
                              </a:schemeClr>
                            </a:solidFill>
                          </a:ln>
                          <a:solidFill>
                            <a:schemeClr val="accent6"/>
                          </a:solidFill>
                          <a:latin typeface="KoPub돋움체 Medium" panose="02020603020101020101" pitchFamily="18" charset="-127"/>
                          <a:ea typeface="KoPub돋움체 Medium" panose="02020603020101020101" pitchFamily="18" charset="-127"/>
                          <a:cs typeface="+mn-cs"/>
                        </a:rPr>
                        <a:t>1.2</a:t>
                      </a:r>
                      <a:r>
                        <a:rPr lang="ko-KR" altLang="en-US" sz="900" b="0" kern="1200" dirty="0">
                          <a:ln>
                            <a:solidFill>
                              <a:schemeClr val="bg1">
                                <a:lumMod val="75000"/>
                                <a:alpha val="0"/>
                              </a:schemeClr>
                            </a:solidFill>
                          </a:ln>
                          <a:solidFill>
                            <a:schemeClr val="accent6"/>
                          </a:solidFill>
                          <a:latin typeface="KoPub돋움체 Medium" panose="02020603020101020101" pitchFamily="18" charset="-127"/>
                          <a:ea typeface="KoPub돋움체 Medium" panose="02020603020101020101" pitchFamily="18" charset="-127"/>
                          <a:cs typeface="+mn-cs"/>
                        </a:rPr>
                        <a:t>조 원</a:t>
                      </a:r>
                      <a:endParaRPr lang="en-US" altLang="ko-KR" sz="900" b="0" kern="1200" dirty="0">
                        <a:ln>
                          <a:solidFill>
                            <a:schemeClr val="bg1">
                              <a:lumMod val="75000"/>
                              <a:alpha val="0"/>
                            </a:schemeClr>
                          </a:solidFill>
                        </a:ln>
                        <a:solidFill>
                          <a:schemeClr val="accent6"/>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6765436"/>
                  </a:ext>
                </a:extLst>
              </a:tr>
              <a:tr h="165281">
                <a:tc vMerge="1">
                  <a:txBody>
                    <a:bodyPr/>
                    <a:lstStyle/>
                    <a:p>
                      <a:pPr latinLnBrk="1"/>
                      <a:endParaRPr lang="ko-KR" altLang="en-US"/>
                    </a:p>
                  </a:txBody>
                  <a:tcPr>
                    <a:lnT w="9525" cap="flat" cmpd="sng" algn="ctr">
                      <a:solidFill>
                        <a:schemeClr val="bg1">
                          <a:lumMod val="85000"/>
                        </a:schemeClr>
                      </a:solidFill>
                      <a:prstDash val="solid"/>
                      <a:round/>
                      <a:headEnd type="none" w="med" len="med"/>
                      <a:tailEnd type="none" w="med" len="med"/>
                    </a:lnT>
                  </a:tcPr>
                </a:tc>
                <a:tc vMerge="1">
                  <a:txBody>
                    <a:bodyPr/>
                    <a:lstStyle/>
                    <a:p>
                      <a:pPr latinLnBrk="1"/>
                      <a:endParaRPr lang="ko-KR" altLang="en-US"/>
                    </a:p>
                  </a:txBody>
                  <a:tcPr>
                    <a:lnT w="9525" cap="flat" cmpd="sng" algn="ctr">
                      <a:solidFill>
                        <a:schemeClr val="bg1">
                          <a:lumMod val="85000"/>
                        </a:schemeClr>
                      </a:solidFill>
                      <a:prstDash val="solid"/>
                      <a:round/>
                      <a:headEnd type="none" w="med" len="med"/>
                      <a:tailEnd type="none" w="med" len="med"/>
                    </a:lnT>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② 엔젤</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지방 투자 등 시장 과소공급 보완 </a:t>
                      </a:r>
                      <a:r>
                        <a:rPr lang="en-US" altLang="ko-KR" sz="900" b="0" kern="1200" dirty="0">
                          <a:ln>
                            <a:solidFill>
                              <a:schemeClr val="bg1">
                                <a:lumMod val="75000"/>
                                <a:alpha val="0"/>
                              </a:schemeClr>
                            </a:solidFill>
                          </a:ln>
                          <a:solidFill>
                            <a:schemeClr val="accent4"/>
                          </a:solidFill>
                          <a:latin typeface="KoPub돋움체 Medium" panose="02020603020101020101" pitchFamily="18" charset="-127"/>
                          <a:ea typeface="KoPub돋움체 Medium" panose="02020603020101020101" pitchFamily="18" charset="-127"/>
                          <a:cs typeface="+mn-cs"/>
                        </a:rPr>
                        <a:t>0.2</a:t>
                      </a:r>
                      <a:r>
                        <a:rPr lang="ko-KR" altLang="en-US" sz="900" b="0" kern="1200" dirty="0">
                          <a:ln>
                            <a:solidFill>
                              <a:schemeClr val="bg1">
                                <a:lumMod val="75000"/>
                                <a:alpha val="0"/>
                              </a:schemeClr>
                            </a:solidFill>
                          </a:ln>
                          <a:solidFill>
                            <a:schemeClr val="accent4"/>
                          </a:solidFill>
                          <a:latin typeface="KoPub돋움체 Medium" panose="02020603020101020101" pitchFamily="18" charset="-127"/>
                          <a:ea typeface="KoPub돋움체 Medium" panose="02020603020101020101" pitchFamily="18" charset="-127"/>
                          <a:cs typeface="+mn-cs"/>
                        </a:rPr>
                        <a:t>조 원</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07668329"/>
                  </a:ext>
                </a:extLst>
              </a:tr>
              <a:tr h="165281">
                <a:tc vMerge="1">
                  <a:txBody>
                    <a:bodyPr/>
                    <a:lstStyle/>
                    <a:p>
                      <a:pPr latinLnBrk="1"/>
                      <a:endParaRPr lang="ko-KR" altLang="en-US"/>
                    </a:p>
                  </a:txBody>
                  <a:tcPr/>
                </a:tc>
                <a:tc vMerge="1">
                  <a:txBody>
                    <a:bodyPr/>
                    <a:lstStyle/>
                    <a:p>
                      <a:pPr latinLnBrk="1"/>
                      <a:endParaRPr lang="ko-KR" altLang="en-US"/>
                    </a:p>
                  </a:txBody>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③ </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Deep tech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분야 </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R&amp;D·</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사업화 지원 </a:t>
                      </a:r>
                      <a:r>
                        <a:rPr lang="en-US" altLang="ko-KR" sz="900" b="0" kern="1200" dirty="0">
                          <a:ln>
                            <a:solidFill>
                              <a:schemeClr val="bg1">
                                <a:lumMod val="75000"/>
                                <a:alpha val="0"/>
                              </a:schemeClr>
                            </a:solidFill>
                          </a:ln>
                          <a:solidFill>
                            <a:srgbClr val="00C0AE"/>
                          </a:solidFill>
                          <a:latin typeface="KoPub돋움체 Medium" panose="02020603020101020101" pitchFamily="18" charset="-127"/>
                          <a:ea typeface="KoPub돋움체 Medium" panose="02020603020101020101" pitchFamily="18" charset="-127"/>
                          <a:cs typeface="+mn-cs"/>
                        </a:rPr>
                        <a:t>4.7</a:t>
                      </a:r>
                      <a:r>
                        <a:rPr lang="ko-KR" altLang="en-US" sz="900" b="0" kern="1200" dirty="0">
                          <a:ln>
                            <a:solidFill>
                              <a:schemeClr val="bg1">
                                <a:lumMod val="75000"/>
                                <a:alpha val="0"/>
                              </a:schemeClr>
                            </a:solidFill>
                          </a:ln>
                          <a:solidFill>
                            <a:srgbClr val="00C0AE"/>
                          </a:solidFill>
                          <a:latin typeface="KoPub돋움체 Medium" panose="02020603020101020101" pitchFamily="18" charset="-127"/>
                          <a:ea typeface="KoPub돋움체 Medium" panose="02020603020101020101" pitchFamily="18" charset="-127"/>
                          <a:cs typeface="+mn-cs"/>
                        </a:rPr>
                        <a:t>조 원</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69810902"/>
                  </a:ext>
                </a:extLst>
              </a:tr>
              <a:tr h="165281">
                <a:tc vMerge="1">
                  <a:txBody>
                    <a:bodyPr/>
                    <a:lstStyle/>
                    <a:p>
                      <a:pPr algn="ctr" latinLnBrk="0"/>
                      <a:endPar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DEF7FF"/>
                    </a:solidFill>
                  </a:tcPr>
                </a:tc>
                <a:tc vMerge="1">
                  <a:txBody>
                    <a:bodyPr/>
                    <a:lstStyle/>
                    <a:p>
                      <a:pPr algn="ctr" latinLnBrk="0"/>
                      <a:endPar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④ 제조위탁 플랫폼 구축</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84068844"/>
                  </a:ext>
                </a:extLst>
              </a:tr>
              <a:tr h="165281">
                <a:tc vMerge="1">
                  <a:txBody>
                    <a:bodyPr/>
                    <a:lstStyle/>
                    <a:p>
                      <a:pPr algn="ctr" latinLnBrk="0"/>
                      <a:endPar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DEF7FF"/>
                    </a:solidFill>
                  </a:tcPr>
                </a:tc>
                <a:tc rowSpan="3">
                  <a:txBody>
                    <a:bodyPr/>
                    <a:lstStyle/>
                    <a:p>
                      <a:pPr algn="ctr" latinLnBrk="0"/>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중기</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성장단계</a:t>
                      </a:r>
                      <a:endPar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algn="ctr" latinLnBrk="0"/>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시리즈</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B~</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시리즈</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C)</a:t>
                      </a:r>
                      <a:endPar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EF7FF"/>
                    </a:solidFill>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① 투자 유치기업 성장자금 공급 </a:t>
                      </a:r>
                      <a:r>
                        <a:rPr lang="en-US" altLang="ko-KR" sz="900" b="0" kern="1200" dirty="0">
                          <a:ln>
                            <a:solidFill>
                              <a:schemeClr val="bg1">
                                <a:lumMod val="75000"/>
                                <a:alpha val="0"/>
                              </a:schemeClr>
                            </a:solidFill>
                          </a:ln>
                          <a:solidFill>
                            <a:schemeClr val="accent6"/>
                          </a:solidFill>
                          <a:latin typeface="KoPub돋움체 Medium" panose="02020603020101020101" pitchFamily="18" charset="-127"/>
                          <a:ea typeface="KoPub돋움체 Medium" panose="02020603020101020101" pitchFamily="18" charset="-127"/>
                          <a:cs typeface="+mn-cs"/>
                        </a:rPr>
                        <a:t>0.3</a:t>
                      </a:r>
                      <a:r>
                        <a:rPr lang="ko-KR" altLang="en-US" sz="900" b="0" kern="1200" dirty="0">
                          <a:ln>
                            <a:solidFill>
                              <a:schemeClr val="bg1">
                                <a:lumMod val="75000"/>
                                <a:alpha val="0"/>
                              </a:schemeClr>
                            </a:solidFill>
                          </a:ln>
                          <a:solidFill>
                            <a:schemeClr val="accent6"/>
                          </a:solidFill>
                          <a:latin typeface="KoPub돋움체 Medium" panose="02020603020101020101" pitchFamily="18" charset="-127"/>
                          <a:ea typeface="KoPub돋움체 Medium" panose="02020603020101020101" pitchFamily="18" charset="-127"/>
                          <a:cs typeface="+mn-cs"/>
                        </a:rPr>
                        <a:t>조 원</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17049119"/>
                  </a:ext>
                </a:extLst>
              </a:tr>
              <a:tr h="165281">
                <a:tc vMerge="1">
                  <a:txBody>
                    <a:bodyPr/>
                    <a:lstStyle/>
                    <a:p>
                      <a:pPr algn="ctr" latinLnBrk="0"/>
                      <a:endPar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DEF7FF"/>
                    </a:solidFill>
                  </a:tcPr>
                </a:tc>
                <a:tc vMerge="1">
                  <a:txBody>
                    <a:bodyPr/>
                    <a:lstStyle/>
                    <a:p>
                      <a:pPr algn="ctr" latinLnBrk="0"/>
                      <a:endPar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② </a:t>
                      </a:r>
                      <a:r>
                        <a:rPr lang="ko-KR" altLang="en-US" sz="900" b="0" kern="12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세컨더리</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펀드 대폭 확대 </a:t>
                      </a:r>
                      <a:r>
                        <a:rPr lang="en-US" altLang="ko-KR" sz="900" b="0" kern="1200" dirty="0">
                          <a:ln>
                            <a:solidFill>
                              <a:schemeClr val="bg1">
                                <a:lumMod val="75000"/>
                                <a:alpha val="0"/>
                              </a:schemeClr>
                            </a:solidFill>
                          </a:ln>
                          <a:solidFill>
                            <a:schemeClr val="accent4"/>
                          </a:solidFill>
                          <a:latin typeface="KoPub돋움체 Medium" panose="02020603020101020101" pitchFamily="18" charset="-127"/>
                          <a:ea typeface="KoPub돋움체 Medium" panose="02020603020101020101" pitchFamily="18" charset="-127"/>
                          <a:cs typeface="+mn-cs"/>
                        </a:rPr>
                        <a:t>1</a:t>
                      </a:r>
                      <a:r>
                        <a:rPr lang="ko-KR" altLang="en-US" sz="900" b="0" kern="1200" dirty="0">
                          <a:ln>
                            <a:solidFill>
                              <a:schemeClr val="bg1">
                                <a:lumMod val="75000"/>
                                <a:alpha val="0"/>
                              </a:schemeClr>
                            </a:solidFill>
                          </a:ln>
                          <a:solidFill>
                            <a:schemeClr val="accent4"/>
                          </a:solidFill>
                          <a:latin typeface="KoPub돋움체 Medium" panose="02020603020101020101" pitchFamily="18" charset="-127"/>
                          <a:ea typeface="KoPub돋움체 Medium" panose="02020603020101020101" pitchFamily="18" charset="-127"/>
                          <a:cs typeface="+mn-cs"/>
                        </a:rPr>
                        <a:t>조 원</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50219673"/>
                  </a:ext>
                </a:extLst>
              </a:tr>
              <a:tr h="165281">
                <a:tc vMerge="1">
                  <a:txBody>
                    <a:bodyPr/>
                    <a:lstStyle/>
                    <a:p>
                      <a:pPr algn="ctr" latinLnBrk="0"/>
                      <a:endPar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DEF7FF"/>
                    </a:solidFill>
                  </a:tcPr>
                </a:tc>
                <a:tc vMerge="1">
                  <a:txBody>
                    <a:bodyPr/>
                    <a:lstStyle/>
                    <a:p>
                      <a:pPr algn="ctr" latinLnBrk="0"/>
                      <a:endPar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③ 매출채권 안전망 강화 </a:t>
                      </a:r>
                      <a:r>
                        <a:rPr lang="en-US" altLang="ko-KR" sz="900" b="0" kern="1200" dirty="0">
                          <a:ln>
                            <a:solidFill>
                              <a:schemeClr val="bg1">
                                <a:lumMod val="75000"/>
                                <a:alpha val="0"/>
                              </a:schemeClr>
                            </a:solidFill>
                          </a:ln>
                          <a:solidFill>
                            <a:schemeClr val="accent6"/>
                          </a:solidFill>
                          <a:latin typeface="KoPub돋움체 Medium" panose="02020603020101020101" pitchFamily="18" charset="-127"/>
                          <a:ea typeface="KoPub돋움체 Medium" panose="02020603020101020101" pitchFamily="18" charset="-127"/>
                          <a:cs typeface="+mn-cs"/>
                        </a:rPr>
                        <a:t>0.6</a:t>
                      </a:r>
                      <a:r>
                        <a:rPr lang="ko-KR" altLang="en-US" sz="900" b="0" kern="1200" dirty="0">
                          <a:ln>
                            <a:solidFill>
                              <a:schemeClr val="bg1">
                                <a:lumMod val="75000"/>
                                <a:alpha val="0"/>
                              </a:schemeClr>
                            </a:solidFill>
                          </a:ln>
                          <a:solidFill>
                            <a:schemeClr val="accent6"/>
                          </a:solidFill>
                          <a:latin typeface="KoPub돋움체 Medium" panose="02020603020101020101" pitchFamily="18" charset="-127"/>
                          <a:ea typeface="KoPub돋움체 Medium" panose="02020603020101020101" pitchFamily="18" charset="-127"/>
                          <a:cs typeface="+mn-cs"/>
                        </a:rPr>
                        <a:t>조 원</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44488386"/>
                  </a:ext>
                </a:extLst>
              </a:tr>
              <a:tr h="165281">
                <a:tc vMerge="1">
                  <a:txBody>
                    <a:bodyPr/>
                    <a:lstStyle/>
                    <a:p>
                      <a:pPr algn="ctr" latinLnBrk="0"/>
                      <a:endPar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DEF7FF"/>
                    </a:solidFill>
                  </a:tcPr>
                </a:tc>
                <a:tc rowSpan="3">
                  <a:txBody>
                    <a:bodyPr/>
                    <a:lstStyle/>
                    <a:p>
                      <a:pPr algn="ctr" latinLnBrk="0"/>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후기</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성장단계</a:t>
                      </a:r>
                      <a:endPar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algn="ctr" latinLnBrk="0"/>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시리즈</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C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이후</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endPar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DEF7FF"/>
                    </a:solidFill>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① 해외시장 진출 지원 </a:t>
                      </a:r>
                      <a:r>
                        <a:rPr lang="en-US" altLang="ko-KR" sz="900" b="0" kern="1200" dirty="0">
                          <a:ln>
                            <a:solidFill>
                              <a:schemeClr val="bg1">
                                <a:lumMod val="75000"/>
                                <a:alpha val="0"/>
                              </a:schemeClr>
                            </a:solidFill>
                          </a:ln>
                          <a:solidFill>
                            <a:schemeClr val="accent4"/>
                          </a:solidFill>
                          <a:latin typeface="KoPub돋움체 Medium" panose="02020603020101020101" pitchFamily="18" charset="-127"/>
                          <a:ea typeface="KoPub돋움체 Medium" panose="02020603020101020101" pitchFamily="18" charset="-127"/>
                          <a:cs typeface="+mn-cs"/>
                        </a:rPr>
                        <a:t>0.3</a:t>
                      </a:r>
                      <a:r>
                        <a:rPr lang="ko-KR" altLang="en-US" sz="900" b="0" kern="1200" dirty="0">
                          <a:ln>
                            <a:solidFill>
                              <a:schemeClr val="bg1">
                                <a:lumMod val="75000"/>
                                <a:alpha val="0"/>
                              </a:schemeClr>
                            </a:solidFill>
                          </a:ln>
                          <a:solidFill>
                            <a:schemeClr val="accent4"/>
                          </a:solidFill>
                          <a:latin typeface="KoPub돋움체 Medium" panose="02020603020101020101" pitchFamily="18" charset="-127"/>
                          <a:ea typeface="KoPub돋움체 Medium" panose="02020603020101020101" pitchFamily="18" charset="-127"/>
                          <a:cs typeface="+mn-cs"/>
                        </a:rPr>
                        <a:t>조 원</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40637292"/>
                  </a:ext>
                </a:extLst>
              </a:tr>
              <a:tr h="165281">
                <a:tc vMerge="1">
                  <a:txBody>
                    <a:bodyPr/>
                    <a:lstStyle/>
                    <a:p>
                      <a:pPr latinLnBrk="1"/>
                      <a:endParaRPr lang="ko-KR" altLang="en-US"/>
                    </a:p>
                  </a:txBody>
                  <a:tcPr/>
                </a:tc>
                <a:tc vMerge="1">
                  <a:txBody>
                    <a:bodyPr/>
                    <a:lstStyle/>
                    <a:p>
                      <a:pPr algn="ctr" latinLnBrk="0"/>
                      <a:endPar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② </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M&amp;A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거래 지원 </a:t>
                      </a:r>
                      <a:r>
                        <a:rPr lang="en-US" altLang="ko-KR" sz="900" b="0" kern="1200" dirty="0">
                          <a:ln>
                            <a:solidFill>
                              <a:schemeClr val="bg1">
                                <a:lumMod val="75000"/>
                                <a:alpha val="0"/>
                              </a:schemeClr>
                            </a:solidFill>
                          </a:ln>
                          <a:solidFill>
                            <a:schemeClr val="accent6"/>
                          </a:solidFill>
                          <a:latin typeface="KoPub돋움체 Medium" panose="02020603020101020101" pitchFamily="18" charset="-127"/>
                          <a:ea typeface="KoPub돋움체 Medium" panose="02020603020101020101" pitchFamily="18" charset="-127"/>
                          <a:cs typeface="+mn-cs"/>
                        </a:rPr>
                        <a:t>0.1</a:t>
                      </a:r>
                      <a:r>
                        <a:rPr lang="ko-KR" altLang="en-US" sz="900" b="0" kern="1200" dirty="0">
                          <a:ln>
                            <a:solidFill>
                              <a:schemeClr val="bg1">
                                <a:lumMod val="75000"/>
                                <a:alpha val="0"/>
                              </a:schemeClr>
                            </a:solidFill>
                          </a:ln>
                          <a:solidFill>
                            <a:schemeClr val="accent6"/>
                          </a:solidFill>
                          <a:latin typeface="KoPub돋움체 Medium" panose="02020603020101020101" pitchFamily="18" charset="-127"/>
                          <a:ea typeface="KoPub돋움체 Medium" panose="02020603020101020101" pitchFamily="18" charset="-127"/>
                          <a:cs typeface="+mn-cs"/>
                        </a:rPr>
                        <a:t>조 원</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81500466"/>
                  </a:ext>
                </a:extLst>
              </a:tr>
              <a:tr h="165281">
                <a:tc vMerge="1">
                  <a:txBody>
                    <a:bodyPr/>
                    <a:lstStyle/>
                    <a:p>
                      <a:pPr algn="ctr" latinLnBrk="0"/>
                      <a:endPar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DEF7FF"/>
                    </a:solidFill>
                  </a:tcPr>
                </a:tc>
                <a:tc vMerge="1">
                  <a:txBody>
                    <a:bodyPr/>
                    <a:lstStyle/>
                    <a:p>
                      <a:pPr algn="ctr" latinLnBrk="0"/>
                      <a:endPar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③ </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M&amp;A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촉진을 위한 규제개선</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31340544"/>
                  </a:ext>
                </a:extLst>
              </a:tr>
              <a:tr h="165281">
                <a:tc rowSpan="5">
                  <a:txBody>
                    <a:bodyPr/>
                    <a:lstStyle/>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민간 벤처투자 촉진</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rowSpan="3">
                  <a:txBody>
                    <a:bodyPr/>
                    <a:lstStyle/>
                    <a:p>
                      <a:pPr algn="ctr" latinLnBrk="0"/>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정책금융기관 투자 마중물 확대</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8EDFC"/>
                    </a:solidFill>
                  </a:tcPr>
                </a:tc>
                <a:tc>
                  <a:txBody>
                    <a:bodyPr/>
                    <a:lstStyle/>
                    <a:p>
                      <a:pPr marL="0" indent="0" latinLnBrk="0">
                        <a:buFont typeface="+mj-ea"/>
                        <a:buNone/>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① 정책금융기관의 투자 지원 확대</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(3</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년</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en-US" altLang="ko-KR" sz="900" b="0" kern="1200" dirty="0">
                          <a:ln>
                            <a:solidFill>
                              <a:schemeClr val="bg1">
                                <a:lumMod val="75000"/>
                                <a:alpha val="0"/>
                              </a:schemeClr>
                            </a:solidFill>
                          </a:ln>
                          <a:solidFill>
                            <a:schemeClr val="accent4"/>
                          </a:solidFill>
                          <a:latin typeface="KoPub돋움체 Medium" panose="02020603020101020101" pitchFamily="18" charset="-127"/>
                          <a:ea typeface="KoPub돋움체 Medium" panose="02020603020101020101" pitchFamily="18" charset="-127"/>
                          <a:cs typeface="+mn-cs"/>
                        </a:rPr>
                        <a:t>2.1</a:t>
                      </a:r>
                      <a:r>
                        <a:rPr lang="ko-KR" altLang="en-US" sz="900" b="0" kern="1200" dirty="0">
                          <a:ln>
                            <a:solidFill>
                              <a:schemeClr val="bg1">
                                <a:lumMod val="75000"/>
                                <a:alpha val="0"/>
                              </a:schemeClr>
                            </a:solidFill>
                          </a:ln>
                          <a:solidFill>
                            <a:schemeClr val="accent4"/>
                          </a:solidFill>
                          <a:latin typeface="KoPub돋움체 Medium" panose="02020603020101020101" pitchFamily="18" charset="-127"/>
                          <a:ea typeface="KoPub돋움체 Medium" panose="02020603020101020101" pitchFamily="18" charset="-127"/>
                          <a:cs typeface="+mn-cs"/>
                        </a:rPr>
                        <a:t>조 원</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85076856"/>
                  </a:ext>
                </a:extLst>
              </a:tr>
              <a:tr h="165281">
                <a:tc vMerge="1">
                  <a:txBody>
                    <a:bodyPr/>
                    <a:lstStyle/>
                    <a:p>
                      <a:pPr latinLnBrk="1"/>
                      <a:endParaRPr lang="ko-KR" altLang="en-US"/>
                    </a:p>
                  </a:txBody>
                  <a:tcPr>
                    <a:lnT w="9525" cap="flat" cmpd="sng" algn="ctr">
                      <a:solidFill>
                        <a:schemeClr val="bg1">
                          <a:lumMod val="85000"/>
                        </a:schemeClr>
                      </a:solidFill>
                      <a:prstDash val="solid"/>
                      <a:round/>
                      <a:headEnd type="none" w="med" len="med"/>
                      <a:tailEnd type="none" w="med" len="med"/>
                    </a:lnT>
                  </a:tcPr>
                </a:tc>
                <a:tc vMerge="1">
                  <a:txBody>
                    <a:bodyPr/>
                    <a:lstStyle/>
                    <a:p>
                      <a:pPr latinLnBrk="1"/>
                      <a:endParaRPr lang="ko-KR" altLang="en-US"/>
                    </a:p>
                  </a:txBody>
                  <a:tcPr>
                    <a:lnT w="9525" cap="flat" cmpd="sng" algn="ctr">
                      <a:solidFill>
                        <a:schemeClr val="bg1">
                          <a:lumMod val="85000"/>
                        </a:schemeClr>
                      </a:solidFill>
                      <a:prstDash val="solid"/>
                      <a:round/>
                      <a:headEnd type="none" w="med" len="med"/>
                      <a:tailEnd type="none" w="med" len="med"/>
                    </a:lnT>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② </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VC</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의 벤처펀드 결성</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투자 지원</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79021256"/>
                  </a:ext>
                </a:extLst>
              </a:tr>
              <a:tr h="165281">
                <a:tc vMerge="1">
                  <a:txBody>
                    <a:bodyPr/>
                    <a:lstStyle/>
                    <a:p>
                      <a:pPr latinLnBrk="1"/>
                      <a:endParaRPr lang="ko-KR" altLang="en-US"/>
                    </a:p>
                  </a:txBody>
                  <a:tcPr/>
                </a:tc>
                <a:tc vMerge="1">
                  <a:txBody>
                    <a:bodyPr/>
                    <a:lstStyle/>
                    <a:p>
                      <a:pPr latinLnBrk="1"/>
                      <a:endParaRPr lang="ko-KR" altLang="en-US"/>
                    </a:p>
                  </a:txBody>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③ 정책금융기관 출자 펀드</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(25</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조 원</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신속집행</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73286175"/>
                  </a:ext>
                </a:extLst>
              </a:tr>
              <a:tr h="165281">
                <a:tc vMerge="1">
                  <a:txBody>
                    <a:bodyPr/>
                    <a:lstStyle/>
                    <a:p>
                      <a:pPr algn="ctr" latinLnBrk="0"/>
                      <a:endPar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DEF7FF"/>
                    </a:solidFill>
                  </a:tcPr>
                </a:tc>
                <a:tc rowSpan="2">
                  <a:txBody>
                    <a:bodyPr/>
                    <a:lstStyle/>
                    <a:p>
                      <a:pPr algn="ctr" latinLnBrk="0"/>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은행권</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·CVC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투자 활성화 지원</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8EDFC"/>
                    </a:solidFill>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① 은행권의 벤처펀드 출자 규제개선</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69398032"/>
                  </a:ext>
                </a:extLst>
              </a:tr>
              <a:tr h="165281">
                <a:tc vMerge="1">
                  <a:txBody>
                    <a:bodyPr/>
                    <a:lstStyle/>
                    <a:p>
                      <a:pPr algn="ctr" latinLnBrk="0"/>
                      <a:endPar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DEF7FF"/>
                    </a:solidFill>
                  </a:tcPr>
                </a:tc>
                <a:tc vMerge="1">
                  <a:txBody>
                    <a:bodyPr/>
                    <a:lstStyle/>
                    <a:p>
                      <a:pPr algn="ctr" latinLnBrk="0"/>
                      <a:endPar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② </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CVC </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투자 규제개선 및 네트워킹 지원</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32246247"/>
                  </a:ext>
                </a:extLst>
              </a:tr>
              <a:tr h="165281">
                <a:tc rowSpan="5">
                  <a:txBody>
                    <a:bodyPr/>
                    <a:lstStyle/>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벤처기업 경쟁력 제고</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rowSpan="3">
                  <a:txBody>
                    <a:bodyPr/>
                    <a:lstStyle/>
                    <a:p>
                      <a:pPr algn="ctr" latinLnBrk="0"/>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벤처 지원제도 혁신</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CCF2EF"/>
                    </a:solidFill>
                  </a:tcPr>
                </a:tc>
                <a:tc>
                  <a:txBody>
                    <a:bodyPr/>
                    <a:lstStyle/>
                    <a:p>
                      <a:pPr marL="0" indent="0" latinLnBrk="0">
                        <a:buFont typeface="+mj-ea"/>
                        <a:buNone/>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① 스톡옵션 부여대상 확대</a:t>
                      </a:r>
                      <a:endPar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46017874"/>
                  </a:ext>
                </a:extLst>
              </a:tr>
              <a:tr h="165281">
                <a:tc vMerge="1">
                  <a:txBody>
                    <a:bodyPr/>
                    <a:lstStyle/>
                    <a:p>
                      <a:pPr latinLnBrk="1"/>
                      <a:endParaRPr lang="ko-KR" altLang="en-US"/>
                    </a:p>
                  </a:txBody>
                  <a:tcPr>
                    <a:lnT w="9525" cap="flat" cmpd="sng" algn="ctr">
                      <a:solidFill>
                        <a:schemeClr val="bg1">
                          <a:lumMod val="85000"/>
                        </a:schemeClr>
                      </a:solidFill>
                      <a:prstDash val="solid"/>
                      <a:round/>
                      <a:headEnd type="none" w="med" len="med"/>
                      <a:tailEnd type="none" w="med" len="med"/>
                    </a:lnT>
                  </a:tcPr>
                </a:tc>
                <a:tc vMerge="1">
                  <a:txBody>
                    <a:bodyPr/>
                    <a:lstStyle/>
                    <a:p>
                      <a:pPr latinLnBrk="1"/>
                      <a:endParaRPr lang="ko-KR" altLang="en-US"/>
                    </a:p>
                  </a:txBody>
                  <a:tcPr>
                    <a:lnT w="9525" cap="flat" cmpd="sng" algn="ctr">
                      <a:solidFill>
                        <a:schemeClr val="bg1">
                          <a:lumMod val="85000"/>
                        </a:schemeClr>
                      </a:solidFill>
                      <a:prstDash val="solid"/>
                      <a:round/>
                      <a:headEnd type="none" w="med" len="med"/>
                      <a:tailEnd type="none" w="med" len="med"/>
                    </a:lnT>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② 복수의결권을 통한 경영권 안정</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72358336"/>
                  </a:ext>
                </a:extLst>
              </a:tr>
              <a:tr h="165281">
                <a:tc vMerge="1">
                  <a:txBody>
                    <a:bodyPr/>
                    <a:lstStyle/>
                    <a:p>
                      <a:pPr latinLnBrk="1"/>
                      <a:endParaRPr lang="ko-KR" altLang="en-US"/>
                    </a:p>
                  </a:txBody>
                  <a:tcPr/>
                </a:tc>
                <a:tc vMerge="1">
                  <a:txBody>
                    <a:bodyPr/>
                    <a:lstStyle/>
                    <a:p>
                      <a:pPr latinLnBrk="1"/>
                      <a:endParaRPr lang="ko-KR" altLang="en-US"/>
                    </a:p>
                  </a:txBody>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③ 벤처확인 고도화 및 벤처기업법 상시법화</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3431447"/>
                  </a:ext>
                </a:extLst>
              </a:tr>
              <a:tr h="165281">
                <a:tc vMerge="1">
                  <a:txBody>
                    <a:bodyPr/>
                    <a:lstStyle/>
                    <a:p>
                      <a:pPr algn="ctr" latinLnBrk="0"/>
                      <a:endPar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DEF7FF"/>
                    </a:solidFill>
                  </a:tcPr>
                </a:tc>
                <a:tc rowSpan="2">
                  <a:txBody>
                    <a:bodyPr/>
                    <a:lstStyle/>
                    <a:p>
                      <a:pPr algn="ctr" latinLnBrk="0"/>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벤처투자 관리감독 체계 효율화</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CCF2EF"/>
                    </a:solidFill>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① 조합등록 및 운용 체계 개선</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75414737"/>
                  </a:ext>
                </a:extLst>
              </a:tr>
              <a:tr h="165281">
                <a:tc vMerge="1">
                  <a:txBody>
                    <a:bodyPr/>
                    <a:lstStyle/>
                    <a:p>
                      <a:pPr algn="ctr" latinLnBrk="0"/>
                      <a:endPar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DEF7FF"/>
                    </a:solidFill>
                  </a:tcPr>
                </a:tc>
                <a:tc vMerge="1">
                  <a:txBody>
                    <a:bodyPr/>
                    <a:lstStyle/>
                    <a:p>
                      <a:pPr algn="ctr" latinLnBrk="0"/>
                      <a:endPar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② 벤처통계 타당성</a:t>
                      </a:r>
                      <a:r>
                        <a:rPr lang="en-US" altLang="ko-KR"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9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시의성 개선</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80037035"/>
                  </a:ext>
                </a:extLst>
              </a:tr>
            </a:tbl>
          </a:graphicData>
        </a:graphic>
      </p:graphicFrame>
      <p:sp>
        <p:nvSpPr>
          <p:cNvPr id="6" name="직사각형 5">
            <a:extLst>
              <a:ext uri="{FF2B5EF4-FFF2-40B4-BE49-F238E27FC236}">
                <a16:creationId xmlns:a16="http://schemas.microsoft.com/office/drawing/2014/main" id="{F34E2510-D969-A6BE-2848-EC77F6BF4410}"/>
              </a:ext>
            </a:extLst>
          </p:cNvPr>
          <p:cNvSpPr/>
          <p:nvPr/>
        </p:nvSpPr>
        <p:spPr>
          <a:xfrm>
            <a:off x="488949" y="2168523"/>
            <a:ext cx="8927999" cy="27261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000" b="1" kern="0" dirty="0">
                <a:ln>
                  <a:solidFill>
                    <a:schemeClr val="bg1">
                      <a:lumMod val="75000"/>
                      <a:alpha val="0"/>
                    </a:schemeClr>
                  </a:solidFill>
                </a:ln>
                <a:solidFill>
                  <a:schemeClr val="tx1">
                    <a:lumMod val="85000"/>
                    <a:lumOff val="15000"/>
                  </a:schemeClr>
                </a:solidFill>
                <a:latin typeface="+mn-ea"/>
              </a:rPr>
              <a:t>혁신 벤처</a:t>
            </a:r>
            <a:r>
              <a:rPr lang="en-US" altLang="ko-KR" sz="1000" b="1" kern="0" dirty="0">
                <a:ln>
                  <a:solidFill>
                    <a:schemeClr val="bg1">
                      <a:lumMod val="75000"/>
                      <a:alpha val="0"/>
                    </a:schemeClr>
                  </a:solidFill>
                </a:ln>
                <a:solidFill>
                  <a:schemeClr val="tx1">
                    <a:lumMod val="85000"/>
                    <a:lumOff val="15000"/>
                  </a:schemeClr>
                </a:solidFill>
                <a:latin typeface="+mn-ea"/>
              </a:rPr>
              <a:t>·</a:t>
            </a:r>
            <a:r>
              <a:rPr lang="ko-KR" altLang="en-US" sz="1000" b="1" kern="0" dirty="0">
                <a:ln>
                  <a:solidFill>
                    <a:schemeClr val="bg1">
                      <a:lumMod val="75000"/>
                      <a:alpha val="0"/>
                    </a:schemeClr>
                  </a:solidFill>
                </a:ln>
                <a:solidFill>
                  <a:schemeClr val="tx1">
                    <a:lumMod val="85000"/>
                    <a:lumOff val="15000"/>
                  </a:schemeClr>
                </a:solidFill>
                <a:latin typeface="+mn-ea"/>
              </a:rPr>
              <a:t>스타트업 자금지원 및 경쟁력 강화 방안 주요 내용</a:t>
            </a:r>
          </a:p>
        </p:txBody>
      </p:sp>
      <p:graphicFrame>
        <p:nvGraphicFramePr>
          <p:cNvPr id="9" name="표 13">
            <a:extLst>
              <a:ext uri="{FF2B5EF4-FFF2-40B4-BE49-F238E27FC236}">
                <a16:creationId xmlns:a16="http://schemas.microsoft.com/office/drawing/2014/main" id="{87ABE80D-6098-03B0-A9FD-E376EA2FD839}"/>
              </a:ext>
            </a:extLst>
          </p:cNvPr>
          <p:cNvGraphicFramePr>
            <a:graphicFrameLocks noGrp="1"/>
          </p:cNvGraphicFramePr>
          <p:nvPr>
            <p:extLst>
              <p:ext uri="{D42A27DB-BD31-4B8C-83A1-F6EECF244321}">
                <p14:modId xmlns:p14="http://schemas.microsoft.com/office/powerpoint/2010/main" val="969265793"/>
              </p:ext>
            </p:extLst>
          </p:nvPr>
        </p:nvGraphicFramePr>
        <p:xfrm>
          <a:off x="488949" y="2571313"/>
          <a:ext cx="3316697" cy="3305620"/>
        </p:xfrm>
        <a:graphic>
          <a:graphicData uri="http://schemas.openxmlformats.org/drawingml/2006/table">
            <a:tbl>
              <a:tblPr firstRow="1" bandRow="1">
                <a:tableStyleId>{5C22544A-7EE6-4342-B048-85BDC9FD1C3A}</a:tableStyleId>
              </a:tblPr>
              <a:tblGrid>
                <a:gridCol w="576817">
                  <a:extLst>
                    <a:ext uri="{9D8B030D-6E8A-4147-A177-3AD203B41FA5}">
                      <a16:colId xmlns:a16="http://schemas.microsoft.com/office/drawing/2014/main" val="382080826"/>
                    </a:ext>
                  </a:extLst>
                </a:gridCol>
                <a:gridCol w="2739880">
                  <a:extLst>
                    <a:ext uri="{9D8B030D-6E8A-4147-A177-3AD203B41FA5}">
                      <a16:colId xmlns:a16="http://schemas.microsoft.com/office/drawing/2014/main" val="129746681"/>
                    </a:ext>
                  </a:extLst>
                </a:gridCol>
              </a:tblGrid>
              <a:tr h="816874">
                <a:tc>
                  <a:txBody>
                    <a:bodyPr/>
                    <a:lstStyle/>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지원방향</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marR="0" lvl="0" indent="-84138"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더욱 어려워진 경제여건 신속 대응</a:t>
                      </a:r>
                      <a:r>
                        <a:rPr lang="en-US" altLang="ko-KR"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안정적 미래성장동력 확보</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6765436"/>
                  </a:ext>
                </a:extLst>
              </a:tr>
              <a:tr h="2488746">
                <a:tc gridSpan="2">
                  <a:txBody>
                    <a:bodyPr/>
                    <a:lstStyle/>
                    <a:p>
                      <a:pPr algn="l" latinLnBrk="0">
                        <a:spcBef>
                          <a:spcPts val="0"/>
                        </a:spcBef>
                        <a:spcAft>
                          <a:spcPts val="300"/>
                        </a:spcAft>
                      </a:pPr>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❶ </a:t>
                      </a:r>
                      <a:r>
                        <a:rPr lang="en-US" altLang="ko-KR"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10.5</a:t>
                      </a:r>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조 원 추가</a:t>
                      </a:r>
                      <a:r>
                        <a:rPr lang="en-US" altLang="ko-KR"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지원</a:t>
                      </a:r>
                      <a:r>
                        <a:rPr lang="en-US" altLang="ko-KR"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1" kern="1200" dirty="0">
                          <a:ln>
                            <a:solidFill>
                              <a:schemeClr val="bg1">
                                <a:lumMod val="75000"/>
                                <a:alpha val="0"/>
                              </a:schemeClr>
                            </a:solidFill>
                          </a:ln>
                          <a:solidFill>
                            <a:schemeClr val="accent6"/>
                          </a:solidFill>
                          <a:latin typeface="KoPub돋움체 Medium" panose="02020603020101020101" pitchFamily="18" charset="-127"/>
                          <a:ea typeface="KoPub돋움체 Medium" panose="02020603020101020101" pitchFamily="18" charset="-127"/>
                          <a:cs typeface="+mn-cs"/>
                        </a:rPr>
                        <a:t>융자 </a:t>
                      </a:r>
                      <a:r>
                        <a:rPr lang="en-US" altLang="ko-KR" sz="1000" b="1" kern="1200" dirty="0">
                          <a:ln>
                            <a:solidFill>
                              <a:schemeClr val="bg1">
                                <a:lumMod val="75000"/>
                                <a:alpha val="0"/>
                              </a:schemeClr>
                            </a:solidFill>
                          </a:ln>
                          <a:solidFill>
                            <a:schemeClr val="accent6"/>
                          </a:solidFill>
                          <a:latin typeface="KoPub돋움체 Medium" panose="02020603020101020101" pitchFamily="18" charset="-127"/>
                          <a:ea typeface="KoPub돋움체 Medium" panose="02020603020101020101" pitchFamily="18" charset="-127"/>
                          <a:cs typeface="+mn-cs"/>
                        </a:rPr>
                        <a:t>2.2</a:t>
                      </a:r>
                      <a:r>
                        <a:rPr lang="en-US" altLang="ko-KR"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 </a:t>
                      </a:r>
                      <a:r>
                        <a:rPr lang="en-US" altLang="ko-KR" sz="1000" b="1" kern="1200" dirty="0">
                          <a:ln>
                            <a:solidFill>
                              <a:schemeClr val="bg1">
                                <a:lumMod val="75000"/>
                                <a:alpha val="0"/>
                              </a:schemeClr>
                            </a:solidFill>
                          </a:ln>
                          <a:solidFill>
                            <a:srgbClr val="00C0AE"/>
                          </a:solidFill>
                          <a:latin typeface="KoPub돋움체 Medium" panose="02020603020101020101" pitchFamily="18" charset="-127"/>
                          <a:ea typeface="KoPub돋움체 Medium" panose="02020603020101020101" pitchFamily="18" charset="-127"/>
                          <a:cs typeface="+mn-cs"/>
                        </a:rPr>
                        <a:t>R&amp;D 4.7 </a:t>
                      </a:r>
                      <a:r>
                        <a:rPr lang="en-US" altLang="ko-KR"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1" kern="1200" dirty="0">
                          <a:ln>
                            <a:solidFill>
                              <a:schemeClr val="bg1">
                                <a:lumMod val="75000"/>
                                <a:alpha val="0"/>
                              </a:schemeClr>
                            </a:solidFill>
                          </a:ln>
                          <a:solidFill>
                            <a:schemeClr val="accent4"/>
                          </a:solidFill>
                          <a:latin typeface="KoPub돋움체 Medium" panose="02020603020101020101" pitchFamily="18" charset="-127"/>
                          <a:ea typeface="KoPub돋움체 Medium" panose="02020603020101020101" pitchFamily="18" charset="-127"/>
                          <a:cs typeface="+mn-cs"/>
                        </a:rPr>
                        <a:t>정책펀드 </a:t>
                      </a:r>
                      <a:r>
                        <a:rPr lang="en-US" altLang="ko-KR" sz="1000" b="1" kern="1200" dirty="0">
                          <a:ln>
                            <a:solidFill>
                              <a:schemeClr val="bg1">
                                <a:lumMod val="75000"/>
                                <a:alpha val="0"/>
                              </a:schemeClr>
                            </a:solidFill>
                          </a:ln>
                          <a:solidFill>
                            <a:schemeClr val="accent4"/>
                          </a:solidFill>
                          <a:latin typeface="KoPub돋움체 Medium" panose="02020603020101020101" pitchFamily="18" charset="-127"/>
                          <a:ea typeface="KoPub돋움체 Medium" panose="02020603020101020101" pitchFamily="18" charset="-127"/>
                          <a:cs typeface="+mn-cs"/>
                        </a:rPr>
                        <a:t>3.6</a:t>
                      </a:r>
                    </a:p>
                    <a:p>
                      <a:pPr marL="269875" indent="-84138" algn="l" latinLnBrk="0">
                        <a:spcBef>
                          <a:spcPts val="0"/>
                        </a:spcBef>
                        <a:spcAft>
                          <a:spcPts val="300"/>
                        </a:spcAft>
                        <a:buFont typeface="Arial" panose="020B0604020202020204" pitchFamily="34" charset="0"/>
                        <a:buChar cha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기업 정책수요에 따른 초기</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중기</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후기 성장단계별 지원</a:t>
                      </a:r>
                      <a:endPar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182563" indent="87313" algn="l" latinLnBrk="0">
                        <a:spcBef>
                          <a:spcPts val="0"/>
                        </a:spcBef>
                        <a:spcAft>
                          <a:spcPts val="300"/>
                        </a:spcAft>
                        <a:buFont typeface="Arial" panose="020B0604020202020204" pitchFamily="34" charset="0"/>
                        <a:buNone/>
                      </a:pP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’23.1</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월 중기 금융지원방안 </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80</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조 원 공급 계획 발표</a:t>
                      </a:r>
                      <a:endPar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539750" indent="-182563" algn="l" latinLnBrk="0">
                        <a:spcBef>
                          <a:spcPts val="0"/>
                        </a:spcBef>
                        <a:spcAft>
                          <a:spcPts val="300"/>
                        </a:spcAft>
                        <a:buFont typeface="Wingdings" panose="05000000000000000000" pitchFamily="2" charset="2"/>
                        <a:buChar char="à"/>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혁신기업 성장 </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52.3</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조 원</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융자 </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27.3,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펀드 </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25), 3</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高 대응 </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22.8</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조 원</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재기 </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8.69</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조 원</a:t>
                      </a:r>
                      <a:endPar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171450" indent="-171450" algn="l" latinLnBrk="0">
                        <a:spcBef>
                          <a:spcPts val="0"/>
                        </a:spcBef>
                        <a:spcAft>
                          <a:spcPts val="300"/>
                        </a:spcAft>
                        <a:buFont typeface="Wingdings" panose="05000000000000000000" pitchFamily="2" charset="2"/>
                        <a:buChar char="à"/>
                      </a:pPr>
                      <a:endPar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algn="l" latinLnBrk="0">
                        <a:spcBef>
                          <a:spcPts val="0"/>
                        </a:spcBef>
                        <a:spcAft>
                          <a:spcPts val="300"/>
                        </a:spcAft>
                      </a:pPr>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❷ 과감한 규제개선을 통한 민간 벤처투자 촉진</a:t>
                      </a:r>
                      <a:endParaRPr lang="en-US" altLang="ko-KR"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269875" indent="-84138" algn="l" latinLnBrk="0">
                        <a:spcBef>
                          <a:spcPts val="0"/>
                        </a:spcBef>
                        <a:spcAft>
                          <a:spcPts val="300"/>
                        </a:spcAft>
                        <a:buFont typeface="Arial" panose="020B0604020202020204" pitchFamily="34" charset="0"/>
                        <a:buChar cha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은행권 벤처펀드 출자규제 개선</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기업형 벤처캐피털</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(CVC)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규제 완화</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M&amp;A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목적 펀드</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세컨더리</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펀드 투자규제 개선</a:t>
                      </a:r>
                      <a:endPar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algn="l" latinLnBrk="0">
                        <a:spcBef>
                          <a:spcPts val="0"/>
                        </a:spcBef>
                        <a:spcAft>
                          <a:spcPts val="300"/>
                        </a:spcAft>
                      </a:pPr>
                      <a:endParaRPr lang="en-US" altLang="ko-KR"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algn="l" latinLnBrk="0">
                        <a:spcBef>
                          <a:spcPts val="0"/>
                        </a:spcBef>
                        <a:spcAft>
                          <a:spcPts val="300"/>
                        </a:spcAft>
                      </a:pPr>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❸ 벤처 제도혁신으로 인재유치 및 경영안정 지원</a:t>
                      </a:r>
                      <a:endParaRPr lang="en-US" altLang="ko-KR"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269875" indent="-84138" algn="l" latinLnBrk="0">
                        <a:spcBef>
                          <a:spcPts val="0"/>
                        </a:spcBef>
                        <a:spcAft>
                          <a:spcPts val="300"/>
                        </a:spcAft>
                        <a:buFont typeface="Arial" panose="020B0604020202020204" pitchFamily="34" charset="0"/>
                        <a:buChar cha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스톡옵션 부여대상 확대</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복수의결권 도입</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벤처기업법 일몰 폐지</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marL="171450" indent="-84138" algn="l" latinLnBrk="0">
                        <a:buFont typeface="Arial" panose="020B0604020202020204" pitchFamily="34" charset="0"/>
                        <a:buChar char="•"/>
                      </a:pPr>
                      <a:endPar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85076856"/>
                  </a:ext>
                </a:extLst>
              </a:tr>
            </a:tbl>
          </a:graphicData>
        </a:graphic>
      </p:graphicFrame>
    </p:spTree>
    <p:extLst>
      <p:ext uri="{BB962C8B-B14F-4D97-AF65-F5344CB8AC3E}">
        <p14:creationId xmlns:p14="http://schemas.microsoft.com/office/powerpoint/2010/main" val="3446174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4">
            <a:extLst>
              <a:ext uri="{FF2B5EF4-FFF2-40B4-BE49-F238E27FC236}">
                <a16:creationId xmlns:a16="http://schemas.microsoft.com/office/drawing/2014/main" id="{5174641C-36BF-41C4-876C-BFB872DEC5AF}"/>
              </a:ext>
            </a:extLst>
          </p:cNvPr>
          <p:cNvGraphicFramePr>
            <a:graphicFrameLocks/>
          </p:cNvGraphicFramePr>
          <p:nvPr>
            <p:extLst>
              <p:ext uri="{D42A27DB-BD31-4B8C-83A1-F6EECF244321}">
                <p14:modId xmlns:p14="http://schemas.microsoft.com/office/powerpoint/2010/main" val="2112981097"/>
              </p:ext>
            </p:extLst>
          </p:nvPr>
        </p:nvGraphicFramePr>
        <p:xfrm>
          <a:off x="1050977" y="2420937"/>
          <a:ext cx="5849657" cy="2987676"/>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497946">
                <a:tc>
                  <a:txBody>
                    <a:bodyPr/>
                    <a:lstStyle/>
                    <a:p>
                      <a:r>
                        <a:rPr lang="en-GB" sz="1500" b="0" dirty="0">
                          <a:ln>
                            <a:solidFill>
                              <a:schemeClr val="accent1">
                                <a:alpha val="0"/>
                              </a:schemeClr>
                            </a:solidFill>
                          </a:ln>
                          <a:solidFill>
                            <a:schemeClr val="tx2"/>
                          </a:solidFill>
                          <a:latin typeface="+mn-ea"/>
                          <a:ea typeface="+mn-ea"/>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r>
                        <a:rPr lang="ko-KR" altLang="en-US" sz="1500" b="0" dirty="0">
                          <a:ln>
                            <a:solidFill>
                              <a:schemeClr val="accent1">
                                <a:alpha val="0"/>
                              </a:schemeClr>
                            </a:solidFill>
                          </a:ln>
                          <a:solidFill>
                            <a:schemeClr val="tx2"/>
                          </a:solidFill>
                          <a:latin typeface="+mn-ea"/>
                          <a:ea typeface="+mn-ea"/>
                        </a:rPr>
                        <a:t>금융산업 공통 </a:t>
                      </a:r>
                      <a:endParaRPr lang="en-GB" sz="1500" b="0" dirty="0">
                        <a:ln>
                          <a:solidFill>
                            <a:schemeClr val="accent1">
                              <a:alpha val="0"/>
                            </a:schemeClr>
                          </a:solidFill>
                        </a:ln>
                        <a:solidFill>
                          <a:schemeClr val="tx2"/>
                        </a:solidFill>
                        <a:latin typeface="+mn-ea"/>
                        <a:ea typeface="+mn-ea"/>
                      </a:endParaRP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500" b="0" kern="1200" dirty="0">
                          <a:ln>
                            <a:solidFill>
                              <a:schemeClr val="accent1">
                                <a:alpha val="0"/>
                              </a:schemeClr>
                            </a:solidFill>
                          </a:ln>
                          <a:solidFill>
                            <a:schemeClr val="tx2"/>
                          </a:solidFill>
                          <a:latin typeface="+mn-ea"/>
                          <a:ea typeface="+mn-ea"/>
                          <a:cs typeface="+mn-cs"/>
                        </a:rPr>
                        <a:t>3</a:t>
                      </a:r>
                      <a:endParaRPr lang="en-GB" sz="1500" b="0" kern="1200" dirty="0">
                        <a:ln>
                          <a:solidFill>
                            <a:schemeClr val="accent1">
                              <a:alpha val="0"/>
                            </a:schemeClr>
                          </a:solidFill>
                        </a:ln>
                        <a:solidFill>
                          <a:schemeClr val="tx2"/>
                        </a:solidFill>
                        <a:latin typeface="+mn-ea"/>
                        <a:ea typeface="+mn-ea"/>
                        <a:cs typeface="+mn-cs"/>
                      </a:endParaRP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497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II.</a:t>
                      </a:r>
                    </a:p>
                  </a:txBody>
                  <a:tcPr marL="10800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은행산업</a:t>
                      </a:r>
                    </a:p>
                  </a:txBody>
                  <a:tcPr marL="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sz="1500" b="1" kern="1200" dirty="0">
                          <a:ln>
                            <a:solidFill>
                              <a:schemeClr val="accent1">
                                <a:alpha val="0"/>
                              </a:schemeClr>
                            </a:solidFill>
                          </a:ln>
                          <a:solidFill>
                            <a:schemeClr val="bg1"/>
                          </a:solidFill>
                          <a:latin typeface="+mn-ea"/>
                          <a:ea typeface="+mn-ea"/>
                          <a:cs typeface="+mn-cs"/>
                        </a:rPr>
                        <a:t>42</a:t>
                      </a:r>
                      <a:endParaRPr lang="en-GB" sz="1500" b="1" kern="1200" dirty="0">
                        <a:ln>
                          <a:solidFill>
                            <a:schemeClr val="accent1">
                              <a:alpha val="0"/>
                            </a:schemeClr>
                          </a:solidFill>
                        </a:ln>
                        <a:solidFill>
                          <a:schemeClr val="bg1"/>
                        </a:solidFill>
                        <a:latin typeface="+mn-ea"/>
                        <a:ea typeface="+mn-ea"/>
                        <a:cs typeface="+mn-cs"/>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460955894"/>
                  </a:ext>
                </a:extLst>
              </a:tr>
              <a:tr h="497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III.</a:t>
                      </a:r>
                    </a:p>
                  </a:txBody>
                  <a:tcPr marL="108000" marR="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보험산업</a:t>
                      </a:r>
                    </a:p>
                  </a:txBody>
                  <a:tcPr marL="0" marR="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sz="1500" b="0" kern="1200" dirty="0">
                          <a:ln>
                            <a:solidFill>
                              <a:schemeClr val="accent1">
                                <a:alpha val="0"/>
                              </a:schemeClr>
                            </a:solidFill>
                          </a:ln>
                          <a:solidFill>
                            <a:schemeClr val="tx2"/>
                          </a:solidFill>
                          <a:latin typeface="+mn-ea"/>
                          <a:ea typeface="+mn-ea"/>
                          <a:cs typeface="+mn-cs"/>
                        </a:rPr>
                        <a:t>57</a:t>
                      </a:r>
                      <a:endParaRPr lang="en-GB" sz="1500" b="0" kern="1200" dirty="0">
                        <a:ln>
                          <a:solidFill>
                            <a:schemeClr val="accent1">
                              <a:alpha val="0"/>
                            </a:schemeClr>
                          </a:solidFill>
                        </a:ln>
                        <a:solidFill>
                          <a:schemeClr val="tx2"/>
                        </a:solidFill>
                        <a:latin typeface="+mn-ea"/>
                        <a:ea typeface="+mn-ea"/>
                        <a:cs typeface="+mn-cs"/>
                      </a:endParaRPr>
                    </a:p>
                  </a:txBody>
                  <a:tcPr marL="80189" marR="10800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30045840"/>
                  </a:ext>
                </a:extLst>
              </a:tr>
              <a:tr h="497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IV.</a:t>
                      </a:r>
                    </a:p>
                  </a:txBody>
                  <a:tcPr marL="108000" marR="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금융투자업</a:t>
                      </a:r>
                    </a:p>
                  </a:txBody>
                  <a:tcPr marL="0" marR="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algn="r" defTabSz="914400" rtl="0" eaLnBrk="1" latinLnBrk="1" hangingPunct="1"/>
                      <a:r>
                        <a:rPr lang="en-US" sz="1500" b="0" kern="1200" dirty="0">
                          <a:ln>
                            <a:solidFill>
                              <a:schemeClr val="accent1">
                                <a:alpha val="0"/>
                              </a:schemeClr>
                            </a:solidFill>
                          </a:ln>
                          <a:solidFill>
                            <a:schemeClr val="tx2"/>
                          </a:solidFill>
                          <a:latin typeface="+mn-ea"/>
                          <a:ea typeface="+mn-ea"/>
                          <a:cs typeface="+mn-cs"/>
                        </a:rPr>
                        <a:t>64</a:t>
                      </a:r>
                      <a:endParaRPr lang="en-GB" sz="1500" b="0" kern="1200" dirty="0">
                        <a:ln>
                          <a:solidFill>
                            <a:schemeClr val="accent1">
                              <a:alpha val="0"/>
                            </a:schemeClr>
                          </a:solidFill>
                        </a:ln>
                        <a:solidFill>
                          <a:schemeClr val="tx2"/>
                        </a:solidFill>
                        <a:latin typeface="+mn-ea"/>
                        <a:ea typeface="+mn-ea"/>
                        <a:cs typeface="+mn-cs"/>
                      </a:endParaRPr>
                    </a:p>
                  </a:txBody>
                  <a:tcPr marL="80189" marR="10800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1251913"/>
                  </a:ext>
                </a:extLst>
              </a:tr>
              <a:tr h="497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V.</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카드산업</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algn="r" defTabSz="914400" rtl="0" eaLnBrk="1" latinLnBrk="1" hangingPunct="1"/>
                      <a:r>
                        <a:rPr lang="en-US" sz="1500" b="0" kern="1200" dirty="0">
                          <a:ln>
                            <a:solidFill>
                              <a:schemeClr val="accent1">
                                <a:alpha val="0"/>
                              </a:schemeClr>
                            </a:solidFill>
                          </a:ln>
                          <a:solidFill>
                            <a:schemeClr val="tx2"/>
                          </a:solidFill>
                          <a:latin typeface="+mn-ea"/>
                          <a:ea typeface="+mn-ea"/>
                          <a:cs typeface="+mn-cs"/>
                        </a:rPr>
                        <a:t>80</a:t>
                      </a:r>
                      <a:endParaRPr lang="en-GB" sz="1500" b="0" kern="1200" dirty="0">
                        <a:ln>
                          <a:solidFill>
                            <a:schemeClr val="accent1">
                              <a:alpha val="0"/>
                            </a:schemeClr>
                          </a:solidFill>
                        </a:ln>
                        <a:solidFill>
                          <a:schemeClr val="tx2"/>
                        </a:solidFill>
                        <a:latin typeface="+mn-ea"/>
                        <a:ea typeface="+mn-ea"/>
                        <a:cs typeface="+mn-cs"/>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497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V</a:t>
                      </a: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a:t>
                      </a: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Arial"/>
                          <a:ea typeface="+mn-ea"/>
                          <a:cs typeface="+mn-cs"/>
                        </a:rPr>
                        <a:t>가상자산</a:t>
                      </a: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a:t>
                      </a:r>
                      <a:r>
                        <a:rPr kumimoji="0" lang="ko-KR" altLang="en-US" sz="1500" b="0" i="0" u="none" strike="noStrike" kern="1200" cap="none" spc="0" normalizeH="0" baseline="0" noProof="0" dirty="0" err="1">
                          <a:ln>
                            <a:solidFill>
                              <a:schemeClr val="accent1">
                                <a:alpha val="0"/>
                              </a:schemeClr>
                            </a:solidFill>
                          </a:ln>
                          <a:solidFill>
                            <a:srgbClr val="00338D"/>
                          </a:solidFill>
                          <a:effectLst/>
                          <a:uLnTx/>
                          <a:uFillTx/>
                          <a:latin typeface="Arial"/>
                          <a:ea typeface="+mn-ea"/>
                          <a:cs typeface="+mn-cs"/>
                        </a:rPr>
                        <a:t>핀테크</a:t>
                      </a: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Arial"/>
                          <a:ea typeface="+mn-ea"/>
                          <a:cs typeface="+mn-cs"/>
                        </a:rPr>
                        <a:t> 등 신금융업 </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algn="r" defTabSz="914400" rtl="0" eaLnBrk="1" latinLnBrk="1" hangingPunct="1"/>
                      <a:r>
                        <a:rPr lang="en-US" sz="1500" b="0" kern="1200" dirty="0">
                          <a:ln>
                            <a:solidFill>
                              <a:schemeClr val="accent1">
                                <a:alpha val="0"/>
                              </a:schemeClr>
                            </a:solidFill>
                          </a:ln>
                          <a:solidFill>
                            <a:schemeClr val="tx2"/>
                          </a:solidFill>
                          <a:latin typeface="+mn-ea"/>
                          <a:ea typeface="+mn-ea"/>
                          <a:cs typeface="+mn-cs"/>
                        </a:rPr>
                        <a:t>84</a:t>
                      </a:r>
                      <a:endParaRPr lang="en-GB" sz="1500" b="0" kern="1200" dirty="0">
                        <a:ln>
                          <a:solidFill>
                            <a:schemeClr val="accent1">
                              <a:alpha val="0"/>
                            </a:schemeClr>
                          </a:solidFill>
                        </a:ln>
                        <a:solidFill>
                          <a:schemeClr val="tx2"/>
                        </a:solidFill>
                        <a:latin typeface="+mn-ea"/>
                        <a:ea typeface="+mn-ea"/>
                        <a:cs typeface="+mn-cs"/>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8550306"/>
                  </a:ext>
                </a:extLst>
              </a:tr>
            </a:tbl>
          </a:graphicData>
        </a:graphic>
      </p:graphicFrame>
    </p:spTree>
    <p:extLst>
      <p:ext uri="{BB962C8B-B14F-4D97-AF65-F5344CB8AC3E}">
        <p14:creationId xmlns:p14="http://schemas.microsoft.com/office/powerpoint/2010/main" val="31004063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II. </a:t>
            </a:r>
            <a:r>
              <a:rPr lang="ko-KR" altLang="en-US" dirty="0"/>
              <a:t>은행산업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은행권 경영</a:t>
            </a:r>
            <a:r>
              <a:rPr lang="en-US" altLang="ko-KR" dirty="0"/>
              <a:t>·</a:t>
            </a:r>
            <a:r>
              <a:rPr lang="ko-KR" altLang="en-US" dirty="0"/>
              <a:t>영업 관행</a:t>
            </a:r>
            <a:r>
              <a:rPr lang="en-US" altLang="ko-KR" dirty="0"/>
              <a:t>·</a:t>
            </a:r>
            <a:r>
              <a:rPr lang="ko-KR" altLang="en-US" dirty="0"/>
              <a:t>제도 개선방안 발표</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a:t>금융위원장</a:t>
            </a:r>
            <a:r>
              <a:rPr lang="en-US" altLang="ko-KR" dirty="0"/>
              <a:t>, </a:t>
            </a:r>
            <a:r>
              <a:rPr lang="ko-KR" altLang="en-US" dirty="0"/>
              <a:t>금융감독원장</a:t>
            </a:r>
            <a:r>
              <a:rPr lang="en-US" altLang="ko-KR" dirty="0"/>
              <a:t>, </a:t>
            </a:r>
            <a:r>
              <a:rPr lang="ko-KR" altLang="en-US" dirty="0"/>
              <a:t>은행지주회장들은 “은행권 경영</a:t>
            </a:r>
            <a:r>
              <a:rPr lang="en-US" altLang="ko-KR" dirty="0"/>
              <a:t>·</a:t>
            </a:r>
            <a:r>
              <a:rPr lang="ko-KR" altLang="en-US" dirty="0"/>
              <a:t>영업 관행</a:t>
            </a:r>
            <a:r>
              <a:rPr lang="en-US" altLang="ko-KR" dirty="0"/>
              <a:t>·</a:t>
            </a:r>
            <a:r>
              <a:rPr lang="ko-KR" altLang="en-US" dirty="0"/>
              <a:t>제도 개선 </a:t>
            </a:r>
            <a:r>
              <a:rPr lang="en-US" altLang="ko-KR" dirty="0"/>
              <a:t>TF”</a:t>
            </a:r>
            <a:r>
              <a:rPr lang="ko-KR" altLang="en-US" dirty="0"/>
              <a:t>를 거쳐 마련한 개선방안에 대해 논의</a:t>
            </a:r>
            <a:endParaRPr lang="en-US" altLang="ko-KR" dirty="0"/>
          </a:p>
          <a:p>
            <a:pPr marL="171450" indent="-171450">
              <a:lnSpc>
                <a:spcPct val="120000"/>
              </a:lnSpc>
              <a:buFont typeface="Arial" panose="020B0604020202020204" pitchFamily="34" charset="0"/>
              <a:buChar char="•"/>
              <a:defRPr/>
            </a:pPr>
            <a:r>
              <a:rPr lang="ko-KR" altLang="en-US" dirty="0" err="1"/>
              <a:t>대환대출인프라</a:t>
            </a:r>
            <a:r>
              <a:rPr lang="en-US" altLang="ko-KR" dirty="0"/>
              <a:t>, </a:t>
            </a:r>
            <a:r>
              <a:rPr lang="ko-KR" altLang="en-US" dirty="0"/>
              <a:t>지방은행의 시중은행 전환</a:t>
            </a:r>
            <a:r>
              <a:rPr lang="en-US" altLang="ko-KR" dirty="0"/>
              <a:t>, </a:t>
            </a:r>
            <a:r>
              <a:rPr lang="ko-KR" altLang="en-US" dirty="0"/>
              <a:t>신규 인가 등을 통해 공정하고 실효성 있는 경쟁 도입하는 내용을  골자로 하는 주요 과제별 개선방안을 발표함 </a:t>
            </a:r>
            <a:endParaRPr lang="en-US" altLang="ko-KR"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2023.7.5</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(2023.7.5), “</a:t>
            </a:r>
            <a:r>
              <a:rPr lang="ko-KR" altLang="en-US" dirty="0">
                <a:solidFill>
                  <a:schemeClr val="bg1">
                    <a:lumMod val="50000"/>
                  </a:schemeClr>
                </a:solidFill>
              </a:rPr>
              <a:t>금융당국</a:t>
            </a:r>
            <a:r>
              <a:rPr lang="en-US" altLang="ko-KR" dirty="0">
                <a:solidFill>
                  <a:schemeClr val="bg1">
                    <a:lumMod val="50000"/>
                  </a:schemeClr>
                </a:solidFill>
              </a:rPr>
              <a:t>, </a:t>
            </a:r>
            <a:r>
              <a:rPr lang="ko-KR" altLang="en-US" dirty="0">
                <a:solidFill>
                  <a:schemeClr val="bg1">
                    <a:lumMod val="50000"/>
                  </a:schemeClr>
                </a:solidFill>
              </a:rPr>
              <a:t>은행업에 공정하고 실효성 있는 경쟁 도입</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6" name="표 5">
            <a:extLst>
              <a:ext uri="{FF2B5EF4-FFF2-40B4-BE49-F238E27FC236}">
                <a16:creationId xmlns:a16="http://schemas.microsoft.com/office/drawing/2014/main" id="{579D6743-9470-DCC2-7346-6BED157633B5}"/>
              </a:ext>
            </a:extLst>
          </p:cNvPr>
          <p:cNvGraphicFramePr>
            <a:graphicFrameLocks noGrp="1"/>
          </p:cNvGraphicFramePr>
          <p:nvPr>
            <p:extLst>
              <p:ext uri="{D42A27DB-BD31-4B8C-83A1-F6EECF244321}">
                <p14:modId xmlns:p14="http://schemas.microsoft.com/office/powerpoint/2010/main" val="3614722022"/>
              </p:ext>
            </p:extLst>
          </p:nvPr>
        </p:nvGraphicFramePr>
        <p:xfrm>
          <a:off x="488939" y="2168524"/>
          <a:ext cx="4284673" cy="3708399"/>
        </p:xfrm>
        <a:graphic>
          <a:graphicData uri="http://schemas.openxmlformats.org/drawingml/2006/table">
            <a:tbl>
              <a:tblPr/>
              <a:tblGrid>
                <a:gridCol w="4284673">
                  <a:extLst>
                    <a:ext uri="{9D8B030D-6E8A-4147-A177-3AD203B41FA5}">
                      <a16:colId xmlns:a16="http://schemas.microsoft.com/office/drawing/2014/main" val="3655866858"/>
                    </a:ext>
                  </a:extLst>
                </a:gridCol>
              </a:tblGrid>
              <a:tr h="297510">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은행권 경영</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영업 관행</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제도 개선 </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TF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운영 경과</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410889">
                <a:tc>
                  <a:txBody>
                    <a:bodyPr/>
                    <a:lstStyle/>
                    <a:p>
                      <a:pPr marL="171450" marR="0" lvl="0" indent="-85725"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’23.2.22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일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금융위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금감원은 은행권 경쟁촉진 등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6</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 과제에 대한 개선 방안 마련을 위해 은행권 경영</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영업 관행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제도 개선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TF</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를 가동</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그간 총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15</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차례 회의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(TF 3</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회</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실무작업반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회</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거쳐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6</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 과제를 집중 논의</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72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8" name="표 7">
            <a:extLst>
              <a:ext uri="{FF2B5EF4-FFF2-40B4-BE49-F238E27FC236}">
                <a16:creationId xmlns:a16="http://schemas.microsoft.com/office/drawing/2014/main" id="{260FCD6F-D3B4-B023-6E91-B697D7E54201}"/>
              </a:ext>
            </a:extLst>
          </p:cNvPr>
          <p:cNvGraphicFramePr>
            <a:graphicFrameLocks noGrp="1"/>
          </p:cNvGraphicFramePr>
          <p:nvPr>
            <p:extLst>
              <p:ext uri="{D42A27DB-BD31-4B8C-83A1-F6EECF244321}">
                <p14:modId xmlns:p14="http://schemas.microsoft.com/office/powerpoint/2010/main" val="596575996"/>
              </p:ext>
            </p:extLst>
          </p:nvPr>
        </p:nvGraphicFramePr>
        <p:xfrm>
          <a:off x="561159" y="3176845"/>
          <a:ext cx="4140000" cy="2624900"/>
        </p:xfrm>
        <a:graphic>
          <a:graphicData uri="http://schemas.openxmlformats.org/drawingml/2006/table">
            <a:tbl>
              <a:tblPr/>
              <a:tblGrid>
                <a:gridCol w="1260000">
                  <a:extLst>
                    <a:ext uri="{9D8B030D-6E8A-4147-A177-3AD203B41FA5}">
                      <a16:colId xmlns:a16="http://schemas.microsoft.com/office/drawing/2014/main" val="3291401615"/>
                    </a:ext>
                  </a:extLst>
                </a:gridCol>
                <a:gridCol w="2880000">
                  <a:extLst>
                    <a:ext uri="{9D8B030D-6E8A-4147-A177-3AD203B41FA5}">
                      <a16:colId xmlns:a16="http://schemas.microsoft.com/office/drawing/2014/main" val="3167723449"/>
                    </a:ext>
                  </a:extLst>
                </a:gridCol>
              </a:tblGrid>
              <a:tr h="162154">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검토 과제</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marL="0" marR="0" indent="0" algn="ctr" fontAlgn="base" latinLnBrk="0">
                        <a:lnSpc>
                          <a:spcPct val="100000"/>
                        </a:lnSpc>
                        <a:spcBef>
                          <a:spcPts val="100"/>
                        </a:spcBef>
                        <a:spcAft>
                          <a:spcPts val="0"/>
                        </a:spcAft>
                      </a:pPr>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주요 내용</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extLst>
                  <a:ext uri="{0D108BD9-81ED-4DB2-BD59-A6C34878D82A}">
                    <a16:rowId xmlns:a16="http://schemas.microsoft.com/office/drawing/2014/main" val="4291391519"/>
                  </a:ext>
                </a:extLst>
              </a:tr>
              <a:tr h="374757">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en-US" altLang="ko-KR" sz="900" b="1" kern="0" dirty="0">
                          <a:ln>
                            <a:solidFill>
                              <a:schemeClr val="bg1">
                                <a:lumMod val="75000"/>
                                <a:alpha val="0"/>
                              </a:schemeClr>
                            </a:solidFill>
                          </a:ln>
                          <a:solidFill>
                            <a:schemeClr val="tx1">
                              <a:lumMod val="85000"/>
                              <a:lumOff val="15000"/>
                            </a:schemeClr>
                          </a:solidFill>
                          <a:latin typeface="+mn-ea"/>
                          <a:ea typeface="+mn-ea"/>
                          <a:cs typeface="+mn-cs"/>
                        </a:rPr>
                        <a:t>(1) </a:t>
                      </a:r>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은행권 경쟁촉진</a:t>
                      </a:r>
                      <a:endParaRPr lang="en-US" altLang="ko-KR" sz="900" b="1"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0975" marR="0" lvl="0" indent="-93663"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대환대출인프라</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구축</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’23.5.31</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일 가동</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80975" marR="0" lvl="0" indent="-93663"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온라인 예금중개서비스</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’23.6.21</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일부터 가동</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80975" marR="0" lvl="0" indent="-93663"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예대금리차 공시 강화</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’23.7</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월 시행</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85443546"/>
                  </a:ext>
                </a:extLst>
              </a:tr>
              <a:tr h="259447">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en-US" altLang="ko-KR" sz="900" b="1" kern="0" dirty="0">
                          <a:ln>
                            <a:solidFill>
                              <a:schemeClr val="bg1">
                                <a:lumMod val="75000"/>
                                <a:alpha val="0"/>
                              </a:schemeClr>
                            </a:solidFill>
                          </a:ln>
                          <a:solidFill>
                            <a:schemeClr val="tx1">
                              <a:lumMod val="85000"/>
                              <a:lumOff val="15000"/>
                            </a:schemeClr>
                          </a:solidFill>
                          <a:latin typeface="+mn-ea"/>
                          <a:ea typeface="+mn-ea"/>
                          <a:cs typeface="+mn-cs"/>
                        </a:rPr>
                        <a:t>(2) </a:t>
                      </a:r>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고정금리 확대 등 금리체계 개선</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0975" marR="0" lvl="0" indent="-93663"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고정금리 확대로 가계부채 질적구조개선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(’23.5.25</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일 발표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9358107"/>
                  </a:ext>
                </a:extLst>
              </a:tr>
              <a:tr h="463041">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en-US" altLang="ko-KR" sz="900" b="1" kern="0" dirty="0">
                          <a:ln>
                            <a:solidFill>
                              <a:schemeClr val="bg1">
                                <a:lumMod val="75000"/>
                                <a:alpha val="0"/>
                              </a:schemeClr>
                            </a:solidFill>
                          </a:ln>
                          <a:solidFill>
                            <a:schemeClr val="tx1">
                              <a:lumMod val="85000"/>
                              <a:lumOff val="15000"/>
                            </a:schemeClr>
                          </a:solidFill>
                          <a:latin typeface="+mn-ea"/>
                          <a:ea typeface="+mn-ea"/>
                          <a:cs typeface="+mn-cs"/>
                        </a:rPr>
                        <a:t>(3) </a:t>
                      </a:r>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손실흡수능력제고</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0975" marR="0" lvl="0" indent="-93663"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경기대응완충자본 부과</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스트레스완충자본 도입</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(’23.3.16</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일 발표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p>
                    <a:p>
                      <a:pPr marL="180975" marR="0" lvl="0" indent="-93663"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특별대손준비금</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적립요구권 도입</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예상손실 전망모형 점검 체계 구축</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(’23.3.16</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일 발표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103805739"/>
                  </a:ext>
                </a:extLst>
              </a:tr>
              <a:tr h="268456">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en-US" altLang="ko-KR" sz="900" b="1" kern="0" dirty="0">
                          <a:ln>
                            <a:solidFill>
                              <a:schemeClr val="bg1">
                                <a:lumMod val="75000"/>
                                <a:alpha val="0"/>
                              </a:schemeClr>
                            </a:solidFill>
                          </a:ln>
                          <a:solidFill>
                            <a:schemeClr val="tx1">
                              <a:lumMod val="85000"/>
                              <a:lumOff val="15000"/>
                            </a:schemeClr>
                          </a:solidFill>
                          <a:latin typeface="+mn-ea"/>
                          <a:ea typeface="+mn-ea"/>
                          <a:cs typeface="+mn-cs"/>
                        </a:rPr>
                        <a:t>(4) </a:t>
                      </a:r>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비이자이익 확대</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0975" marR="0" lvl="0" indent="-93663"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투자자문업 확대</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(’21.10</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월</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및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신탁업</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혁신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(’22.10</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월</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p>
                    <a:p>
                      <a:pPr marL="180975" marR="0" lvl="0" indent="-93663"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은행의 벤처펀드 출자한도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배 상향</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(’23.4.20</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일 발표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617505199"/>
                  </a:ext>
                </a:extLst>
              </a:tr>
              <a:tr h="268456">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en-US" altLang="ko-KR" sz="900" b="1" kern="0" dirty="0">
                          <a:ln>
                            <a:solidFill>
                              <a:schemeClr val="bg1">
                                <a:lumMod val="75000"/>
                                <a:alpha val="0"/>
                              </a:schemeClr>
                            </a:solidFill>
                          </a:ln>
                          <a:solidFill>
                            <a:schemeClr val="tx1">
                              <a:lumMod val="85000"/>
                              <a:lumOff val="15000"/>
                            </a:schemeClr>
                          </a:solidFill>
                          <a:latin typeface="+mn-ea"/>
                          <a:ea typeface="+mn-ea"/>
                          <a:cs typeface="+mn-cs"/>
                        </a:rPr>
                        <a:t>(5) </a:t>
                      </a:r>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성과보수 체계개선 및 주주환원 정책점검</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0975" marR="0" lvl="0" indent="-93663"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임원에 대한 성과보수 제도개선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(’23.4.20</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일 발표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p>
                    <a:p>
                      <a:pPr marL="180975" marR="0" lvl="0" indent="-93663"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은행 경영현황 공개 보고서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(’23.6.15</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일 발표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99579943"/>
                  </a:ext>
                </a:extLst>
              </a:tr>
              <a:tr h="162154">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en-US" altLang="ko-KR" sz="900" b="1" kern="0" dirty="0">
                          <a:ln>
                            <a:solidFill>
                              <a:schemeClr val="bg1">
                                <a:lumMod val="75000"/>
                                <a:alpha val="0"/>
                              </a:schemeClr>
                            </a:solidFill>
                          </a:ln>
                          <a:solidFill>
                            <a:schemeClr val="tx1">
                              <a:lumMod val="85000"/>
                              <a:lumOff val="15000"/>
                            </a:schemeClr>
                          </a:solidFill>
                          <a:latin typeface="+mn-ea"/>
                          <a:ea typeface="+mn-ea"/>
                          <a:cs typeface="+mn-cs"/>
                        </a:rPr>
                        <a:t>(6) </a:t>
                      </a:r>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사회공헌활동 활성화</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0975" marR="0" lvl="0" indent="-93663"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은행점포 폐쇄 내실화</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(’23.4.13</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일 발표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703852291"/>
                  </a:ext>
                </a:extLst>
              </a:tr>
            </a:tbl>
          </a:graphicData>
        </a:graphic>
      </p:graphicFrame>
      <p:graphicFrame>
        <p:nvGraphicFramePr>
          <p:cNvPr id="9" name="표 8">
            <a:extLst>
              <a:ext uri="{FF2B5EF4-FFF2-40B4-BE49-F238E27FC236}">
                <a16:creationId xmlns:a16="http://schemas.microsoft.com/office/drawing/2014/main" id="{203E2213-8535-FA7E-AA3A-3F7D52160EC5}"/>
              </a:ext>
            </a:extLst>
          </p:cNvPr>
          <p:cNvGraphicFramePr>
            <a:graphicFrameLocks noGrp="1"/>
          </p:cNvGraphicFramePr>
          <p:nvPr>
            <p:extLst>
              <p:ext uri="{D42A27DB-BD31-4B8C-83A1-F6EECF244321}">
                <p14:modId xmlns:p14="http://schemas.microsoft.com/office/powerpoint/2010/main" val="2266213835"/>
              </p:ext>
            </p:extLst>
          </p:nvPr>
        </p:nvGraphicFramePr>
        <p:xfrm>
          <a:off x="5132390" y="2168524"/>
          <a:ext cx="4284673" cy="3708399"/>
        </p:xfrm>
        <a:graphic>
          <a:graphicData uri="http://schemas.openxmlformats.org/drawingml/2006/table">
            <a:tbl>
              <a:tblPr/>
              <a:tblGrid>
                <a:gridCol w="4284673">
                  <a:extLst>
                    <a:ext uri="{9D8B030D-6E8A-4147-A177-3AD203B41FA5}">
                      <a16:colId xmlns:a16="http://schemas.microsoft.com/office/drawing/2014/main" val="3655866858"/>
                    </a:ext>
                  </a:extLst>
                </a:gridCol>
              </a:tblGrid>
              <a:tr h="297510">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향후 계획</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410889">
                <a:tc>
                  <a:txBody>
                    <a:bodyPr/>
                    <a:lstStyle/>
                    <a:p>
                      <a:pPr marL="171450" marR="0" lvl="0" indent="-85725"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속도감 있는 개선방안 추진을 위해 과제별 세부 계획에 따라 신속히 추진할 예정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61950" marR="0" lvl="0" indent="-180975" algn="l" defTabSz="914400" eaLnBrk="1" fontAlgn="base" latinLnBrk="0" hangingPunct="1">
                        <a:lnSpc>
                          <a:spcPct val="100000"/>
                        </a:lnSpc>
                        <a:spcBef>
                          <a:spcPts val="300"/>
                        </a:spcBef>
                        <a:spcAft>
                          <a:spcPts val="0"/>
                        </a:spcAft>
                        <a:buClrTx/>
                        <a:buSzTx/>
                        <a:buFontTx/>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신규 인가 신청 등에 대해서는 대주주 자격요건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사업계획 등을 엄격히 심사하되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빠른 시일내 진입이 가능하도록 지원</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61950" marR="0" lvl="0" indent="-180975" algn="l" defTabSz="914400" eaLnBrk="1" fontAlgn="base" latinLnBrk="0" hangingPunct="1">
                        <a:lnSpc>
                          <a:spcPct val="100000"/>
                        </a:lnSpc>
                        <a:spcBef>
                          <a:spcPts val="300"/>
                        </a:spcBef>
                        <a:spcAft>
                          <a:spcPts val="0"/>
                        </a:spcAft>
                        <a:buClrTx/>
                        <a:buSzTx/>
                        <a:buFontTx/>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국민들이 체감할 수 있는 변화가 일어나도록 각각의 세부방안이 마련되는 대로 즉각 발표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추진</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61950" marR="0" lvl="0" indent="-180975" algn="l" defTabSz="914400" eaLnBrk="1" fontAlgn="base" latinLnBrk="0" hangingPunct="1">
                        <a:lnSpc>
                          <a:spcPct val="100000"/>
                        </a:lnSpc>
                        <a:spcBef>
                          <a:spcPts val="300"/>
                        </a:spcBef>
                        <a:spcAft>
                          <a:spcPts val="0"/>
                        </a:spcAft>
                        <a:buClrTx/>
                        <a:buSzTx/>
                        <a:buFontTx/>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법령 개정 등이 필요한 과제는 관계기관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업권과의 협의 등을 거쳐 조속히 법령안을 마련하는 등 후속절차 추진</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은행권 경쟁 촉진 등에 대한 국민들의 체감도를 지속 제고하기 위해 민간전문가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업권</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등과 긴밀히 소통하여 추가적인 과제를 지속 발굴하여 추진할 계획</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72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sp>
        <p:nvSpPr>
          <p:cNvPr id="11" name="직사각형 10">
            <a:extLst>
              <a:ext uri="{FF2B5EF4-FFF2-40B4-BE49-F238E27FC236}">
                <a16:creationId xmlns:a16="http://schemas.microsoft.com/office/drawing/2014/main" id="{3A06B4EC-3FE5-4B20-987D-20E900FE54CF}"/>
              </a:ext>
            </a:extLst>
          </p:cNvPr>
          <p:cNvSpPr/>
          <p:nvPr/>
        </p:nvSpPr>
        <p:spPr>
          <a:xfrm>
            <a:off x="5229225" y="4191000"/>
            <a:ext cx="4115616" cy="1610745"/>
          </a:xfrm>
          <a:prstGeom prst="rect">
            <a:avLst/>
          </a:prstGeom>
          <a:solidFill>
            <a:srgbClr val="EE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6700" marR="0" lvl="0" indent="-180975" algn="l" defTabSz="914400" eaLnBrk="1" fontAlgn="base" latinLnBrk="0" hangingPunct="1">
              <a:lnSpc>
                <a:spcPct val="100000"/>
              </a:lnSpc>
              <a:spcBef>
                <a:spcPts val="300"/>
              </a:spcBef>
              <a:spcAft>
                <a:spcPts val="0"/>
              </a:spcAft>
              <a:buClrTx/>
              <a:buSzTx/>
              <a:buFont typeface="+mj-ea"/>
              <a:buAutoNum type="circleNumDbPlain"/>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가격</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과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서비스</a:t>
            </a:r>
            <a:r>
              <a:rPr lang="en-US" altLang="ko-KR" sz="1000" kern="0" dirty="0">
                <a:ln>
                  <a:solidFill>
                    <a:schemeClr val="bg1">
                      <a:lumMod val="75000"/>
                      <a:alpha val="0"/>
                    </a:schemeClr>
                  </a:solidFill>
                </a:ln>
                <a:solidFill>
                  <a:schemeClr val="tx1">
                    <a:lumMod val="85000"/>
                    <a:lumOff val="15000"/>
                  </a:schemeClr>
                </a:solidFill>
                <a:latin typeface="+mn-ea"/>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에 대한 실질적인 경쟁 촉진으로 국민들에게 금리인하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선택권 확대 등 금융편익 제고</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6700" marR="0" lvl="0" indent="-180975" algn="l" defTabSz="914400" eaLnBrk="1" fontAlgn="base" latinLnBrk="0" hangingPunct="1">
              <a:lnSpc>
                <a:spcPct val="100000"/>
              </a:lnSpc>
              <a:spcBef>
                <a:spcPts val="300"/>
              </a:spcBef>
              <a:spcAft>
                <a:spcPts val="0"/>
              </a:spcAft>
              <a:buClrTx/>
              <a:buSzTx/>
              <a:buFont typeface="+mj-ea"/>
              <a:buAutoNum type="circleNumDbPlain"/>
              <a:tabLst/>
              <a:defRPr/>
            </a:pPr>
            <a:r>
              <a:rPr lang="ko-KR" altLang="en-US" sz="1000" kern="0" dirty="0">
                <a:ln>
                  <a:solidFill>
                    <a:schemeClr val="bg1">
                      <a:lumMod val="75000"/>
                      <a:alpha val="0"/>
                    </a:schemeClr>
                  </a:solidFill>
                </a:ln>
                <a:solidFill>
                  <a:schemeClr val="tx1">
                    <a:lumMod val="85000"/>
                    <a:lumOff val="15000"/>
                  </a:schemeClr>
                </a:solidFill>
                <a:latin typeface="+mn-ea"/>
              </a:rPr>
              <a:t>은행권이 국민들의 기대에 부응하는 </a:t>
            </a:r>
            <a:r>
              <a:rPr lang="en-US" altLang="ko-KR" sz="1000" kern="0" dirty="0">
                <a:ln>
                  <a:solidFill>
                    <a:schemeClr val="bg1">
                      <a:lumMod val="75000"/>
                      <a:alpha val="0"/>
                    </a:schemeClr>
                  </a:solidFill>
                </a:ln>
                <a:solidFill>
                  <a:schemeClr val="tx1">
                    <a:lumMod val="85000"/>
                    <a:lumOff val="15000"/>
                  </a:schemeClr>
                </a:solidFill>
                <a:latin typeface="+mn-ea"/>
              </a:rPr>
              <a:t>‘</a:t>
            </a:r>
            <a:r>
              <a:rPr lang="ko-KR" altLang="en-US" sz="1000" kern="0" dirty="0">
                <a:ln>
                  <a:solidFill>
                    <a:schemeClr val="bg1">
                      <a:lumMod val="75000"/>
                      <a:alpha val="0"/>
                    </a:schemeClr>
                  </a:solidFill>
                </a:ln>
                <a:solidFill>
                  <a:schemeClr val="tx1">
                    <a:lumMod val="85000"/>
                    <a:lumOff val="15000"/>
                  </a:schemeClr>
                </a:solidFill>
                <a:latin typeface="+mn-ea"/>
              </a:rPr>
              <a:t>공공적 역할</a:t>
            </a:r>
            <a:r>
              <a:rPr lang="en-US" altLang="ko-KR" sz="1000" kern="0" dirty="0">
                <a:ln>
                  <a:solidFill>
                    <a:schemeClr val="bg1">
                      <a:lumMod val="75000"/>
                      <a:alpha val="0"/>
                    </a:schemeClr>
                  </a:solidFill>
                </a:ln>
                <a:solidFill>
                  <a:schemeClr val="tx1">
                    <a:lumMod val="85000"/>
                    <a:lumOff val="15000"/>
                  </a:schemeClr>
                </a:solidFill>
                <a:latin typeface="+mn-ea"/>
              </a:rPr>
              <a:t>＇</a:t>
            </a:r>
            <a:r>
              <a:rPr lang="ko-KR" altLang="en-US" sz="1000" kern="0" dirty="0">
                <a:ln>
                  <a:solidFill>
                    <a:schemeClr val="bg1">
                      <a:lumMod val="75000"/>
                      <a:alpha val="0"/>
                    </a:schemeClr>
                  </a:solidFill>
                </a:ln>
                <a:solidFill>
                  <a:schemeClr val="tx1">
                    <a:lumMod val="85000"/>
                    <a:lumOff val="15000"/>
                  </a:schemeClr>
                </a:solidFill>
                <a:latin typeface="+mn-ea"/>
              </a:rPr>
              <a:t>을 수행하여 국민의 신뢰를 회복강화</a:t>
            </a:r>
            <a:endParaRPr lang="en-US" altLang="ko-KR" sz="1000" kern="0" dirty="0">
              <a:ln>
                <a:solidFill>
                  <a:schemeClr val="bg1">
                    <a:lumMod val="75000"/>
                    <a:alpha val="0"/>
                  </a:schemeClr>
                </a:solidFill>
              </a:ln>
              <a:solidFill>
                <a:schemeClr val="tx1">
                  <a:lumMod val="85000"/>
                  <a:lumOff val="15000"/>
                </a:schemeClr>
              </a:solidFill>
              <a:latin typeface="+mn-ea"/>
            </a:endParaRPr>
          </a:p>
          <a:p>
            <a:pPr marL="266700" marR="0" lvl="0" indent="-180975" algn="l" defTabSz="914400" eaLnBrk="1" fontAlgn="base" latinLnBrk="0" hangingPunct="1">
              <a:lnSpc>
                <a:spcPct val="100000"/>
              </a:lnSpc>
              <a:spcBef>
                <a:spcPts val="300"/>
              </a:spcBef>
              <a:spcAft>
                <a:spcPts val="0"/>
              </a:spcAft>
              <a:buClrTx/>
              <a:buSzTx/>
              <a:buFont typeface="+mj-ea"/>
              <a:buAutoNum type="circleNumDbPlain"/>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불확실한 미래에 대비하여 위기 시 회복탄력성을 확고히 갖출 수 있도록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재무건전성</a:t>
            </a:r>
            <a:r>
              <a:rPr lang="en-US" altLang="ko-KR" sz="1000" kern="0" dirty="0">
                <a:ln>
                  <a:solidFill>
                    <a:schemeClr val="bg1">
                      <a:lumMod val="75000"/>
                      <a:alpha val="0"/>
                    </a:schemeClr>
                  </a:solidFill>
                </a:ln>
                <a:solidFill>
                  <a:schemeClr val="tx1">
                    <a:lumMod val="85000"/>
                    <a:lumOff val="15000"/>
                  </a:schemeClr>
                </a:solidFill>
                <a:latin typeface="+mn-ea"/>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을 제고</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6700" marR="0" lvl="0" indent="-180975" algn="l" defTabSz="914400" eaLnBrk="1" fontAlgn="base" latinLnBrk="0" hangingPunct="1">
              <a:lnSpc>
                <a:spcPct val="100000"/>
              </a:lnSpc>
              <a:spcBef>
                <a:spcPts val="300"/>
              </a:spcBef>
              <a:spcAft>
                <a:spcPts val="0"/>
              </a:spcAft>
              <a:buClrTx/>
              <a:buSzTx/>
              <a:buFont typeface="+mj-ea"/>
              <a:buAutoNum type="circleNumDbPlain"/>
              <a:tabLst/>
              <a:defRPr/>
            </a:pPr>
            <a:r>
              <a:rPr lang="ko-KR" altLang="en-US" sz="1000" kern="0" dirty="0">
                <a:ln>
                  <a:solidFill>
                    <a:schemeClr val="bg1">
                      <a:lumMod val="75000"/>
                      <a:alpha val="0"/>
                    </a:schemeClr>
                  </a:solidFill>
                </a:ln>
                <a:solidFill>
                  <a:schemeClr val="tx1">
                    <a:lumMod val="85000"/>
                    <a:lumOff val="15000"/>
                  </a:schemeClr>
                </a:solidFill>
                <a:latin typeface="+mn-ea"/>
              </a:rPr>
              <a:t>은행권의 적극적인 혁신과 해외진출 등을 통해 </a:t>
            </a:r>
            <a:r>
              <a:rPr lang="en-US" altLang="ko-KR" sz="1000" kern="0" dirty="0">
                <a:ln>
                  <a:solidFill>
                    <a:schemeClr val="bg1">
                      <a:lumMod val="75000"/>
                      <a:alpha val="0"/>
                    </a:schemeClr>
                  </a:solidFill>
                </a:ln>
                <a:solidFill>
                  <a:schemeClr val="tx1">
                    <a:lumMod val="85000"/>
                    <a:lumOff val="15000"/>
                  </a:schemeClr>
                </a:solidFill>
                <a:latin typeface="+mn-ea"/>
              </a:rPr>
              <a:t>‘</a:t>
            </a:r>
            <a:r>
              <a:rPr lang="ko-KR" altLang="en-US" sz="1000" kern="0" dirty="0">
                <a:ln>
                  <a:solidFill>
                    <a:schemeClr val="bg1">
                      <a:lumMod val="75000"/>
                      <a:alpha val="0"/>
                    </a:schemeClr>
                  </a:solidFill>
                </a:ln>
                <a:solidFill>
                  <a:schemeClr val="tx1">
                    <a:lumMod val="85000"/>
                    <a:lumOff val="15000"/>
                  </a:schemeClr>
                </a:solidFill>
                <a:latin typeface="+mn-ea"/>
              </a:rPr>
              <a:t>글로벌 경쟁력</a:t>
            </a:r>
            <a:r>
              <a:rPr lang="en-US" altLang="ko-KR" sz="1000" kern="0" dirty="0">
                <a:ln>
                  <a:solidFill>
                    <a:schemeClr val="bg1">
                      <a:lumMod val="75000"/>
                      <a:alpha val="0"/>
                    </a:schemeClr>
                  </a:solidFill>
                </a:ln>
                <a:solidFill>
                  <a:schemeClr val="tx1">
                    <a:lumMod val="85000"/>
                    <a:lumOff val="15000"/>
                  </a:schemeClr>
                </a:solidFill>
                <a:latin typeface="+mn-ea"/>
              </a:rPr>
              <a:t>＇</a:t>
            </a:r>
            <a:r>
              <a:rPr lang="ko-KR" altLang="en-US" sz="1000" kern="0" dirty="0">
                <a:ln>
                  <a:solidFill>
                    <a:schemeClr val="bg1">
                      <a:lumMod val="75000"/>
                      <a:alpha val="0"/>
                    </a:schemeClr>
                  </a:solidFill>
                </a:ln>
                <a:solidFill>
                  <a:schemeClr val="tx1">
                    <a:lumMod val="85000"/>
                    <a:lumOff val="15000"/>
                  </a:schemeClr>
                </a:solidFill>
                <a:latin typeface="+mn-ea"/>
              </a:rPr>
              <a:t>을 제고하여 글로벌 금융시장에서의 성장동력을 지속 확충</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p:txBody>
      </p:sp>
    </p:spTree>
    <p:extLst>
      <p:ext uri="{BB962C8B-B14F-4D97-AF65-F5344CB8AC3E}">
        <p14:creationId xmlns:p14="http://schemas.microsoft.com/office/powerpoint/2010/main" val="42534583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II. </a:t>
            </a:r>
            <a:r>
              <a:rPr lang="ko-KR" altLang="en-US" dirty="0"/>
              <a:t>은행산업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은행권 경영</a:t>
            </a:r>
            <a:r>
              <a:rPr lang="en-US" altLang="ko-KR" dirty="0"/>
              <a:t>·</a:t>
            </a:r>
            <a:r>
              <a:rPr lang="ko-KR" altLang="en-US" dirty="0"/>
              <a:t>영업 관행</a:t>
            </a:r>
            <a:r>
              <a:rPr lang="en-US" altLang="ko-KR" dirty="0"/>
              <a:t>·</a:t>
            </a:r>
            <a:r>
              <a:rPr lang="ko-KR" altLang="en-US" dirty="0"/>
              <a:t>제도 개선방안 발표 </a:t>
            </a:r>
            <a:r>
              <a:rPr lang="en-US" altLang="ko-KR" dirty="0"/>
              <a:t>(</a:t>
            </a:r>
            <a:r>
              <a:rPr lang="ko-KR" altLang="en-US" dirty="0"/>
              <a:t>계속</a:t>
            </a:r>
            <a:r>
              <a:rPr lang="en-US" altLang="ko-KR" dirty="0"/>
              <a:t>)</a:t>
            </a:r>
            <a:endParaRPr lang="ko-KR" altLang="en-US" dirty="0"/>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a:t>금융위원장</a:t>
            </a:r>
            <a:r>
              <a:rPr lang="en-US" altLang="ko-KR" dirty="0"/>
              <a:t>, </a:t>
            </a:r>
            <a:r>
              <a:rPr lang="ko-KR" altLang="en-US" dirty="0"/>
              <a:t>금융감독원장</a:t>
            </a:r>
            <a:r>
              <a:rPr lang="en-US" altLang="ko-KR" dirty="0"/>
              <a:t>, </a:t>
            </a:r>
            <a:r>
              <a:rPr lang="ko-KR" altLang="en-US" dirty="0"/>
              <a:t>은행지주회장들은 “은행권 경영</a:t>
            </a:r>
            <a:r>
              <a:rPr lang="en-US" altLang="ko-KR" dirty="0"/>
              <a:t>·</a:t>
            </a:r>
            <a:r>
              <a:rPr lang="ko-KR" altLang="en-US" dirty="0"/>
              <a:t>영업 관행</a:t>
            </a:r>
            <a:r>
              <a:rPr lang="en-US" altLang="ko-KR" dirty="0"/>
              <a:t>·</a:t>
            </a:r>
            <a:r>
              <a:rPr lang="ko-KR" altLang="en-US" dirty="0"/>
              <a:t>제도 개선 </a:t>
            </a:r>
            <a:r>
              <a:rPr lang="en-US" altLang="ko-KR" dirty="0"/>
              <a:t>TF”</a:t>
            </a:r>
            <a:r>
              <a:rPr lang="ko-KR" altLang="en-US" dirty="0"/>
              <a:t>를 거쳐 마련한 개선방안에 대해 논의</a:t>
            </a:r>
            <a:endParaRPr lang="en-US" altLang="ko-KR" dirty="0"/>
          </a:p>
          <a:p>
            <a:pPr marL="171450" indent="-171450">
              <a:lnSpc>
                <a:spcPct val="120000"/>
              </a:lnSpc>
              <a:buFont typeface="Arial" panose="020B0604020202020204" pitchFamily="34" charset="0"/>
              <a:buChar char="•"/>
              <a:defRPr/>
            </a:pPr>
            <a:r>
              <a:rPr lang="ko-KR" altLang="en-US" dirty="0" err="1"/>
              <a:t>대환대출인프라</a:t>
            </a:r>
            <a:r>
              <a:rPr lang="en-US" altLang="ko-KR" dirty="0"/>
              <a:t>, </a:t>
            </a:r>
            <a:r>
              <a:rPr lang="ko-KR" altLang="en-US" dirty="0"/>
              <a:t>지방은행의 시중은행 전환</a:t>
            </a:r>
            <a:r>
              <a:rPr lang="en-US" altLang="ko-KR" dirty="0"/>
              <a:t>, </a:t>
            </a:r>
            <a:r>
              <a:rPr lang="ko-KR" altLang="en-US" dirty="0"/>
              <a:t>신규 인가 등을 통해 공정하고 실효성 있는 경쟁 도입하는 내용을  골자로 하는 주요 과제별 개선방안을 발표함 </a:t>
            </a:r>
            <a:endParaRPr lang="en-US" altLang="ko-KR"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2023.7.5</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(2023.7.5), “</a:t>
            </a:r>
            <a:r>
              <a:rPr lang="ko-KR" altLang="en-US" dirty="0">
                <a:solidFill>
                  <a:schemeClr val="bg1">
                    <a:lumMod val="50000"/>
                  </a:schemeClr>
                </a:solidFill>
              </a:rPr>
              <a:t>금융당국</a:t>
            </a:r>
            <a:r>
              <a:rPr lang="en-US" altLang="ko-KR" dirty="0">
                <a:solidFill>
                  <a:schemeClr val="bg1">
                    <a:lumMod val="50000"/>
                  </a:schemeClr>
                </a:solidFill>
              </a:rPr>
              <a:t>, </a:t>
            </a:r>
            <a:r>
              <a:rPr lang="ko-KR" altLang="en-US" dirty="0">
                <a:solidFill>
                  <a:schemeClr val="bg1">
                    <a:lumMod val="50000"/>
                  </a:schemeClr>
                </a:solidFill>
              </a:rPr>
              <a:t>은행업에 공정하고 실효성 있는 경쟁 도입</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12" name="표 11">
            <a:extLst>
              <a:ext uri="{FF2B5EF4-FFF2-40B4-BE49-F238E27FC236}">
                <a16:creationId xmlns:a16="http://schemas.microsoft.com/office/drawing/2014/main" id="{C9B4E02B-98E6-CF00-74F9-39237C75A698}"/>
              </a:ext>
            </a:extLst>
          </p:cNvPr>
          <p:cNvGraphicFramePr>
            <a:graphicFrameLocks noGrp="1"/>
          </p:cNvGraphicFramePr>
          <p:nvPr>
            <p:extLst>
              <p:ext uri="{D42A27DB-BD31-4B8C-83A1-F6EECF244321}">
                <p14:modId xmlns:p14="http://schemas.microsoft.com/office/powerpoint/2010/main" val="4231500954"/>
              </p:ext>
            </p:extLst>
          </p:nvPr>
        </p:nvGraphicFramePr>
        <p:xfrm>
          <a:off x="488950" y="2168524"/>
          <a:ext cx="4284000" cy="3699840"/>
        </p:xfrm>
        <a:graphic>
          <a:graphicData uri="http://schemas.openxmlformats.org/drawingml/2006/table">
            <a:tbl>
              <a:tblPr/>
              <a:tblGrid>
                <a:gridCol w="1260000">
                  <a:extLst>
                    <a:ext uri="{9D8B030D-6E8A-4147-A177-3AD203B41FA5}">
                      <a16:colId xmlns:a16="http://schemas.microsoft.com/office/drawing/2014/main" val="3291401615"/>
                    </a:ext>
                  </a:extLst>
                </a:gridCol>
                <a:gridCol w="3024000">
                  <a:extLst>
                    <a:ext uri="{9D8B030D-6E8A-4147-A177-3AD203B41FA5}">
                      <a16:colId xmlns:a16="http://schemas.microsoft.com/office/drawing/2014/main" val="3167723449"/>
                    </a:ext>
                  </a:extLst>
                </a:gridCol>
              </a:tblGrid>
              <a:tr h="0">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10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주요 내용</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972000">
                <a:tc rowSpan="4">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(1)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은행권 경쟁촉진</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87313" marR="0" lvl="0" indent="0" algn="l" defTabSz="914400" eaLnBrk="1" fontAlgn="base" latinLnBrk="0" hangingPunct="1">
                        <a:lnSpc>
                          <a:spcPct val="100000"/>
                        </a:lnSpc>
                        <a:spcBef>
                          <a:spcPts val="100"/>
                        </a:spcBef>
                        <a:spcAft>
                          <a:spcPts val="0"/>
                        </a:spcAft>
                        <a:buClrTx/>
                        <a:buSzTx/>
                        <a:buFont typeface="Arial" panose="020B0604020202020204" pitchFamily="34" charset="0"/>
                        <a:buNone/>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은행권에 신규 플레이어 진입 촉진</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기존 금융회사의 은행 전환 적극 허용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0" algn="l" defTabSz="914400" eaLnBrk="1" fontAlgn="base" latinLnBrk="0" hangingPunct="1">
                        <a:lnSpc>
                          <a:spcPct val="100000"/>
                        </a:lnSpc>
                        <a:spcBef>
                          <a:spcPts val="100"/>
                        </a:spcBef>
                        <a:spcAft>
                          <a:spcPts val="0"/>
                        </a:spcAft>
                        <a:buClrTx/>
                        <a:buSzTx/>
                        <a:buFont typeface="Arial" panose="020B0604020202020204" pitchFamily="34" charset="0"/>
                        <a:buNone/>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지방은행 → 시중은행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저축은행 → 지방은행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시중은행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지방은행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인터넷전문은행 신규인가 추진</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특화전문은행 지속  확산</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85443546"/>
                  </a:ext>
                </a:extLst>
              </a:tr>
              <a:tr h="972000">
                <a:tc vMerge="1">
                  <a:txBody>
                    <a:bodyPr/>
                    <a:lstStyle/>
                    <a:p>
                      <a:pPr marL="0" marR="0" lvl="0" indent="0" algn="l" defTabSz="914400" eaLnBrk="1" fontAlgn="base" latinLnBrk="0" hangingPunct="1">
                        <a:lnSpc>
                          <a:spcPct val="100000"/>
                        </a:lnSpc>
                        <a:spcBef>
                          <a:spcPts val="100"/>
                        </a:spcBef>
                        <a:spcAft>
                          <a:spcPts val="0"/>
                        </a:spcAft>
                        <a:buClrTx/>
                        <a:buSzTx/>
                        <a:buFontTx/>
                        <a:buNone/>
                        <a:tabLst/>
                        <a:defRPr/>
                      </a:pP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87313" marR="0" lvl="0" indent="0" algn="l" defTabSz="914400" eaLnBrk="1" fontAlgn="base" latinLnBrk="0" hangingPunct="1">
                        <a:lnSpc>
                          <a:spcPct val="100000"/>
                        </a:lnSpc>
                        <a:spcBef>
                          <a:spcPts val="100"/>
                        </a:spcBef>
                        <a:spcAft>
                          <a:spcPts val="0"/>
                        </a:spcAft>
                        <a:buClrTx/>
                        <a:buSzTx/>
                        <a:buFont typeface="Arial" panose="020B0604020202020204" pitchFamily="34" charset="0"/>
                        <a:buNone/>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여타 플레이어 통한 시중은행과의 경쟁 촉진</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저축은행 경쟁력 제고를 통한 예금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대출분야 경쟁 확대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지방은행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외은지점</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규제개선을 통한 은행권 경쟁 촉진</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증권사 등 비은행권의 지급결제 업무 확대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허용 지속 검토</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9358107"/>
                  </a:ext>
                </a:extLst>
              </a:tr>
              <a:tr h="756000">
                <a:tc vMerge="1">
                  <a:txBody>
                    <a:bodyPr/>
                    <a:lstStyle/>
                    <a:p>
                      <a:pPr marL="0" marR="0" lvl="0" indent="0" algn="l" defTabSz="914400" eaLnBrk="1" fontAlgn="base" latinLnBrk="0" hangingPunct="1">
                        <a:lnSpc>
                          <a:spcPct val="100000"/>
                        </a:lnSpc>
                        <a:spcBef>
                          <a:spcPts val="100"/>
                        </a:spcBef>
                        <a:spcAft>
                          <a:spcPts val="0"/>
                        </a:spcAft>
                        <a:buClrTx/>
                        <a:buSzTx/>
                        <a:buFontTx/>
                        <a:buNone/>
                        <a:tabLst/>
                        <a:defRPr/>
                      </a:pP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87313" marR="0" lvl="0" indent="0" algn="l" defTabSz="914400" eaLnBrk="1" fontAlgn="base" latinLnBrk="0" hangingPunct="1">
                        <a:lnSpc>
                          <a:spcPct val="100000"/>
                        </a:lnSpc>
                        <a:spcBef>
                          <a:spcPts val="100"/>
                        </a:spcBef>
                        <a:spcAft>
                          <a:spcPts val="0"/>
                        </a:spcAft>
                        <a:buClrTx/>
                        <a:buSzTx/>
                        <a:buFont typeface="Arial" panose="020B0604020202020204" pitchFamily="34" charset="0"/>
                        <a:buNone/>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금융권간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-IT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협업</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강화</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인터넷전문은행과 지방은행의 공동대출 활성화</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혁신금융서비스 적극 활용</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핀테크</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등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IT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기업의 금융업무 수행범위 확대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103805739"/>
                  </a:ext>
                </a:extLst>
              </a:tr>
              <a:tr h="756000">
                <a:tc vMerge="1">
                  <a:txBody>
                    <a:bodyPr/>
                    <a:lstStyle/>
                    <a:p>
                      <a:pPr marL="0" marR="0" lvl="0" indent="0" algn="l" defTabSz="914400" eaLnBrk="1" fontAlgn="base" latinLnBrk="0" hangingPunct="1">
                        <a:lnSpc>
                          <a:spcPct val="100000"/>
                        </a:lnSpc>
                        <a:spcBef>
                          <a:spcPts val="100"/>
                        </a:spcBef>
                        <a:spcAft>
                          <a:spcPts val="0"/>
                        </a:spcAft>
                        <a:buClrTx/>
                        <a:buSzTx/>
                        <a:buFontTx/>
                        <a:buNone/>
                        <a:tabLst/>
                        <a:defRPr/>
                      </a:pP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87313" marR="0" lvl="0" indent="0" algn="l" defTabSz="914400" eaLnBrk="1" fontAlgn="base" latinLnBrk="0" hangingPunct="1">
                        <a:lnSpc>
                          <a:spcPct val="100000"/>
                        </a:lnSpc>
                        <a:spcBef>
                          <a:spcPts val="100"/>
                        </a:spcBef>
                        <a:spcAft>
                          <a:spcPts val="0"/>
                        </a:spcAft>
                        <a:buClrTx/>
                        <a:buSzTx/>
                        <a:buFont typeface="Arial" panose="020B0604020202020204" pitchFamily="34" charset="0"/>
                        <a:buNone/>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기존 금융회사간 대출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예금 금리경쟁 촉진</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온라인 원스톱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대환대출인프라</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구축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온라인 예금중개 서비스 구축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예대금리차 공시 제도개선</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617505199"/>
                  </a:ext>
                </a:extLst>
              </a:tr>
            </a:tbl>
          </a:graphicData>
        </a:graphic>
      </p:graphicFrame>
      <p:graphicFrame>
        <p:nvGraphicFramePr>
          <p:cNvPr id="4" name="표 3">
            <a:extLst>
              <a:ext uri="{FF2B5EF4-FFF2-40B4-BE49-F238E27FC236}">
                <a16:creationId xmlns:a16="http://schemas.microsoft.com/office/drawing/2014/main" id="{AC37FDC1-36B5-14A6-2822-37677E54D05D}"/>
              </a:ext>
            </a:extLst>
          </p:cNvPr>
          <p:cNvGraphicFramePr>
            <a:graphicFrameLocks noGrp="1"/>
          </p:cNvGraphicFramePr>
          <p:nvPr>
            <p:extLst>
              <p:ext uri="{D42A27DB-BD31-4B8C-83A1-F6EECF244321}">
                <p14:modId xmlns:p14="http://schemas.microsoft.com/office/powerpoint/2010/main" val="2423508695"/>
              </p:ext>
            </p:extLst>
          </p:nvPr>
        </p:nvGraphicFramePr>
        <p:xfrm>
          <a:off x="5133050" y="2168524"/>
          <a:ext cx="4284000" cy="3699840"/>
        </p:xfrm>
        <a:graphic>
          <a:graphicData uri="http://schemas.openxmlformats.org/drawingml/2006/table">
            <a:tbl>
              <a:tblPr/>
              <a:tblGrid>
                <a:gridCol w="1260000">
                  <a:extLst>
                    <a:ext uri="{9D8B030D-6E8A-4147-A177-3AD203B41FA5}">
                      <a16:colId xmlns:a16="http://schemas.microsoft.com/office/drawing/2014/main" val="3291401615"/>
                    </a:ext>
                  </a:extLst>
                </a:gridCol>
                <a:gridCol w="3024000">
                  <a:extLst>
                    <a:ext uri="{9D8B030D-6E8A-4147-A177-3AD203B41FA5}">
                      <a16:colId xmlns:a16="http://schemas.microsoft.com/office/drawing/2014/main" val="3167723449"/>
                    </a:ext>
                  </a:extLst>
                </a:gridCol>
              </a:tblGrid>
              <a:tr h="178660">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10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주요 내용</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756000">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(2)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고정금리 확대 등 금리체계 개선</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고정금리 주택담보대출 확대로 가계부채 질적구조 개선</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변동성이 작은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코픽스와</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연동된 신용대출상품 출시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취급 확대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대출금리산정체계 일관성</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합리성 확보</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53696699"/>
                  </a:ext>
                </a:extLst>
              </a:tr>
              <a:tr h="756000">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(3)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손실흡수능력제고</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경기대응완충자본 부과</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스트레스완충자본 도입</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특별대손준비금</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적립 요구권 도입</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예상손실 전망모형 점검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보완체계 구축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71884664"/>
                  </a:ext>
                </a:extLst>
              </a:tr>
              <a:tr h="756000">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(4)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비이자이익 확대</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은행의 자산관리서비스 활성화</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은행을 통한 금융</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비금융</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융합 촉진</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은행의 벤처투자 확대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은행권 해외진출 확대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54320530"/>
                  </a:ext>
                </a:extLst>
              </a:tr>
              <a:tr h="432000">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(5)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성과보수 체계개선 및 주주환원 정책점검</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임원에 대한 성과보수제도 개선</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은행의 경영현황 자율공개 방안 마련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89940074"/>
                  </a:ext>
                </a:extLst>
              </a:tr>
              <a:tr h="756000">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(6)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사회공헌활동 활성화</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사회공헌 공시제도 정비 및 중장기 사회공헌 방향설정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은행권 상생금융 활성화 및 경영문화 정착 여건 조성</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은행점포 폐쇄절차 내실화 및 은행 대리업 제도 도입 검토</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98439267"/>
                  </a:ext>
                </a:extLst>
              </a:tr>
            </a:tbl>
          </a:graphicData>
        </a:graphic>
      </p:graphicFrame>
    </p:spTree>
    <p:extLst>
      <p:ext uri="{BB962C8B-B14F-4D97-AF65-F5344CB8AC3E}">
        <p14:creationId xmlns:p14="http://schemas.microsoft.com/office/powerpoint/2010/main" val="4277869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II. </a:t>
            </a:r>
            <a:r>
              <a:rPr lang="ko-KR" altLang="en-US" dirty="0"/>
              <a:t>은행산업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err="1"/>
              <a:t>특별대손준비금</a:t>
            </a:r>
            <a:r>
              <a:rPr lang="ko-KR" altLang="en-US" dirty="0"/>
              <a:t> 적립요구권 도입 및 예상손실 전망모형 점검체계 구축</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a:t>금융위원회는 은행권에 </a:t>
            </a:r>
            <a:r>
              <a:rPr lang="ko-KR" altLang="en-US" dirty="0" err="1"/>
              <a:t>특별대손준비금</a:t>
            </a:r>
            <a:r>
              <a:rPr lang="ko-KR" altLang="en-US" dirty="0"/>
              <a:t> 적립요구권 도입</a:t>
            </a:r>
            <a:r>
              <a:rPr lang="en-US" altLang="ko-KR" dirty="0"/>
              <a:t>, </a:t>
            </a:r>
            <a:r>
              <a:rPr lang="ko-KR" altLang="en-US" dirty="0" err="1"/>
              <a:t>은행별</a:t>
            </a:r>
            <a:r>
              <a:rPr lang="ko-KR" altLang="en-US" dirty="0"/>
              <a:t> 대손충당금 산정의 기준이 되는 예상손실전망모형 점검체계 구축을 위한 근거규정 마련을 위해 「</a:t>
            </a:r>
            <a:r>
              <a:rPr lang="ko-KR" altLang="en-US" dirty="0" err="1"/>
              <a:t>은행업감독규정</a:t>
            </a:r>
            <a:r>
              <a:rPr lang="ko-KR" altLang="en-US" dirty="0"/>
              <a:t>」 일부개정고시안을 의결 </a:t>
            </a:r>
            <a:endParaRPr lang="en-US" altLang="ko-KR" dirty="0"/>
          </a:p>
          <a:p>
            <a:pPr marL="171450" indent="-171450">
              <a:lnSpc>
                <a:spcPct val="120000"/>
              </a:lnSpc>
              <a:buFont typeface="Arial" panose="020B0604020202020204" pitchFamily="34" charset="0"/>
              <a:buChar char="•"/>
              <a:defRPr/>
            </a:pPr>
            <a:r>
              <a:rPr lang="ko-KR" altLang="en-US" dirty="0"/>
              <a:t>제도개선을 통해 은행권 손실흡수능력이 향상됨으로써 국내은행의 건전성에 대한 대내외 신뢰도가 향상될 것으로 기대</a:t>
            </a:r>
            <a:endParaRPr lang="en-US" altLang="ko-KR"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2023.11.1</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(2023.11.1), “</a:t>
            </a:r>
            <a:r>
              <a:rPr lang="ko-KR" altLang="en-US" dirty="0">
                <a:solidFill>
                  <a:schemeClr val="bg1">
                    <a:lumMod val="50000"/>
                  </a:schemeClr>
                </a:solidFill>
              </a:rPr>
              <a:t>은행권 손실흡수능력을 지속적으로 제고해 나가겠습니다</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12" name="표 11">
            <a:extLst>
              <a:ext uri="{FF2B5EF4-FFF2-40B4-BE49-F238E27FC236}">
                <a16:creationId xmlns:a16="http://schemas.microsoft.com/office/drawing/2014/main" id="{C9B4E02B-98E6-CF00-74F9-39237C75A698}"/>
              </a:ext>
            </a:extLst>
          </p:cNvPr>
          <p:cNvGraphicFramePr>
            <a:graphicFrameLocks noGrp="1"/>
          </p:cNvGraphicFramePr>
          <p:nvPr>
            <p:extLst>
              <p:ext uri="{D42A27DB-BD31-4B8C-83A1-F6EECF244321}">
                <p14:modId xmlns:p14="http://schemas.microsoft.com/office/powerpoint/2010/main" val="4294740490"/>
              </p:ext>
            </p:extLst>
          </p:nvPr>
        </p:nvGraphicFramePr>
        <p:xfrm>
          <a:off x="488951" y="2168522"/>
          <a:ext cx="8928000" cy="3708401"/>
        </p:xfrm>
        <a:graphic>
          <a:graphicData uri="http://schemas.openxmlformats.org/drawingml/2006/table">
            <a:tbl>
              <a:tblPr/>
              <a:tblGrid>
                <a:gridCol w="900000">
                  <a:extLst>
                    <a:ext uri="{9D8B030D-6E8A-4147-A177-3AD203B41FA5}">
                      <a16:colId xmlns:a16="http://schemas.microsoft.com/office/drawing/2014/main" val="3291401615"/>
                    </a:ext>
                  </a:extLst>
                </a:gridCol>
                <a:gridCol w="8028000">
                  <a:extLst>
                    <a:ext uri="{9D8B030D-6E8A-4147-A177-3AD203B41FA5}">
                      <a16:colId xmlns:a16="http://schemas.microsoft.com/office/drawing/2014/main" val="3655866858"/>
                    </a:ext>
                  </a:extLst>
                </a:gridCol>
              </a:tblGrid>
              <a:tr h="246713">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내용</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1248983">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도입 배경</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년부터 금리 상승 등 대내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외 불확실성이 확대됨에 따라 일각에서는 은행 건전성에 대한 우려가 제기되고 있는 가운데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특히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’23.4</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 미국 실리콘밸리은행 사태 등을 계기로 은행권 전반에 대한 위기대응능력을 제고할 필요성이 점증</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국내은행은 회계기준에 따라 향후 예상손실에 상응하는 대손충당금을 적립해 왔으나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대손충당금 적립수준이 미국</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유럽 등에 비해 부족할 수 있다는 지적이 지속적으로 제기</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이에 금융당국은 은행권 손실흡수능력을 선제적으로 제고하고자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’23.3.16</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일 「은행권 경영</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영업관행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제도개선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TF</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논의를 거쳐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은행 건전성 제도 정비방향</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을 발표하고 제도개선을 추진해 왔으며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금번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특별대손준비금적립요구권</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도입 및 예상손실 전망모형 점검체계 구축은 이에 따른 후속 조치의 일환임</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r h="2212705">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도입 주요 내용</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87313" marR="0" lvl="0" indent="-87313" algn="l"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특별대손준비금</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적립요구권 도입</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상기 요구권을 도입하여 은행의 대손충당금 및 대손준비금 적립수준이 부족하다고 판단될 경우 대손준비금 추가적립을 유도</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종전에는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경기순응성</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완화</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미래불확실성 대응 등을 위해 금융당국이 은행들에 선제적으로 손실흡수능력 확충을 요구할 수 있는 제도적 근거가 없어 필요 시 금감원이 은행권에 대손충당금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대손준비금 추가 적립 등 자율적인 협조를 요청</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앞으로는 은행이 보유중인 잠재부실여신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요주의 등</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의 부실화를 가정할 때 필요하다고 추정되는 충당금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준비금 규모에 비해 현재 충당금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준비금 적립 규모가 부족하다고 판단되면 금융위가 은행에 대손준비금 추가적립을 요구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87313" marR="0" lvl="0" indent="-87313" algn="l"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예상손실 전망모형 점검체계 구축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예상손실 전망모형 점검체계 구축으로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은행별</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대손충당금 적립수준의 적정성을 검증하고 향후 예상손실 수준에 걸맞는 대손충당금 적립을 유도</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현재 은행은 회계기준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(IFRS9)</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에 따라 자체적으로 마련한 ‘예상손실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전망모형’을</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기반으로 예상손실을 추정하고 대손충당금을 적립하고 있으나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과거 저금리 상황에서의 낮은 부도율을 기초로 예상손실을 산출하는 등 미래전망정보가 충분히 반영되지 못하는 측면이 존재</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앞으로 은행은 예상손실 전망모형에 따른 충당금 적립의 적정성을 점검하여 결과를 금감원에 제출하고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금감원은 은행이 제출한 점검결과를 토대로 향후 예상되는 신용손실을 은행이 적절히 측정하였는지 등을 확인하여 상대적으로 미흡하다고 판단되는 은행에 대해서는 개선 요구 등의 조치를 취할 수 있게 됨</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85443546"/>
                  </a:ext>
                </a:extLst>
              </a:tr>
            </a:tbl>
          </a:graphicData>
        </a:graphic>
      </p:graphicFrame>
    </p:spTree>
    <p:extLst>
      <p:ext uri="{BB962C8B-B14F-4D97-AF65-F5344CB8AC3E}">
        <p14:creationId xmlns:p14="http://schemas.microsoft.com/office/powerpoint/2010/main" val="39791200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II. </a:t>
            </a:r>
            <a:r>
              <a:rPr lang="ko-KR" altLang="en-US" dirty="0"/>
              <a:t>은행산업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은행 및 은행지주회사에 대한 경기대응완충자본 부과 </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a:lnSpc>
                <a:spcPct val="120000"/>
              </a:lnSpc>
              <a:defRPr/>
            </a:pPr>
            <a:r>
              <a:rPr lang="ko-KR" altLang="en-US" dirty="0"/>
              <a:t>은행 및 은행지주회사의 손실흡수능력 제고를 위해 </a:t>
            </a:r>
            <a:r>
              <a:rPr lang="en-US" altLang="ko-KR" dirty="0"/>
              <a:t>’24.5</a:t>
            </a:r>
            <a:r>
              <a:rPr lang="ko-KR" altLang="en-US" dirty="0"/>
              <a:t>월부터 경기대응완충자본</a:t>
            </a:r>
            <a:r>
              <a:rPr lang="en-US" altLang="ko-KR" dirty="0"/>
              <a:t>(</a:t>
            </a:r>
            <a:r>
              <a:rPr lang="en-US" altLang="ko-KR" dirty="0" err="1"/>
              <a:t>CCyB</a:t>
            </a:r>
            <a:r>
              <a:rPr lang="en-US" altLang="ko-KR" dirty="0"/>
              <a:t>) </a:t>
            </a:r>
            <a:r>
              <a:rPr lang="ko-KR" altLang="en-US" dirty="0"/>
              <a:t>적립수준을 </a:t>
            </a:r>
            <a:r>
              <a:rPr lang="en-US" altLang="ko-KR" dirty="0"/>
              <a:t>1%</a:t>
            </a:r>
            <a:r>
              <a:rPr lang="ko-KR" altLang="en-US" dirty="0"/>
              <a:t>로 상향</a:t>
            </a:r>
            <a:endParaRPr lang="en-US" altLang="ko-KR" dirty="0"/>
          </a:p>
          <a:p>
            <a:pPr>
              <a:lnSpc>
                <a:spcPct val="120000"/>
              </a:lnSpc>
              <a:defRPr/>
            </a:pPr>
            <a:r>
              <a:rPr lang="ko-KR" altLang="en-US" dirty="0"/>
              <a:t>이번 결정은 「은행권 경영</a:t>
            </a:r>
            <a:r>
              <a:rPr lang="en-US" altLang="ko-KR" dirty="0"/>
              <a:t>·</a:t>
            </a:r>
            <a:r>
              <a:rPr lang="ko-KR" altLang="en-US" dirty="0"/>
              <a:t>영업관행</a:t>
            </a:r>
            <a:r>
              <a:rPr lang="en-US" altLang="ko-KR" dirty="0"/>
              <a:t>·</a:t>
            </a:r>
            <a:r>
              <a:rPr lang="ko-KR" altLang="en-US" dirty="0"/>
              <a:t>제도개선 </a:t>
            </a:r>
            <a:r>
              <a:rPr lang="en-US" altLang="ko-KR" dirty="0"/>
              <a:t>TF</a:t>
            </a:r>
            <a:r>
              <a:rPr lang="ko-KR" altLang="en-US" dirty="0"/>
              <a:t>」</a:t>
            </a:r>
            <a:r>
              <a:rPr lang="en-US" altLang="ko-KR" dirty="0"/>
              <a:t> </a:t>
            </a:r>
            <a:r>
              <a:rPr lang="ko-KR" altLang="en-US" dirty="0"/>
              <a:t>제</a:t>
            </a:r>
            <a:r>
              <a:rPr lang="en-US" altLang="ko-KR" dirty="0"/>
              <a:t>3</a:t>
            </a:r>
            <a:r>
              <a:rPr lang="ko-KR" altLang="en-US" dirty="0"/>
              <a:t>차 실무작업반</a:t>
            </a:r>
            <a:r>
              <a:rPr lang="en-US" altLang="ko-KR" dirty="0"/>
              <a:t>(’23.3.15</a:t>
            </a:r>
            <a:r>
              <a:rPr lang="ko-KR" altLang="en-US" dirty="0"/>
              <a:t>일</a:t>
            </a:r>
            <a:r>
              <a:rPr lang="en-US" altLang="ko-KR" dirty="0"/>
              <a:t>)</a:t>
            </a:r>
            <a:r>
              <a:rPr lang="ko-KR" altLang="en-US" dirty="0"/>
              <a:t>에서 논의한 </a:t>
            </a:r>
            <a:r>
              <a:rPr lang="en-US" altLang="ko-KR" dirty="0"/>
              <a:t>‘</a:t>
            </a:r>
            <a:r>
              <a:rPr lang="ko-KR" altLang="en-US" dirty="0"/>
              <a:t>은행권 건전성 제도 정비방향</a:t>
            </a:r>
            <a:r>
              <a:rPr lang="en-US" altLang="ko-KR" dirty="0"/>
              <a:t>’</a:t>
            </a:r>
            <a:r>
              <a:rPr lang="ko-KR" altLang="en-US" dirty="0"/>
              <a:t>의 후속조치 중 하나임</a:t>
            </a:r>
            <a:endParaRPr lang="en-US" altLang="ko-KR"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2023.5.24</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(2023.5.24), “</a:t>
            </a:r>
            <a:r>
              <a:rPr lang="ko-KR" altLang="en-US" dirty="0">
                <a:solidFill>
                  <a:schemeClr val="bg1">
                    <a:lumMod val="50000"/>
                  </a:schemeClr>
                </a:solidFill>
              </a:rPr>
              <a:t>은행 및 은행지주회사에 대한 경기대응완충자본 부과 결정</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8" name="표 7">
            <a:extLst>
              <a:ext uri="{FF2B5EF4-FFF2-40B4-BE49-F238E27FC236}">
                <a16:creationId xmlns:a16="http://schemas.microsoft.com/office/drawing/2014/main" id="{0B2269F3-5C21-18AF-E7D8-82B2907E4675}"/>
              </a:ext>
            </a:extLst>
          </p:cNvPr>
          <p:cNvGraphicFramePr>
            <a:graphicFrameLocks noGrp="1"/>
          </p:cNvGraphicFramePr>
          <p:nvPr>
            <p:extLst>
              <p:ext uri="{D42A27DB-BD31-4B8C-83A1-F6EECF244321}">
                <p14:modId xmlns:p14="http://schemas.microsoft.com/office/powerpoint/2010/main" val="1755490904"/>
              </p:ext>
            </p:extLst>
          </p:nvPr>
        </p:nvGraphicFramePr>
        <p:xfrm>
          <a:off x="488949" y="2168525"/>
          <a:ext cx="8928102" cy="3710256"/>
        </p:xfrm>
        <a:graphic>
          <a:graphicData uri="http://schemas.openxmlformats.org/drawingml/2006/table">
            <a:tbl>
              <a:tblPr/>
              <a:tblGrid>
                <a:gridCol w="1522731">
                  <a:extLst>
                    <a:ext uri="{9D8B030D-6E8A-4147-A177-3AD203B41FA5}">
                      <a16:colId xmlns:a16="http://schemas.microsoft.com/office/drawing/2014/main" val="3291401615"/>
                    </a:ext>
                  </a:extLst>
                </a:gridCol>
                <a:gridCol w="7405371">
                  <a:extLst>
                    <a:ext uri="{9D8B030D-6E8A-4147-A177-3AD203B41FA5}">
                      <a16:colId xmlns:a16="http://schemas.microsoft.com/office/drawing/2014/main" val="3167723449"/>
                    </a:ext>
                  </a:extLst>
                </a:gridCol>
              </a:tblGrid>
              <a:tr h="241984">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10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주요 내용</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501163">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현황</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경기대응완충자본 제도는 신용공급에 따른 경기변동이 금융시스템 및 실물 경제에 미치는 영향 등을 고려하여 은행권에 위험가중자산의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0~2.5%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범위에서 추가자본 적립의무를 부과하는 것으로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’16</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 국내 도입 이후 현재까지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0%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수준을 유지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53696699"/>
                  </a:ext>
                </a:extLst>
              </a:tr>
              <a:tr h="1822023">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부과 배경</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이번 부과 결정은 경기대응완충자본 적립지표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국내은행 건전성 현황 등을 종합적으로 고려</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먼저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’22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년부터 이어져온 기준금리 인상 등에 따른 가계신용 증가세 둔화에도 불구하고 기업신용이 높은 증가세를 나타내면서 경기대응완충자본 적립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en-US" altLang="ko-KR" sz="1000" kern="0" dirty="0" err="1">
                          <a:ln>
                            <a:solidFill>
                              <a:schemeClr val="bg1">
                                <a:lumMod val="75000"/>
                                <a:alpha val="0"/>
                              </a:schemeClr>
                            </a:solidFill>
                          </a:ln>
                          <a:solidFill>
                            <a:schemeClr val="tx1">
                              <a:lumMod val="85000"/>
                              <a:lumOff val="15000"/>
                            </a:schemeClr>
                          </a:solidFill>
                          <a:latin typeface="+mn-ea"/>
                          <a:ea typeface="+mn-ea"/>
                          <a:cs typeface="+mn-cs"/>
                        </a:rPr>
                        <a:t>i</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주지표인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총신용</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/GDP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갭</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(gap)’</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과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(ii)</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보조지표인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총신용 갭</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(gap)’</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에서 높은 수준의 적립신호가 발생하고 있는 것으로 확인</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년말 국내은행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보통주자본비율은</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13.50%(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지주 포함 시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12.57%)</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로 규제비율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(7.0~8.0%)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을 상회하고 있으나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지난해 금리상승</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환율급등 등의 영향으로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(13.99%)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대비 다소 하락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또한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’22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 국내은행의 당기순이익은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18.5</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조 원으로 전년 대비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1.6</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조 원 증가하는 등 수익성이 개선되면서 추가적인 자본적립 여력은 보유한 것으로 평가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이와 더불어 대내외 거시경제 불확실성 및 금융부문 리스크 증대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잠재손실 현실화 가능성 등에 대비하여 선제적 자본확충을 통해 은행의 손실흡수능력을 제고할 필요가 있다고 금융위원회는 판단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71884664"/>
                  </a:ext>
                </a:extLst>
              </a:tr>
              <a:tr h="1143230">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기대 효과</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금번 결정으로 국내 은행 및 은행지주회사는 결정일로부터 약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년간의 자본확충 준비 기간을 거쳐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’24.5.1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일부터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수준의 경기대응완충자본을 적립하여야 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년말 기준 영향분석 결과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경기대응완충자본 부과 후에도 모든 은행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지주의 자본비율이 규제비율을 상회하는 것으로 나타나나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지주별로 일정 버퍼수준 유지를 위해 추가적인 자본확충 노력을 할 것으로 예상</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이를 통해 향후 발생할 수 있는 주요 리스크에 대한 손실흡수능력이 향상됨으로써 국내 은행의 건전성에 대한 대내외 신뢰도가 제고될 것으로 기대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54320530"/>
                  </a:ext>
                </a:extLst>
              </a:tr>
            </a:tbl>
          </a:graphicData>
        </a:graphic>
      </p:graphicFrame>
    </p:spTree>
    <p:extLst>
      <p:ext uri="{BB962C8B-B14F-4D97-AF65-F5344CB8AC3E}">
        <p14:creationId xmlns:p14="http://schemas.microsoft.com/office/powerpoint/2010/main" val="10312561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II. </a:t>
            </a:r>
            <a:r>
              <a:rPr lang="ko-KR" altLang="en-US" dirty="0"/>
              <a:t>은행산업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은행권 손실흡수능력 확충을 위한 대손준비금 적립요구권 도입 등 </a:t>
            </a:r>
          </a:p>
        </p:txBody>
      </p:sp>
      <p:sp>
        <p:nvSpPr>
          <p:cNvPr id="2" name="텍스트 개체 틀 1">
            <a:extLst>
              <a:ext uri="{FF2B5EF4-FFF2-40B4-BE49-F238E27FC236}">
                <a16:creationId xmlns:a16="http://schemas.microsoft.com/office/drawing/2014/main" id="{BEA48E88-535F-87B6-3C7A-771AC4C505C5}"/>
              </a:ext>
            </a:extLst>
          </p:cNvPr>
          <p:cNvSpPr>
            <a:spLocks noGrp="1"/>
          </p:cNvSpPr>
          <p:nvPr>
            <p:ph type="body" sz="quarter" idx="13"/>
          </p:nvPr>
        </p:nvSpPr>
        <p:spPr/>
        <p:txBody>
          <a:bodyPr/>
          <a:lstStyle/>
          <a:p>
            <a:r>
              <a:rPr lang="ko-KR" altLang="en-US" dirty="0"/>
              <a:t>현행 </a:t>
            </a:r>
            <a:r>
              <a:rPr lang="ko-KR" altLang="en-US" dirty="0" err="1"/>
              <a:t>은행업감독규정상</a:t>
            </a:r>
            <a:r>
              <a:rPr lang="ko-KR" altLang="en-US" dirty="0"/>
              <a:t> 은행 예상손실에 대해 회계기준</a:t>
            </a:r>
            <a:r>
              <a:rPr lang="en-US" altLang="ko-KR" dirty="0"/>
              <a:t>(IFRS9)</a:t>
            </a:r>
            <a:r>
              <a:rPr lang="ko-KR" altLang="en-US" dirty="0"/>
              <a:t>에 따른 대손충당금 적립을 적립하고</a:t>
            </a:r>
            <a:r>
              <a:rPr lang="en-US" altLang="ko-KR" dirty="0"/>
              <a:t>, </a:t>
            </a:r>
            <a:r>
              <a:rPr lang="ko-KR" altLang="en-US" dirty="0"/>
              <a:t>손실흡수능력 보완 차원의 대손준비금 적립을 규정하고 있으나</a:t>
            </a:r>
            <a:r>
              <a:rPr lang="en-US" altLang="ko-KR" dirty="0"/>
              <a:t>, </a:t>
            </a:r>
            <a:r>
              <a:rPr lang="ko-KR" altLang="en-US" dirty="0"/>
              <a:t>경기상황에 따른 탄력적 대응이 어려운 상황</a:t>
            </a:r>
          </a:p>
          <a:p>
            <a:r>
              <a:rPr lang="ko-KR" altLang="en-US" dirty="0"/>
              <a:t>선제적 은행권 손실흡수능력 확충을 위해 ① </a:t>
            </a:r>
            <a:r>
              <a:rPr lang="ko-KR" altLang="en-US" dirty="0" err="1"/>
              <a:t>특별대손준비금</a:t>
            </a:r>
            <a:r>
              <a:rPr lang="ko-KR" altLang="en-US" dirty="0"/>
              <a:t> 적립요구권 도입</a:t>
            </a:r>
            <a:r>
              <a:rPr lang="en-US" altLang="ko-KR" dirty="0"/>
              <a:t>, ② </a:t>
            </a:r>
            <a:r>
              <a:rPr lang="ko-KR" altLang="en-US" dirty="0"/>
              <a:t>예상손실 전망모형 점검체계 구축 계획을 수립</a:t>
            </a:r>
            <a:r>
              <a:rPr lang="en-US" altLang="ko-KR" dirty="0"/>
              <a:t>, </a:t>
            </a:r>
            <a:r>
              <a:rPr lang="ko-KR" altLang="en-US" dirty="0" err="1"/>
              <a:t>은행업감독규정</a:t>
            </a:r>
            <a:r>
              <a:rPr lang="ko-KR" altLang="en-US" dirty="0"/>
              <a:t> 개정을 통해 ’</a:t>
            </a:r>
            <a:r>
              <a:rPr lang="en-US" altLang="ko-KR" dirty="0"/>
              <a:t>23.</a:t>
            </a:r>
            <a:r>
              <a:rPr lang="ko-KR" altLang="en-US" dirty="0"/>
              <a:t>상반기 중 시행 추진 </a:t>
            </a: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2023.1.25</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(2023.1.25), “</a:t>
            </a:r>
            <a:r>
              <a:rPr lang="ko-KR" altLang="en-US" dirty="0">
                <a:solidFill>
                  <a:schemeClr val="bg1">
                    <a:lumMod val="50000"/>
                  </a:schemeClr>
                </a:solidFill>
              </a:rPr>
              <a:t>은행권 손실흡수능력 확충을 위한 </a:t>
            </a:r>
            <a:r>
              <a:rPr lang="ko-KR" altLang="en-US" dirty="0" err="1">
                <a:solidFill>
                  <a:schemeClr val="bg1">
                    <a:lumMod val="50000"/>
                  </a:schemeClr>
                </a:solidFill>
              </a:rPr>
              <a:t>은행업감독규정</a:t>
            </a:r>
            <a:r>
              <a:rPr lang="ko-KR" altLang="en-US" dirty="0">
                <a:solidFill>
                  <a:schemeClr val="bg1">
                    <a:lumMod val="50000"/>
                  </a:schemeClr>
                </a:solidFill>
              </a:rPr>
              <a:t> 개정안 규정변경 예고</a:t>
            </a:r>
            <a:r>
              <a:rPr lang="en-US" altLang="ko-KR" dirty="0">
                <a:solidFill>
                  <a:schemeClr val="bg1">
                    <a:lumMod val="50000"/>
                  </a:schemeClr>
                </a:solidFill>
              </a:rPr>
              <a:t>”. </a:t>
            </a:r>
          </a:p>
        </p:txBody>
      </p:sp>
      <p:graphicFrame>
        <p:nvGraphicFramePr>
          <p:cNvPr id="15" name="표 14">
            <a:extLst>
              <a:ext uri="{FF2B5EF4-FFF2-40B4-BE49-F238E27FC236}">
                <a16:creationId xmlns:a16="http://schemas.microsoft.com/office/drawing/2014/main" id="{395483C6-0E8D-4E32-A432-58DCBC1E4177}"/>
              </a:ext>
            </a:extLst>
          </p:cNvPr>
          <p:cNvGraphicFramePr>
            <a:graphicFrameLocks noGrp="1"/>
          </p:cNvGraphicFramePr>
          <p:nvPr/>
        </p:nvGraphicFramePr>
        <p:xfrm>
          <a:off x="488899" y="2168525"/>
          <a:ext cx="8928000" cy="3702863"/>
        </p:xfrm>
        <a:graphic>
          <a:graphicData uri="http://schemas.openxmlformats.org/drawingml/2006/table">
            <a:tbl>
              <a:tblPr/>
              <a:tblGrid>
                <a:gridCol w="873176">
                  <a:extLst>
                    <a:ext uri="{9D8B030D-6E8A-4147-A177-3AD203B41FA5}">
                      <a16:colId xmlns:a16="http://schemas.microsoft.com/office/drawing/2014/main" val="3291401615"/>
                    </a:ext>
                  </a:extLst>
                </a:gridCol>
                <a:gridCol w="4027412">
                  <a:extLst>
                    <a:ext uri="{9D8B030D-6E8A-4147-A177-3AD203B41FA5}">
                      <a16:colId xmlns:a16="http://schemas.microsoft.com/office/drawing/2014/main" val="1361921628"/>
                    </a:ext>
                  </a:extLst>
                </a:gridCol>
                <a:gridCol w="4027412">
                  <a:extLst>
                    <a:ext uri="{9D8B030D-6E8A-4147-A177-3AD203B41FA5}">
                      <a16:colId xmlns:a16="http://schemas.microsoft.com/office/drawing/2014/main" val="713201433"/>
                    </a:ext>
                  </a:extLst>
                </a:gridCol>
              </a:tblGrid>
              <a:tr h="1008000">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12700" cap="flat" cmpd="sng" algn="ctr">
                      <a:solidFill>
                        <a:schemeClr val="bg1">
                          <a:lumMod val="7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l"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현행</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l"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개선 </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1258488">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특별대손준비금</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적립요구권 도입</a:t>
                      </a:r>
                    </a:p>
                  </a:txBody>
                  <a:tcPr marL="45720" marR="45720" anchor="ctr">
                    <a:lnL w="12700" cap="flat" cmpd="sng" algn="ctr">
                      <a:solidFill>
                        <a:schemeClr val="bg1">
                          <a:lumMod val="7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경기순응성</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(procyclicality)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완화</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미래불확실성 대응 등을 위해 감독당국이 은행들에 선제적으로 손실흡수능력 확충을 요구할 수 있는 제도적 근거 부재</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182563" algn="l" defTabSz="914400" eaLnBrk="1" fontAlgn="base" latinLnBrk="0" hangingPunct="1">
                        <a:lnSpc>
                          <a:spcPct val="100000"/>
                        </a:lnSpc>
                        <a:spcBef>
                          <a:spcPts val="0"/>
                        </a:spcBef>
                        <a:spcAft>
                          <a:spcPts val="0"/>
                        </a:spcAft>
                        <a:buClrTx/>
                        <a:buSzTx/>
                        <a:buFontTx/>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은행권에 대한 대손충당금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대손준비금 추가 적립 등은 자율적 협조 요청 사항</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특별대손준비금</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적립 요구권 도입</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182563" algn="l" defTabSz="914400" eaLnBrk="1" fontAlgn="base" latinLnBrk="0" hangingPunct="1">
                        <a:lnSpc>
                          <a:spcPct val="100000"/>
                        </a:lnSpc>
                        <a:spcBef>
                          <a:spcPts val="0"/>
                        </a:spcBef>
                        <a:spcAft>
                          <a:spcPts val="0"/>
                        </a:spcAft>
                        <a:buClrTx/>
                        <a:buSzTx/>
                        <a:buFontTx/>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금융위원회는 대손충당금 및 대손준비금 수준의 적정성에 대한 금융감독원의 평가 결과 등에 비추어 향후 은행의 예상되는 손실에 비해 대손충당금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대손준비금이 부족하다고 판단되는 경우 은행에 대손준비금의 추가 적립 요구</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182563" algn="l" defTabSz="914400" eaLnBrk="1" fontAlgn="base" latinLnBrk="0" hangingPunct="1">
                        <a:lnSpc>
                          <a:spcPct val="100000"/>
                        </a:lnSpc>
                        <a:spcBef>
                          <a:spcPts val="0"/>
                        </a:spcBef>
                        <a:spcAft>
                          <a:spcPts val="0"/>
                        </a:spcAft>
                        <a:buClrTx/>
                        <a:buSzTx/>
                        <a:buFontTx/>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다만</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미리 금융위원회의 승인을 얻을 시간적 여유가 없는 경우에는 금융감독원이 적립을 요구하고 금융위원회에 보고</a:t>
                      </a: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147205019"/>
                  </a:ext>
                </a:extLst>
              </a:tr>
              <a:tr h="927307">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예상손실 전망모형 점검체계 구축</a:t>
                      </a:r>
                    </a:p>
                  </a:txBody>
                  <a:tcPr marL="45720" marR="45720" anchor="ctr">
                    <a:lnL w="12700" cap="flat" cmpd="sng" algn="ctr">
                      <a:solidFill>
                        <a:schemeClr val="bg1">
                          <a:lumMod val="7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은행별로 대손충당금 적립을 위해 설정한 예상손실 전망모형에 대한 정기적인 관리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감독 체계 미흡</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182563" algn="l" defTabSz="914400" eaLnBrk="1" fontAlgn="base" latinLnBrk="0" hangingPunct="1">
                        <a:lnSpc>
                          <a:spcPct val="100000"/>
                        </a:lnSpc>
                        <a:spcBef>
                          <a:spcPts val="0"/>
                        </a:spcBef>
                        <a:spcAft>
                          <a:spcPts val="0"/>
                        </a:spcAft>
                        <a:buClrTx/>
                        <a:buSzTx/>
                        <a:buFontTx/>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금융감독원이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년도 결산검사 등을 실시한 결과 은행별로 충당금 산출방법의 차이가 큰 상황</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이에 은행권 공동 「기대신용손실 측정 미래전망 반영 실무지침」 마련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(’22.6</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등을 통해 예상손실 전망모형 개선 등을 추진</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회계기준에 따른 대손충당금 적립을 위한 은행의 예상손실 전망모형을 매년 주기적으로 점검할 수 있는 근거 마련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182563" algn="l" defTabSz="914400" eaLnBrk="1" fontAlgn="base" latinLnBrk="0" hangingPunct="1">
                        <a:lnSpc>
                          <a:spcPct val="100000"/>
                        </a:lnSpc>
                        <a:spcBef>
                          <a:spcPts val="0"/>
                        </a:spcBef>
                        <a:spcAft>
                          <a:spcPts val="0"/>
                        </a:spcAft>
                        <a:buClrTx/>
                        <a:buSzTx/>
                        <a:buFontTx/>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은행은 매년 독립적인 조직의 검증 등을 통해 적정성을 점검하고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그 결과를 금융감독원에 제출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&amp;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금융감독원은 점검결과가 미흡하다고 판단되는 경우 개선요구 등 필요한 조치 발동</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13783652"/>
                  </a:ext>
                </a:extLst>
              </a:tr>
              <a:tr h="430535">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기타 유의사항</a:t>
                      </a:r>
                    </a:p>
                  </a:txBody>
                  <a:tcPr marL="45720" marR="45720" anchor="ctr">
                    <a:lnL w="12700" cap="flat" cmpd="sng" algn="ctr">
                      <a:solidFill>
                        <a:schemeClr val="bg1">
                          <a:lumMod val="7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판매사는 위험등급 산정기준 마련 필요 및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투자성</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상품 판매 시 고객이 이해하기 쉽게 위험등급의 의미 설명</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589634621"/>
                  </a:ext>
                </a:extLst>
              </a:tr>
            </a:tbl>
          </a:graphicData>
        </a:graphic>
      </p:graphicFrame>
      <p:pic>
        <p:nvPicPr>
          <p:cNvPr id="5" name="그림 4">
            <a:extLst>
              <a:ext uri="{FF2B5EF4-FFF2-40B4-BE49-F238E27FC236}">
                <a16:creationId xmlns:a16="http://schemas.microsoft.com/office/drawing/2014/main" id="{97E3A68F-85C2-4CD3-8AFF-147CE9B79F7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705270" y="2267541"/>
            <a:ext cx="1316240" cy="809310"/>
          </a:xfrm>
          <a:prstGeom prst="rect">
            <a:avLst/>
          </a:prstGeom>
        </p:spPr>
      </p:pic>
      <p:pic>
        <p:nvPicPr>
          <p:cNvPr id="7" name="그림 6">
            <a:extLst>
              <a:ext uri="{FF2B5EF4-FFF2-40B4-BE49-F238E27FC236}">
                <a16:creationId xmlns:a16="http://schemas.microsoft.com/office/drawing/2014/main" id="{C71C1B76-0228-4774-A055-5B56F61328F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603984" y="2162016"/>
            <a:ext cx="1409700" cy="968107"/>
          </a:xfrm>
          <a:prstGeom prst="rect">
            <a:avLst/>
          </a:prstGeom>
        </p:spPr>
      </p:pic>
    </p:spTree>
    <p:extLst>
      <p:ext uri="{BB962C8B-B14F-4D97-AF65-F5344CB8AC3E}">
        <p14:creationId xmlns:p14="http://schemas.microsoft.com/office/powerpoint/2010/main" val="14722517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II. </a:t>
            </a:r>
            <a:r>
              <a:rPr lang="ko-KR" altLang="en-US" dirty="0"/>
              <a:t>은행산업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a:t>
            </a:r>
            <a:r>
              <a:rPr lang="ko-KR" altLang="en-US" dirty="0" err="1"/>
              <a:t>은행업감독규정</a:t>
            </a:r>
            <a:r>
              <a:rPr lang="ko-KR" altLang="en-US" dirty="0"/>
              <a:t>」 등 개정안 규정변경 예고</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a:t>금융위원회와 금융감독원은 바젤 기준 거액 </a:t>
            </a:r>
            <a:r>
              <a:rPr lang="ko-KR" altLang="en-US" dirty="0" err="1"/>
              <a:t>익스포저</a:t>
            </a:r>
            <a:r>
              <a:rPr lang="en-US" altLang="ko-KR" dirty="0"/>
              <a:t>(Large Exposure)</a:t>
            </a:r>
            <a:r>
              <a:rPr lang="ko-KR" altLang="en-US" dirty="0"/>
              <a:t> 한도규제 도입을 통한 거액 편중 리스크 관리 체계의 국제적 정합성 제고 등을 위해 「</a:t>
            </a:r>
            <a:r>
              <a:rPr lang="ko-KR" altLang="en-US" dirty="0" err="1"/>
              <a:t>은행업감독규정</a:t>
            </a:r>
            <a:r>
              <a:rPr lang="ko-KR" altLang="en-US" dirty="0"/>
              <a:t>」</a:t>
            </a:r>
            <a:r>
              <a:rPr lang="en-US" altLang="ko-KR" dirty="0"/>
              <a:t> </a:t>
            </a:r>
            <a:r>
              <a:rPr lang="ko-KR" altLang="en-US" dirty="0"/>
              <a:t>등 개정 추진</a:t>
            </a:r>
            <a:endParaRPr lang="en-US" altLang="ko-KR" dirty="0"/>
          </a:p>
          <a:p>
            <a:pPr marL="171450" indent="-171450">
              <a:lnSpc>
                <a:spcPct val="120000"/>
              </a:lnSpc>
              <a:buFont typeface="Arial" panose="020B0604020202020204" pitchFamily="34" charset="0"/>
              <a:buChar char="•"/>
              <a:defRPr/>
            </a:pPr>
            <a:r>
              <a:rPr lang="ko-KR" altLang="en-US" dirty="0"/>
              <a:t>개정안은 </a:t>
            </a:r>
            <a:r>
              <a:rPr lang="en-US" altLang="ko-KR" dirty="0"/>
              <a:t>’23.9.15</a:t>
            </a:r>
            <a:r>
              <a:rPr lang="ko-KR" altLang="en-US" dirty="0"/>
              <a:t>일까지 규정변경 예고를 실시하고</a:t>
            </a:r>
            <a:r>
              <a:rPr lang="en-US" altLang="ko-KR" dirty="0"/>
              <a:t>, </a:t>
            </a:r>
            <a:r>
              <a:rPr lang="ko-KR" altLang="en-US" dirty="0"/>
              <a:t>규제개혁위원회 심사 및 금융위원회 의결 등을 통해 </a:t>
            </a:r>
            <a:r>
              <a:rPr lang="en-US" altLang="ko-KR" dirty="0"/>
              <a:t>’24.1.1</a:t>
            </a:r>
            <a:r>
              <a:rPr lang="ko-KR" altLang="en-US" dirty="0"/>
              <a:t>일부터 시행 예정</a:t>
            </a:r>
            <a:endParaRPr lang="en-US" altLang="ko-KR"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2023.9.4</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(2023.9.4), “</a:t>
            </a:r>
            <a:r>
              <a:rPr lang="ko-KR" altLang="en-US" dirty="0">
                <a:solidFill>
                  <a:schemeClr val="bg1">
                    <a:lumMod val="50000"/>
                  </a:schemeClr>
                </a:solidFill>
              </a:rPr>
              <a:t>「</a:t>
            </a:r>
            <a:r>
              <a:rPr lang="ko-KR" altLang="en-US" dirty="0" err="1">
                <a:solidFill>
                  <a:schemeClr val="bg1">
                    <a:lumMod val="50000"/>
                  </a:schemeClr>
                </a:solidFill>
              </a:rPr>
              <a:t>은행업감독규정</a:t>
            </a:r>
            <a:r>
              <a:rPr lang="ko-KR" altLang="en-US" dirty="0">
                <a:solidFill>
                  <a:schemeClr val="bg1">
                    <a:lumMod val="50000"/>
                  </a:schemeClr>
                </a:solidFill>
              </a:rPr>
              <a:t>」</a:t>
            </a:r>
            <a:r>
              <a:rPr lang="en-US" altLang="ko-KR" dirty="0">
                <a:solidFill>
                  <a:schemeClr val="bg1">
                    <a:lumMod val="50000"/>
                  </a:schemeClr>
                </a:solidFill>
              </a:rPr>
              <a:t> </a:t>
            </a:r>
            <a:r>
              <a:rPr lang="ko-KR" altLang="en-US" dirty="0">
                <a:solidFill>
                  <a:schemeClr val="bg1">
                    <a:lumMod val="50000"/>
                  </a:schemeClr>
                </a:solidFill>
              </a:rPr>
              <a:t>등 개정안 규정변경예고 실시</a:t>
            </a:r>
            <a:r>
              <a:rPr lang="en-US" altLang="ko-KR" dirty="0">
                <a:solidFill>
                  <a:schemeClr val="bg1">
                    <a:lumMod val="50000"/>
                  </a:schemeClr>
                </a:solidFill>
              </a:rPr>
              <a:t>(’23.9.5. ~ 9.15.)”</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12" name="표 11">
            <a:extLst>
              <a:ext uri="{FF2B5EF4-FFF2-40B4-BE49-F238E27FC236}">
                <a16:creationId xmlns:a16="http://schemas.microsoft.com/office/drawing/2014/main" id="{C9B4E02B-98E6-CF00-74F9-39237C75A698}"/>
              </a:ext>
            </a:extLst>
          </p:cNvPr>
          <p:cNvGraphicFramePr>
            <a:graphicFrameLocks noGrp="1"/>
          </p:cNvGraphicFramePr>
          <p:nvPr>
            <p:extLst>
              <p:ext uri="{D42A27DB-BD31-4B8C-83A1-F6EECF244321}">
                <p14:modId xmlns:p14="http://schemas.microsoft.com/office/powerpoint/2010/main" val="491168018"/>
              </p:ext>
            </p:extLst>
          </p:nvPr>
        </p:nvGraphicFramePr>
        <p:xfrm>
          <a:off x="488951" y="2168523"/>
          <a:ext cx="8928000" cy="3708401"/>
        </p:xfrm>
        <a:graphic>
          <a:graphicData uri="http://schemas.openxmlformats.org/drawingml/2006/table">
            <a:tbl>
              <a:tblPr/>
              <a:tblGrid>
                <a:gridCol w="1444624">
                  <a:extLst>
                    <a:ext uri="{9D8B030D-6E8A-4147-A177-3AD203B41FA5}">
                      <a16:colId xmlns:a16="http://schemas.microsoft.com/office/drawing/2014/main" val="3291401615"/>
                    </a:ext>
                  </a:extLst>
                </a:gridCol>
                <a:gridCol w="7483376">
                  <a:extLst>
                    <a:ext uri="{9D8B030D-6E8A-4147-A177-3AD203B41FA5}">
                      <a16:colId xmlns:a16="http://schemas.microsoft.com/office/drawing/2014/main" val="3655866858"/>
                    </a:ext>
                  </a:extLst>
                </a:gridCol>
              </a:tblGrid>
              <a:tr h="283897">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내용</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1348509">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도입 배경 및 경과</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바젤은행감독위원회</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(BCBS)</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는 금융위기 시 기존 자본규제의 한계를 보완하고자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바젤 기준 거액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익스포저</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한도규제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를 마련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회원국에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’19.1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월까지 시행 권고</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이에 우리나라는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’19.3</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월부터 행정지도로 시행 중이며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정식 제도화는 코로나 상황으로 연기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「코로나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19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대응을 위한 금융규제 유연화 방안」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’20.4.16.)</a:t>
                      </a:r>
                    </a:p>
                    <a:p>
                      <a:pPr marL="182563" marR="0" lvl="0" indent="-95250"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미국</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EU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등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16</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개국이 바젤 기준 거액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익스포저</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한도규제 도입을 완료한 상황에서 국내 도입에 대한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BCBS</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의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규제정합성평가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(RCAP)</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가 연내 착수될 것으로 예상</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r h="1525945">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도입 주요 내용</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바젤 기준 거액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익스포저</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한도규제는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14.4</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월에 발표한 바젤 기준서와 현행 행정지도인 「바젤 기준 거액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익스포저</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한도관리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기준」을</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토대로 마련한 것임</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이는 은행 및 은행지주회사가 거래상대방의 부도로 인한 대규모 손실 방지를 위해 거래상대방별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익스포저를</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BIS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기본자본의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25%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이내로 관리토록 하고 있다는 점에서 현행법상 신용공여한도 제도와 유사함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그러나 거래상대방 인식에 있어 통제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관계뿐만</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아니라 경제적 의존관계를 모두 고려하고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익스포저</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범위에 있어 대출 등 자금지원 성격의 신용공여와 주식</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채권 등 금융상품 및 보증제공자의 보증금액 등을 포함한다는 점에서 현행법상 신용공여한도 제도보다 은행 및 은행지주회사의 거래상대방별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익스포저에</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대한 통합적인 리스크 관리가 가능</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85443546"/>
                  </a:ext>
                </a:extLst>
              </a:tr>
              <a:tr h="550050">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유예기간 및 예외사항</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정책금융을 집행하는 한국산업은행은 구조조정 기업 등에 대한 급격한 자금공급 위축이 발생하지 않도록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년간의 유예기간을 둘 예정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수출신용기관인 한국수출입은행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외은지점</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및 대기업금융을 취급하지 않아 거액 편중 리스크 우려가 낮은 인터넷전문은행은 적용대상에서 제외</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89940074"/>
                  </a:ext>
                </a:extLst>
              </a:tr>
            </a:tbl>
          </a:graphicData>
        </a:graphic>
      </p:graphicFrame>
    </p:spTree>
    <p:extLst>
      <p:ext uri="{BB962C8B-B14F-4D97-AF65-F5344CB8AC3E}">
        <p14:creationId xmlns:p14="http://schemas.microsoft.com/office/powerpoint/2010/main" val="4243046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a:r>
              <a:rPr lang="en-US" altLang="ko-KR" dirty="0"/>
              <a:t>2023</a:t>
            </a:r>
            <a:r>
              <a:rPr lang="ko-KR" altLang="en-US" dirty="0"/>
              <a:t>년도 금융위원회 업무보고 및 </a:t>
            </a:r>
            <a:r>
              <a:rPr lang="en-US" altLang="ko-KR" dirty="0"/>
              <a:t>12</a:t>
            </a:r>
            <a:r>
              <a:rPr lang="ko-KR" altLang="en-US" dirty="0"/>
              <a:t>대 정책 과제 </a:t>
            </a:r>
            <a:r>
              <a:rPr lang="en-US" altLang="ko-KR" dirty="0"/>
              <a:t> </a:t>
            </a:r>
            <a:endParaRPr lang="ko-KR" altLang="en-US" dirty="0"/>
          </a:p>
        </p:txBody>
      </p:sp>
      <p:sp>
        <p:nvSpPr>
          <p:cNvPr id="7" name="텍스트 개체 틀 6">
            <a:extLst>
              <a:ext uri="{FF2B5EF4-FFF2-40B4-BE49-F238E27FC236}">
                <a16:creationId xmlns:a16="http://schemas.microsoft.com/office/drawing/2014/main" id="{7AFCD25B-1659-94C4-23FC-DD67748E8752}"/>
              </a:ext>
            </a:extLst>
          </p:cNvPr>
          <p:cNvSpPr>
            <a:spLocks noGrp="1"/>
          </p:cNvSpPr>
          <p:nvPr>
            <p:ph type="body" sz="quarter" idx="13"/>
          </p:nvPr>
        </p:nvSpPr>
        <p:spPr/>
        <p:txBody>
          <a:bodyPr/>
          <a:lstStyle/>
          <a:p>
            <a:r>
              <a:rPr lang="ko-KR" altLang="en-US" dirty="0"/>
              <a:t>금융위원회는 </a:t>
            </a:r>
            <a:r>
              <a:rPr lang="en-US" altLang="ko-KR" dirty="0"/>
              <a:t>’23.1.30</a:t>
            </a:r>
            <a:r>
              <a:rPr lang="ko-KR" altLang="en-US" dirty="0"/>
              <a:t>일</a:t>
            </a:r>
            <a:r>
              <a:rPr lang="en-US" altLang="ko-KR" dirty="0"/>
              <a:t> </a:t>
            </a:r>
            <a:r>
              <a:rPr lang="ko-KR" altLang="en-US" dirty="0"/>
              <a:t>「흔들림 없는 금융안정</a:t>
            </a:r>
            <a:r>
              <a:rPr lang="en-US" altLang="ko-KR" dirty="0"/>
              <a:t>, </a:t>
            </a:r>
            <a:r>
              <a:rPr lang="ko-KR" altLang="en-US" dirty="0"/>
              <a:t>내일을 여는 </a:t>
            </a:r>
            <a:r>
              <a:rPr lang="ko-KR" altLang="en-US" dirty="0" err="1"/>
              <a:t>금융산업」을</a:t>
            </a:r>
            <a:r>
              <a:rPr lang="ko-KR" altLang="en-US" dirty="0"/>
              <a:t> 만들기 위한 </a:t>
            </a:r>
            <a:r>
              <a:rPr lang="en-US" altLang="ko-KR" dirty="0"/>
              <a:t>’23</a:t>
            </a:r>
            <a:r>
              <a:rPr lang="ko-KR" altLang="en-US" dirty="0"/>
              <a:t>년도 업무계획 발표</a:t>
            </a:r>
          </a:p>
          <a:p>
            <a:r>
              <a:rPr lang="ko-KR" altLang="en-US" dirty="0"/>
              <a:t>금융위는 당면 현안인 ➊확고한 금융시장 안정을 바탕으로</a:t>
            </a:r>
            <a:r>
              <a:rPr lang="en-US" altLang="ko-KR" dirty="0"/>
              <a:t>, </a:t>
            </a:r>
            <a:r>
              <a:rPr lang="ko-KR" altLang="en-US" dirty="0"/>
              <a:t>대한민국의 미래를 위해 ➋실물</a:t>
            </a:r>
            <a:r>
              <a:rPr lang="en-US" altLang="ko-KR" dirty="0"/>
              <a:t>·</a:t>
            </a:r>
            <a:r>
              <a:rPr lang="ko-KR" altLang="en-US" dirty="0"/>
              <a:t>민생경제를 뒷받침하고</a:t>
            </a:r>
            <a:r>
              <a:rPr lang="en-US" altLang="ko-KR" dirty="0"/>
              <a:t>, ➌</a:t>
            </a:r>
            <a:r>
              <a:rPr lang="ko-KR" altLang="en-US" dirty="0"/>
              <a:t>금융산업을 고부가가치 전략산업으로 육성한다는 비전 아래 </a:t>
            </a:r>
            <a:r>
              <a:rPr lang="en-US" altLang="ko-KR" dirty="0"/>
              <a:t>12</a:t>
            </a:r>
            <a:r>
              <a:rPr lang="ko-KR" altLang="en-US" dirty="0"/>
              <a:t>개 정책과제 추진 밝힘</a:t>
            </a:r>
          </a:p>
          <a:p>
            <a:pPr marL="0" indent="0">
              <a:buNone/>
            </a:pPr>
            <a:endParaRPr lang="ko-KR" altLang="en-US"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2023.1.30</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(2023.1.30), “2023</a:t>
            </a:r>
            <a:r>
              <a:rPr lang="ko-KR" altLang="en-US" dirty="0">
                <a:solidFill>
                  <a:schemeClr val="bg1">
                    <a:lumMod val="50000"/>
                  </a:schemeClr>
                </a:solidFill>
              </a:rPr>
              <a:t>년도 금융위원회 업무보고 </a:t>
            </a:r>
            <a:r>
              <a:rPr lang="en-US" altLang="ko-KR" dirty="0">
                <a:solidFill>
                  <a:schemeClr val="bg1">
                    <a:lumMod val="50000"/>
                  </a:schemeClr>
                </a:solidFill>
              </a:rPr>
              <a:t>- </a:t>
            </a:r>
            <a:r>
              <a:rPr lang="ko-KR" altLang="en-US" dirty="0">
                <a:solidFill>
                  <a:schemeClr val="bg1">
                    <a:lumMod val="50000"/>
                  </a:schemeClr>
                </a:solidFill>
              </a:rPr>
              <a:t>확고한 금융시장 안정을 바탕으로</a:t>
            </a:r>
            <a:r>
              <a:rPr lang="en-US" altLang="ko-KR" dirty="0">
                <a:solidFill>
                  <a:schemeClr val="bg1">
                    <a:lumMod val="50000"/>
                  </a:schemeClr>
                </a:solidFill>
              </a:rPr>
              <a:t>, </a:t>
            </a:r>
            <a:r>
              <a:rPr lang="ko-KR" altLang="en-US" dirty="0">
                <a:solidFill>
                  <a:schemeClr val="bg1">
                    <a:lumMod val="50000"/>
                  </a:schemeClr>
                </a:solidFill>
              </a:rPr>
              <a:t>실물</a:t>
            </a:r>
            <a:r>
              <a:rPr lang="en-US" altLang="ko-KR" dirty="0">
                <a:solidFill>
                  <a:schemeClr val="bg1">
                    <a:lumMod val="50000"/>
                  </a:schemeClr>
                </a:solidFill>
              </a:rPr>
              <a:t>·</a:t>
            </a:r>
            <a:r>
              <a:rPr lang="ko-KR" altLang="en-US" dirty="0">
                <a:solidFill>
                  <a:schemeClr val="bg1">
                    <a:lumMod val="50000"/>
                  </a:schemeClr>
                </a:solidFill>
              </a:rPr>
              <a:t>민생경제를 뒷받침하는 </a:t>
            </a:r>
            <a:r>
              <a:rPr lang="ko-KR" altLang="en-US" dirty="0" err="1">
                <a:solidFill>
                  <a:schemeClr val="bg1">
                    <a:lumMod val="50000"/>
                  </a:schemeClr>
                </a:solidFill>
              </a:rPr>
              <a:t>금융본연의</a:t>
            </a:r>
            <a:r>
              <a:rPr lang="ko-KR" altLang="en-US" dirty="0">
                <a:solidFill>
                  <a:schemeClr val="bg1">
                    <a:lumMod val="50000"/>
                  </a:schemeClr>
                </a:solidFill>
              </a:rPr>
              <a:t> 역할을 강화하고</a:t>
            </a:r>
            <a:r>
              <a:rPr lang="en-US" altLang="ko-KR" dirty="0">
                <a:solidFill>
                  <a:schemeClr val="bg1">
                    <a:lumMod val="50000"/>
                  </a:schemeClr>
                </a:solidFill>
              </a:rPr>
              <a:t>, </a:t>
            </a:r>
            <a:r>
              <a:rPr lang="ko-KR" altLang="en-US" dirty="0">
                <a:solidFill>
                  <a:schemeClr val="bg1">
                    <a:lumMod val="50000"/>
                  </a:schemeClr>
                </a:solidFill>
              </a:rPr>
              <a:t>금융산업을 고부가가치 전략산업으로 육성 </a:t>
            </a:r>
            <a:r>
              <a:rPr lang="en-US" altLang="ko-KR" dirty="0">
                <a:solidFill>
                  <a:schemeClr val="bg1">
                    <a:lumMod val="50000"/>
                  </a:schemeClr>
                </a:solidFill>
              </a:rPr>
              <a:t>–”.</a:t>
            </a:r>
          </a:p>
        </p:txBody>
      </p:sp>
      <p:graphicFrame>
        <p:nvGraphicFramePr>
          <p:cNvPr id="15" name="표 14">
            <a:extLst>
              <a:ext uri="{FF2B5EF4-FFF2-40B4-BE49-F238E27FC236}">
                <a16:creationId xmlns:a16="http://schemas.microsoft.com/office/drawing/2014/main" id="{AD244203-91F8-4560-BE16-281BA0A0C6EB}"/>
              </a:ext>
            </a:extLst>
          </p:cNvPr>
          <p:cNvGraphicFramePr>
            <a:graphicFrameLocks noGrp="1"/>
          </p:cNvGraphicFramePr>
          <p:nvPr>
            <p:extLst>
              <p:ext uri="{D42A27DB-BD31-4B8C-83A1-F6EECF244321}">
                <p14:modId xmlns:p14="http://schemas.microsoft.com/office/powerpoint/2010/main" val="3198949278"/>
              </p:ext>
            </p:extLst>
          </p:nvPr>
        </p:nvGraphicFramePr>
        <p:xfrm>
          <a:off x="489048" y="2168525"/>
          <a:ext cx="8920800" cy="3708400"/>
        </p:xfrm>
        <a:graphic>
          <a:graphicData uri="http://schemas.openxmlformats.org/drawingml/2006/table">
            <a:tbl>
              <a:tblPr/>
              <a:tblGrid>
                <a:gridCol w="612000">
                  <a:extLst>
                    <a:ext uri="{9D8B030D-6E8A-4147-A177-3AD203B41FA5}">
                      <a16:colId xmlns:a16="http://schemas.microsoft.com/office/drawing/2014/main" val="3291401615"/>
                    </a:ext>
                  </a:extLst>
                </a:gridCol>
                <a:gridCol w="1216800">
                  <a:extLst>
                    <a:ext uri="{9D8B030D-6E8A-4147-A177-3AD203B41FA5}">
                      <a16:colId xmlns:a16="http://schemas.microsoft.com/office/drawing/2014/main" val="2684567240"/>
                    </a:ext>
                  </a:extLst>
                </a:gridCol>
                <a:gridCol w="7092000">
                  <a:extLst>
                    <a:ext uri="{9D8B030D-6E8A-4147-A177-3AD203B41FA5}">
                      <a16:colId xmlns:a16="http://schemas.microsoft.com/office/drawing/2014/main" val="2137725096"/>
                    </a:ext>
                  </a:extLst>
                </a:gridCol>
              </a:tblGrid>
              <a:tr h="264594">
                <a:tc gridSpan="2">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12</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대 정책 과제 </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hMerge="1">
                  <a:txBody>
                    <a:bodyPr/>
                    <a:lstStyle/>
                    <a:p>
                      <a:pPr latinLnBrk="1"/>
                      <a:endParaRPr lang="ko-KR" altLang="en-US"/>
                    </a:p>
                  </a:txBody>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주요 내용 </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975892">
                <a:tc rowSpan="3">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금융시장 안정 </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lumMod val="10000"/>
                        <a:lumOff val="90000"/>
                      </a:schemeClr>
                    </a:solidFill>
                  </a:tcPr>
                </a:tc>
                <a:tc>
                  <a:txBody>
                    <a:bodyPr/>
                    <a:lstStyle/>
                    <a:p>
                      <a:pPr marL="0" marR="0" lvl="0" indent="0" algn="l"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금융시장 불안 요인 선제 대응 </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lumMod val="10000"/>
                        <a:lumOff val="90000"/>
                      </a:schemeClr>
                    </a:solidFill>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현재 활용가능한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40</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 원 이상의 시장안정프로그램 지원여력을 활용하여 시장안정 도모</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0"/>
                        </a:spcBef>
                        <a:spcAft>
                          <a:spcPts val="0"/>
                        </a:spcAft>
                        <a:buClrTx/>
                        <a:buSzTx/>
                        <a:buFontTx/>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P-CBO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프로그램</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(5</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 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의 지원 범위와 한도 확대</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여전사</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 → BBB- /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대기업 계열한도</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4</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천억 원 →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5</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천억 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등 시장상황에 따라 지원대상과 규모 등 탄력적 조정 </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시장상황에 맞는 유연하고 창의적인 정책 대응 추진 및 관계부처와 금융업계 협력</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540949"/>
                  </a:ext>
                </a:extLst>
              </a:tr>
              <a:tr h="1587112">
                <a:tc vMerge="1">
                  <a:txBody>
                    <a:bodyPr/>
                    <a:lstStyle/>
                    <a:p>
                      <a:pPr marL="0" marR="0" lvl="0" indent="0" algn="l" defTabSz="914400" eaLnBrk="1" fontAlgn="base" latinLnBrk="0" hangingPunct="1">
                        <a:lnSpc>
                          <a:spcPct val="100000"/>
                        </a:lnSpc>
                        <a:spcBef>
                          <a:spcPts val="0"/>
                        </a:spcBef>
                        <a:spcAft>
                          <a:spcPts val="0"/>
                        </a:spcAft>
                        <a:buClrTx/>
                        <a:buSzTx/>
                        <a:buFontTx/>
                        <a:buNone/>
                        <a:tabLst/>
                        <a:defRPr/>
                      </a:pP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2.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부동산 관련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금융리스크</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관리</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lumMod val="10000"/>
                        <a:lumOff val="90000"/>
                      </a:schemeClr>
                    </a:solidFill>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정상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PF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사업장</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보증지원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브릿지론→본</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PF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전환 시 사업자보증 지원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(15</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 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PF-ABCP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장기대출 전환보증</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 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p>
                    <a:p>
                      <a:pPr marL="269875" marR="0" lvl="0" indent="-87313" algn="l" defTabSz="914400" eaLnBrk="1" fontAlgn="base" latinLnBrk="0" hangingPunct="1">
                        <a:lnSpc>
                          <a:spcPct val="100000"/>
                        </a:lnSpc>
                        <a:spcBef>
                          <a:spcPts val="0"/>
                        </a:spcBef>
                        <a:spcAft>
                          <a:spcPts val="0"/>
                        </a:spcAft>
                        <a:buClrTx/>
                        <a:buSzTx/>
                        <a:buFontTx/>
                        <a:buChar char="-"/>
                        <a:tabLst/>
                        <a:defRPr/>
                      </a:pP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채안펀드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회사채</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·CP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매입프로그램 등 시장안정 프로그램 활용하여 건설사 및 증권사 보증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PF-ABCP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차환 지원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P-CBO</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를 통한 건설사의 채권발행 지원 등</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부실우려가 있는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PF</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사업장</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대주단 협약 재정비 빛 대주단의 자율적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PF</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사업장 정리 유도</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0"/>
                        </a:spcBef>
                        <a:spcAft>
                          <a:spcPts val="0"/>
                        </a:spcAft>
                        <a:buClrTx/>
                        <a:buSzTx/>
                        <a:buFontTx/>
                        <a:buChar char="-"/>
                        <a:tabLst/>
                        <a:defRPr/>
                      </a:pP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캠코</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중심으로 「부실</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PF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매입</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정리펀드」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최대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 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조성</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다주택자 등에 대한 주택담보 대출규제 완화 마무리</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월말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및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주택자</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LTV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추가 확대 등 추가 규제완화 검토 </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904274223"/>
                  </a:ext>
                </a:extLst>
              </a:tr>
              <a:tr h="880802">
                <a:tc vMerge="1">
                  <a:txBody>
                    <a:bodyPr/>
                    <a:lstStyle/>
                    <a:p>
                      <a:pPr marL="0" marR="0" lvl="0" indent="0" algn="l" defTabSz="914400" eaLnBrk="1" fontAlgn="base" latinLnBrk="0" hangingPunct="1">
                        <a:lnSpc>
                          <a:spcPct val="100000"/>
                        </a:lnSpc>
                        <a:spcBef>
                          <a:spcPts val="0"/>
                        </a:spcBef>
                        <a:spcAft>
                          <a:spcPts val="0"/>
                        </a:spcAft>
                        <a:buClrTx/>
                        <a:buSzTx/>
                        <a:buFontTx/>
                        <a:buNone/>
                        <a:tabLst/>
                        <a:defRPr/>
                      </a:pP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3.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기업부실 확대 방지 및 금융권 부실 전이 차단 </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lumMod val="10000"/>
                        <a:lumOff val="90000"/>
                      </a:schemeClr>
                    </a:solidFill>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신용공여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10</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억 원 이상의 소규모 기업도 워크아웃을 통한 정상화 기회를 위해 신용위험평가대상 확대</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現</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신용공여액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30</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억 원 이상 →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10</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억 원 이상 희망기업</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및 신용위험평가의 정확성 개선</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「기업구조혁신펀드」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23</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년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 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조성과 </a:t>
                      </a:r>
                      <a:r>
                        <a:rPr lang="en-US" altLang="ko-KR" sz="900" kern="0" dirty="0" err="1">
                          <a:ln>
                            <a:solidFill>
                              <a:schemeClr val="bg1">
                                <a:lumMod val="75000"/>
                                <a:alpha val="0"/>
                              </a:schemeClr>
                            </a:solidFill>
                          </a:ln>
                          <a:solidFill>
                            <a:schemeClr val="tx1">
                              <a:lumMod val="85000"/>
                              <a:lumOff val="15000"/>
                            </a:schemeClr>
                          </a:solidFill>
                          <a:latin typeface="+mn-ea"/>
                          <a:ea typeface="+mn-ea"/>
                          <a:cs typeface="+mn-cs"/>
                        </a:rPr>
                        <a:t>Sale&amp;Lease</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Back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등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캠코의</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기업 지원프로그램 연계를 통한 기업 재기 지원 </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「기업구조조정촉진법</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(’23.10</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월 일몰</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기한 연장 </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은행권</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특별대손준비금</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적립요구권 신설 및 예보기금 내 「금융안정계정」</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설치</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0525841"/>
                  </a:ext>
                </a:extLst>
              </a:tr>
            </a:tbl>
          </a:graphicData>
        </a:graphic>
      </p:graphicFrame>
    </p:spTree>
    <p:extLst>
      <p:ext uri="{BB962C8B-B14F-4D97-AF65-F5344CB8AC3E}">
        <p14:creationId xmlns:p14="http://schemas.microsoft.com/office/powerpoint/2010/main" val="13324983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II. </a:t>
            </a:r>
            <a:r>
              <a:rPr lang="ko-KR" altLang="en-US" dirty="0"/>
              <a:t>은행산업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「은행법 시행령」 일부 </a:t>
            </a:r>
            <a:r>
              <a:rPr lang="ko-KR" altLang="en-US" dirty="0" err="1"/>
              <a:t>개정령안</a:t>
            </a:r>
            <a:r>
              <a:rPr lang="ko-KR" altLang="en-US" dirty="0"/>
              <a:t> 국무회의 의결</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a:t>은행업 일부 폐업 시 금융위 인가를 받아야 하는 구체적 기준</a:t>
            </a:r>
            <a:r>
              <a:rPr lang="en-US" altLang="ko-KR" dirty="0"/>
              <a:t>(</a:t>
            </a:r>
            <a:r>
              <a:rPr lang="ko-KR" altLang="en-US" dirty="0"/>
              <a:t>폐업 대상 자산의 합계액</a:t>
            </a:r>
            <a:r>
              <a:rPr lang="en-US" altLang="ko-KR" dirty="0"/>
              <a:t>, </a:t>
            </a:r>
            <a:r>
              <a:rPr lang="ko-KR" altLang="en-US" dirty="0"/>
              <a:t>영업이익이 전체의 </a:t>
            </a:r>
            <a:r>
              <a:rPr lang="en-US" altLang="ko-KR" dirty="0"/>
              <a:t>100</a:t>
            </a:r>
            <a:r>
              <a:rPr lang="ko-KR" altLang="en-US" dirty="0"/>
              <a:t>분의 </a:t>
            </a:r>
            <a:r>
              <a:rPr lang="en-US" altLang="ko-KR" dirty="0"/>
              <a:t>10 </a:t>
            </a:r>
            <a:r>
              <a:rPr lang="ko-KR" altLang="en-US" dirty="0"/>
              <a:t>이상인 경우</a:t>
            </a:r>
            <a:r>
              <a:rPr lang="en-US" altLang="ko-KR" dirty="0"/>
              <a:t>)</a:t>
            </a:r>
            <a:r>
              <a:rPr lang="ko-KR" altLang="en-US" dirty="0"/>
              <a:t> 등을 마련</a:t>
            </a:r>
            <a:endParaRPr lang="en-US" altLang="ko-KR" dirty="0"/>
          </a:p>
          <a:p>
            <a:pPr marL="171450" indent="-171450">
              <a:lnSpc>
                <a:spcPct val="120000"/>
              </a:lnSpc>
              <a:buFont typeface="Arial" panose="020B0604020202020204" pitchFamily="34" charset="0"/>
              <a:buChar char="•"/>
              <a:defRPr/>
            </a:pPr>
            <a:r>
              <a:rPr lang="ko-KR" altLang="en-US" dirty="0"/>
              <a:t>동 시행령 개정안은 개정 「은행법」</a:t>
            </a:r>
            <a:r>
              <a:rPr lang="en-US" altLang="ko-KR" dirty="0"/>
              <a:t> </a:t>
            </a:r>
            <a:r>
              <a:rPr lang="ko-KR" altLang="en-US" dirty="0"/>
              <a:t>시행일과 동일하게 ’</a:t>
            </a:r>
            <a:r>
              <a:rPr lang="en-US" altLang="ko-KR" dirty="0"/>
              <a:t>23.9.22</a:t>
            </a:r>
            <a:r>
              <a:rPr lang="ko-KR" altLang="en-US" dirty="0"/>
              <a:t>일부터 시행될 예정</a:t>
            </a:r>
            <a:endParaRPr lang="en-US" altLang="ko-KR"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2023.8.14</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(2023.8.14), “</a:t>
            </a:r>
            <a:r>
              <a:rPr lang="ko-KR" altLang="en-US" dirty="0">
                <a:solidFill>
                  <a:schemeClr val="bg1">
                    <a:lumMod val="50000"/>
                  </a:schemeClr>
                </a:solidFill>
              </a:rPr>
              <a:t>「은행법 시행령」</a:t>
            </a:r>
            <a:r>
              <a:rPr lang="en-US" altLang="ko-KR" dirty="0">
                <a:solidFill>
                  <a:schemeClr val="bg1">
                    <a:lumMod val="50000"/>
                  </a:schemeClr>
                </a:solidFill>
              </a:rPr>
              <a:t> </a:t>
            </a:r>
            <a:r>
              <a:rPr lang="ko-KR" altLang="en-US" dirty="0" err="1">
                <a:solidFill>
                  <a:schemeClr val="bg1">
                    <a:lumMod val="50000"/>
                  </a:schemeClr>
                </a:solidFill>
              </a:rPr>
              <a:t>일부개정령안</a:t>
            </a:r>
            <a:r>
              <a:rPr lang="ko-KR" altLang="en-US" dirty="0">
                <a:solidFill>
                  <a:schemeClr val="bg1">
                    <a:lumMod val="50000"/>
                  </a:schemeClr>
                </a:solidFill>
              </a:rPr>
              <a:t> 국무회의 의결</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12" name="표 11">
            <a:extLst>
              <a:ext uri="{FF2B5EF4-FFF2-40B4-BE49-F238E27FC236}">
                <a16:creationId xmlns:a16="http://schemas.microsoft.com/office/drawing/2014/main" id="{C9B4E02B-98E6-CF00-74F9-39237C75A698}"/>
              </a:ext>
            </a:extLst>
          </p:cNvPr>
          <p:cNvGraphicFramePr>
            <a:graphicFrameLocks noGrp="1"/>
          </p:cNvGraphicFramePr>
          <p:nvPr>
            <p:extLst>
              <p:ext uri="{D42A27DB-BD31-4B8C-83A1-F6EECF244321}">
                <p14:modId xmlns:p14="http://schemas.microsoft.com/office/powerpoint/2010/main" val="370229927"/>
              </p:ext>
            </p:extLst>
          </p:nvPr>
        </p:nvGraphicFramePr>
        <p:xfrm>
          <a:off x="488951" y="2168524"/>
          <a:ext cx="8928000" cy="3708401"/>
        </p:xfrm>
        <a:graphic>
          <a:graphicData uri="http://schemas.openxmlformats.org/drawingml/2006/table">
            <a:tbl>
              <a:tblPr/>
              <a:tblGrid>
                <a:gridCol w="1958158">
                  <a:extLst>
                    <a:ext uri="{9D8B030D-6E8A-4147-A177-3AD203B41FA5}">
                      <a16:colId xmlns:a16="http://schemas.microsoft.com/office/drawing/2014/main" val="3291401615"/>
                    </a:ext>
                  </a:extLst>
                </a:gridCol>
                <a:gridCol w="6969842">
                  <a:extLst>
                    <a:ext uri="{9D8B030D-6E8A-4147-A177-3AD203B41FA5}">
                      <a16:colId xmlns:a16="http://schemas.microsoft.com/office/drawing/2014/main" val="3655866858"/>
                    </a:ext>
                  </a:extLst>
                </a:gridCol>
              </a:tblGrid>
              <a:tr h="281506">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내용</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999511">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은행업 일부 폐업 시 금융위 인가를 받아야 하는 기준</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은행이 은행업의 전부를 폐업하는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경우뿐</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아니라 “대통령령으로 정하는 중요한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일부”를</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폐업하는 경우에도 금융위 인가를 받도록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은행법」이</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개정됨에 따라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금번 시행령 개정안에서는 “중요한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일부”를</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폐업 대상 자산의 합계액 또는 영업이익이 전체의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100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분의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10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이상인 경우로 구체화</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r h="1213692">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은행이 영업의 중요한 일부를 양도</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양수하는 경우 금융위 인가를 받아야 하는 기준</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금번 시행령 개정안에서는 인가 대상의 범위에 부수업무의 양도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양수를 포함시키고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중요한 일부” 기준을 일부 폐업 인가대상과 동일하게 정비</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은행은 양도하려는 업무에 속하는 자산의 합계액 또는 영업이익이 전체의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100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분의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10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이상에 해당하는 경우 금융위의 인가를 받아야 하며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영업 양수의 경우 양수하려는 업무에 해당하는 자산의 합계액 또는 영업이익 또는 부채의 합계액이 전체의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100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분의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10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이상인 경우에 금융위의 인가를 받아야 함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85443546"/>
                  </a:ext>
                </a:extLst>
              </a:tr>
              <a:tr h="1213692">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은행 정기주주총회 보고 대상 구체화 및 보고의무 위반한 경우의 과태료 부과 기준 구체화</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개정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은행법」은</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“대통령령으로 정하는 금액 이상의 대출 및 지급보증 이용자에 대하여 해당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회계연도중</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신규 발생한 채권 재조정 현황” 등 일정사항을 은행이 정기주주총회에 보고하도록 규정하면서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동 보고의무를 위반한 경우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5,000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만 원 이하의 과태료를 부과하도록 하는 근거를 마련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이에 금번 시행령 개정안은 “대통령령으로 정하는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금액”을</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현행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은행업감독규정」과</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동일하게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100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억 원으로 구체화하고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은행의 정기주주총회 보고의무 위반 시 과태료 부과 기준을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3,000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만 원 이하로 구체화</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89940074"/>
                  </a:ext>
                </a:extLst>
              </a:tr>
            </a:tbl>
          </a:graphicData>
        </a:graphic>
      </p:graphicFrame>
    </p:spTree>
    <p:extLst>
      <p:ext uri="{BB962C8B-B14F-4D97-AF65-F5344CB8AC3E}">
        <p14:creationId xmlns:p14="http://schemas.microsoft.com/office/powerpoint/2010/main" val="20504497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II. </a:t>
            </a:r>
            <a:r>
              <a:rPr lang="ko-KR" altLang="en-US" dirty="0"/>
              <a:t>은행산업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금융체계상 중요한 은행</a:t>
            </a:r>
            <a:r>
              <a:rPr lang="en-US" altLang="ko-KR" dirty="0"/>
              <a:t>·</a:t>
            </a:r>
            <a:r>
              <a:rPr lang="ko-KR" altLang="en-US" dirty="0"/>
              <a:t>은행지주회사 및 금융기관 선정 </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en-US" altLang="ko-KR" dirty="0"/>
              <a:t>’23</a:t>
            </a:r>
            <a:r>
              <a:rPr lang="ko-KR" altLang="en-US" dirty="0"/>
              <a:t>년도와 동일한 </a:t>
            </a:r>
            <a:r>
              <a:rPr lang="en-US" altLang="ko-KR" dirty="0"/>
              <a:t>10</a:t>
            </a:r>
            <a:r>
              <a:rPr lang="ko-KR" altLang="en-US" dirty="0"/>
              <a:t>개 은행</a:t>
            </a:r>
            <a:r>
              <a:rPr lang="en-US" altLang="ko-KR" dirty="0"/>
              <a:t>·</a:t>
            </a:r>
            <a:r>
              <a:rPr lang="ko-KR" altLang="en-US" dirty="0"/>
              <a:t>은행지주회사</a:t>
            </a:r>
            <a:r>
              <a:rPr lang="en-US" altLang="ko-KR" dirty="0"/>
              <a:t>*</a:t>
            </a:r>
            <a:r>
              <a:rPr lang="ko-KR" altLang="en-US" dirty="0"/>
              <a:t>를 </a:t>
            </a:r>
            <a:r>
              <a:rPr lang="en-US" altLang="ko-KR" dirty="0"/>
              <a:t>D-SIB(Domestic Systemically Important Bank) </a:t>
            </a:r>
            <a:r>
              <a:rPr lang="ko-KR" altLang="en-US" dirty="0"/>
              <a:t>및 </a:t>
            </a:r>
            <a:r>
              <a:rPr lang="en-US" altLang="ko-KR" dirty="0"/>
              <a:t>D-SIFI(Domestic Systemically Important Financial Institution)</a:t>
            </a:r>
            <a:r>
              <a:rPr lang="ko-KR" altLang="en-US" dirty="0"/>
              <a:t>로 지정</a:t>
            </a:r>
          </a:p>
          <a:p>
            <a:pPr marL="182563" indent="0">
              <a:lnSpc>
                <a:spcPct val="120000"/>
              </a:lnSpc>
              <a:buNone/>
              <a:defRPr/>
            </a:pPr>
            <a:r>
              <a:rPr lang="ko-KR" altLang="en-US" dirty="0"/>
              <a:t>* </a:t>
            </a:r>
            <a:r>
              <a:rPr lang="en-US" altLang="ko-KR" dirty="0"/>
              <a:t>(</a:t>
            </a:r>
            <a:r>
              <a:rPr lang="ko-KR" altLang="en-US" dirty="0"/>
              <a:t>지주</a:t>
            </a:r>
            <a:r>
              <a:rPr lang="en-US" altLang="ko-KR" dirty="0"/>
              <a:t>) KB, </a:t>
            </a:r>
            <a:r>
              <a:rPr lang="ko-KR" altLang="en-US" dirty="0"/>
              <a:t>신한</a:t>
            </a:r>
            <a:r>
              <a:rPr lang="en-US" altLang="ko-KR" dirty="0"/>
              <a:t>, </a:t>
            </a:r>
            <a:r>
              <a:rPr lang="ko-KR" altLang="en-US" dirty="0"/>
              <a:t>하나</a:t>
            </a:r>
            <a:r>
              <a:rPr lang="en-US" altLang="ko-KR" dirty="0"/>
              <a:t>, </a:t>
            </a:r>
            <a:r>
              <a:rPr lang="ko-KR" altLang="en-US" dirty="0"/>
              <a:t>우리</a:t>
            </a:r>
            <a:r>
              <a:rPr lang="en-US" altLang="ko-KR" dirty="0"/>
              <a:t>, </a:t>
            </a:r>
            <a:r>
              <a:rPr lang="ko-KR" altLang="en-US" dirty="0"/>
              <a:t>농협 </a:t>
            </a:r>
            <a:r>
              <a:rPr lang="en-US" altLang="ko-KR" dirty="0"/>
              <a:t>&lt;5</a:t>
            </a:r>
            <a:r>
              <a:rPr lang="ko-KR" altLang="en-US" dirty="0"/>
              <a:t>개</a:t>
            </a:r>
            <a:r>
              <a:rPr lang="en-US" altLang="ko-KR" dirty="0"/>
              <a:t>&gt; (</a:t>
            </a:r>
            <a:r>
              <a:rPr lang="ko-KR" altLang="en-US" dirty="0"/>
              <a:t>은행</a:t>
            </a:r>
            <a:r>
              <a:rPr lang="en-US" altLang="ko-KR" dirty="0"/>
              <a:t>) </a:t>
            </a:r>
            <a:r>
              <a:rPr lang="ko-KR" altLang="en-US" dirty="0"/>
              <a:t>국민</a:t>
            </a:r>
            <a:r>
              <a:rPr lang="en-US" altLang="ko-KR" dirty="0"/>
              <a:t>, </a:t>
            </a:r>
            <a:r>
              <a:rPr lang="ko-KR" altLang="en-US" dirty="0"/>
              <a:t>신한</a:t>
            </a:r>
            <a:r>
              <a:rPr lang="en-US" altLang="ko-KR" dirty="0"/>
              <a:t>, </a:t>
            </a:r>
            <a:r>
              <a:rPr lang="ko-KR" altLang="en-US" dirty="0"/>
              <a:t>우리</a:t>
            </a:r>
            <a:r>
              <a:rPr lang="en-US" altLang="ko-KR" dirty="0"/>
              <a:t>, </a:t>
            </a:r>
            <a:r>
              <a:rPr lang="ko-KR" altLang="en-US" dirty="0"/>
              <a:t>하나</a:t>
            </a:r>
            <a:r>
              <a:rPr lang="en-US" altLang="ko-KR" dirty="0"/>
              <a:t>, </a:t>
            </a:r>
            <a:r>
              <a:rPr lang="ko-KR" altLang="en-US" dirty="0"/>
              <a:t>농협 </a:t>
            </a:r>
            <a:r>
              <a:rPr lang="en-US" altLang="ko-KR" dirty="0"/>
              <a:t>&lt;5</a:t>
            </a:r>
            <a:r>
              <a:rPr lang="ko-KR" altLang="en-US" dirty="0"/>
              <a:t>개</a:t>
            </a:r>
            <a:r>
              <a:rPr lang="en-US" altLang="ko-KR" dirty="0"/>
              <a:t>&gt;</a:t>
            </a: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2023.7.5</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(2023.7.5), “2024</a:t>
            </a:r>
            <a:r>
              <a:rPr lang="ko-KR" altLang="en-US" dirty="0">
                <a:solidFill>
                  <a:schemeClr val="bg1">
                    <a:lumMod val="50000"/>
                  </a:schemeClr>
                </a:solidFill>
              </a:rPr>
              <a:t>년도 금융체계상 중요한 은행</a:t>
            </a:r>
            <a:r>
              <a:rPr lang="en-US" altLang="ko-KR" dirty="0">
                <a:solidFill>
                  <a:schemeClr val="bg1">
                    <a:lumMod val="50000"/>
                  </a:schemeClr>
                </a:solidFill>
              </a:rPr>
              <a:t>·</a:t>
            </a:r>
            <a:r>
              <a:rPr lang="ko-KR" altLang="en-US" dirty="0">
                <a:solidFill>
                  <a:schemeClr val="bg1">
                    <a:lumMod val="50000"/>
                  </a:schemeClr>
                </a:solidFill>
              </a:rPr>
              <a:t>은행지주회사 및 금융체계상 중요한 금융기관 선정 결과</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12" name="표 11">
            <a:extLst>
              <a:ext uri="{FF2B5EF4-FFF2-40B4-BE49-F238E27FC236}">
                <a16:creationId xmlns:a16="http://schemas.microsoft.com/office/drawing/2014/main" id="{C9B4E02B-98E6-CF00-74F9-39237C75A698}"/>
              </a:ext>
            </a:extLst>
          </p:cNvPr>
          <p:cNvGraphicFramePr>
            <a:graphicFrameLocks noGrp="1"/>
          </p:cNvGraphicFramePr>
          <p:nvPr>
            <p:extLst>
              <p:ext uri="{D42A27DB-BD31-4B8C-83A1-F6EECF244321}">
                <p14:modId xmlns:p14="http://schemas.microsoft.com/office/powerpoint/2010/main" val="3459049369"/>
              </p:ext>
            </p:extLst>
          </p:nvPr>
        </p:nvGraphicFramePr>
        <p:xfrm>
          <a:off x="488951" y="2168524"/>
          <a:ext cx="8928000" cy="3719219"/>
        </p:xfrm>
        <a:graphic>
          <a:graphicData uri="http://schemas.openxmlformats.org/drawingml/2006/table">
            <a:tbl>
              <a:tblPr/>
              <a:tblGrid>
                <a:gridCol w="1958158">
                  <a:extLst>
                    <a:ext uri="{9D8B030D-6E8A-4147-A177-3AD203B41FA5}">
                      <a16:colId xmlns:a16="http://schemas.microsoft.com/office/drawing/2014/main" val="3291401615"/>
                    </a:ext>
                  </a:extLst>
                </a:gridCol>
                <a:gridCol w="6969842">
                  <a:extLst>
                    <a:ext uri="{9D8B030D-6E8A-4147-A177-3AD203B41FA5}">
                      <a16:colId xmlns:a16="http://schemas.microsoft.com/office/drawing/2014/main" val="3655866858"/>
                    </a:ext>
                  </a:extLst>
                </a:gridCol>
              </a:tblGrid>
              <a:tr h="266135">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내용</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1147422">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선정 배경</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금융체계상 중요한 은행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은행지주회사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(D-SIB)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제도는 대형 금융회사의 부실이 금융시스템 및 경제에 미치는 충격을 최소화하기 위해 대형 금융회사에 대한 감독을 강화하도록 금융안정위원회</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(FSB)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및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바젤위원회</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(BCBS)</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가 권고한 제도</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국내에는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’16</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년에 제도를 도입해 현재까지 매년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D-SIB</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을 선정하고 있으며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선정된 은행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은행지주회사에는 추가자본 적립의무를 부과</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년부터는 금융체계상 중요한 은행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은행지주회사로 선정된 경우 「금융산업의 구조개선에 관한 법률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금산법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」에서 정하는 금융체계상 중요한 금융기관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(D-SIFI)</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으로도 선정하여 자체정상화</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부실정리계획 제도를 적용</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85443546"/>
                  </a:ext>
                </a:extLst>
              </a:tr>
              <a:tr h="1147422">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선정 결과</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금융체계상 중요한 은행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지주회사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(D-SIB)</a:t>
                      </a:r>
                    </a:p>
                    <a:p>
                      <a:pPr marL="357188" marR="0" lvl="0" indent="-174625" algn="l" defTabSz="914400" eaLnBrk="1" fontAlgn="base" latinLnBrk="0" hangingPunct="1">
                        <a:lnSpc>
                          <a:spcPct val="100000"/>
                        </a:lnSpc>
                        <a:spcBef>
                          <a:spcPts val="600"/>
                        </a:spcBef>
                        <a:spcAft>
                          <a:spcPts val="0"/>
                        </a:spcAft>
                        <a:buClrTx/>
                        <a:buSzTx/>
                        <a:buFontTx/>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은행지주회사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KB</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금융지주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신한금융지주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하나금융지주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농협금융지주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우리금융지주</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00000"/>
                        </a:lnSpc>
                        <a:spcBef>
                          <a:spcPts val="600"/>
                        </a:spcBef>
                        <a:spcAft>
                          <a:spcPts val="0"/>
                        </a:spcAft>
                        <a:buClrTx/>
                        <a:buSzTx/>
                        <a:buFontTx/>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국민은행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신한은행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하나은행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농협은행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우리은행</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금융체계상 중요한 금융기관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(D-SIFI)</a:t>
                      </a:r>
                    </a:p>
                    <a:p>
                      <a:pPr marL="357188" marR="0" lvl="0" indent="-174625" algn="l" defTabSz="914400" eaLnBrk="1" fontAlgn="base" latinLnBrk="0" hangingPunct="1">
                        <a:lnSpc>
                          <a:spcPct val="100000"/>
                        </a:lnSpc>
                        <a:spcBef>
                          <a:spcPts val="600"/>
                        </a:spcBef>
                        <a:spcAft>
                          <a:spcPts val="0"/>
                        </a:spcAft>
                        <a:buClrTx/>
                        <a:buSzTx/>
                        <a:buFontTx/>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D-SIB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선정 은행지주회사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은행과 동일</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89940074"/>
                  </a:ext>
                </a:extLst>
              </a:tr>
              <a:tr h="1147422">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향후 계획</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D-SIB</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에 선정된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 은행 및 은행지주회사에는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24</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 중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의 추가자본적립 의무를 부과할 예정임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다만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24</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년도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D-SIB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선정 결과가 전년도와 동일함에 따라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금번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D-SIB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선정으로 발생하는 실질적인 자본 적립 부담은 없을 것으로 예상되며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’22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년말 현재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 은행 및 은행지주회사의 자본비율은 모두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24</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년도의 최저 적립필요 자본 수준을 상회하는 것으로 나타남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또한 금융위원회는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24</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년도 금융체계상 중요한 금융기관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(D-SIFI)</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로 선정된 은행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은행지주회사에게 선정 결과를 통보하고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자체정상화계획을</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제출 받을 예정임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D-SIFI</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는 선정 통보를 받은 날로부터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개월 이내에 금융감독원에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자체정상화계획을</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제출해야 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81321747"/>
                  </a:ext>
                </a:extLst>
              </a:tr>
            </a:tbl>
          </a:graphicData>
        </a:graphic>
      </p:graphicFrame>
    </p:spTree>
    <p:extLst>
      <p:ext uri="{BB962C8B-B14F-4D97-AF65-F5344CB8AC3E}">
        <p14:creationId xmlns:p14="http://schemas.microsoft.com/office/powerpoint/2010/main" val="41734377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II. </a:t>
            </a:r>
            <a:r>
              <a:rPr lang="ko-KR" altLang="en-US" dirty="0"/>
              <a:t>은행산업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a:t>
            </a:r>
            <a:r>
              <a:rPr lang="ko-KR" altLang="en-US" dirty="0" err="1"/>
              <a:t>은행업감독규정</a:t>
            </a:r>
            <a:r>
              <a:rPr lang="ko-KR" altLang="en-US" dirty="0"/>
              <a:t>」 일부개정규정안 금융위원회 의결</a:t>
            </a:r>
            <a:r>
              <a:rPr lang="en-US" altLang="ko-KR" dirty="0"/>
              <a:t>·</a:t>
            </a:r>
            <a:r>
              <a:rPr lang="ko-KR" altLang="en-US" dirty="0"/>
              <a:t>시행</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a:t>개정안은 ’</a:t>
            </a:r>
            <a:r>
              <a:rPr lang="en-US" altLang="ko-KR" dirty="0"/>
              <a:t>23.4.20</a:t>
            </a:r>
            <a:r>
              <a:rPr lang="ko-KR" altLang="en-US" dirty="0"/>
              <a:t>일</a:t>
            </a:r>
            <a:r>
              <a:rPr lang="en-US" altLang="ko-KR" dirty="0"/>
              <a:t> </a:t>
            </a:r>
            <a:r>
              <a:rPr lang="ko-KR" altLang="en-US" dirty="0"/>
              <a:t>금융위원회와 중소벤처기업부가 공동으로 발표한 「혁신 벤처</a:t>
            </a:r>
            <a:r>
              <a:rPr lang="en-US" altLang="ko-KR" dirty="0"/>
              <a:t>·</a:t>
            </a:r>
            <a:r>
              <a:rPr lang="ko-KR" altLang="en-US" dirty="0"/>
              <a:t>스타트업 자금지원 및 경쟁력 강화 방안」</a:t>
            </a:r>
            <a:r>
              <a:rPr lang="en-US" altLang="ko-KR" dirty="0"/>
              <a:t>, ’23.4.5</a:t>
            </a:r>
            <a:r>
              <a:rPr lang="ko-KR" altLang="en-US" dirty="0"/>
              <a:t>일</a:t>
            </a:r>
            <a:r>
              <a:rPr lang="en-US" altLang="ko-KR" dirty="0"/>
              <a:t> </a:t>
            </a:r>
            <a:r>
              <a:rPr lang="ko-KR" altLang="en-US" dirty="0"/>
              <a:t>금융위원회가 제</a:t>
            </a:r>
            <a:r>
              <a:rPr lang="en-US" altLang="ko-KR" dirty="0"/>
              <a:t>7</a:t>
            </a:r>
            <a:r>
              <a:rPr lang="ko-KR" altLang="en-US" dirty="0"/>
              <a:t>차 금융규제혁신회의에서 발표한 「외국은행 국내지점에 대한 </a:t>
            </a:r>
            <a:r>
              <a:rPr lang="ko-KR" altLang="en-US" dirty="0" err="1"/>
              <a:t>원화예대율</a:t>
            </a:r>
            <a:r>
              <a:rPr lang="ko-KR" altLang="en-US" dirty="0"/>
              <a:t> 규제 </a:t>
            </a:r>
            <a:r>
              <a:rPr lang="ko-KR" altLang="en-US" dirty="0" err="1"/>
              <a:t>개선방안」의</a:t>
            </a:r>
            <a:r>
              <a:rPr lang="ko-KR" altLang="en-US" dirty="0"/>
              <a:t> 후속 조치로</a:t>
            </a:r>
            <a:r>
              <a:rPr lang="en-US" altLang="ko-KR" dirty="0"/>
              <a:t>, ①</a:t>
            </a:r>
            <a:r>
              <a:rPr lang="ko-KR" altLang="en-US" dirty="0"/>
              <a:t>은행 벤처펀드 출자 개선</a:t>
            </a:r>
            <a:r>
              <a:rPr lang="en-US" altLang="ko-KR" dirty="0"/>
              <a:t>, ②</a:t>
            </a:r>
            <a:r>
              <a:rPr lang="ko-KR" altLang="en-US" dirty="0" err="1"/>
              <a:t>외은지점</a:t>
            </a:r>
            <a:r>
              <a:rPr lang="ko-KR" altLang="en-US" dirty="0"/>
              <a:t> </a:t>
            </a:r>
            <a:r>
              <a:rPr lang="ko-KR" altLang="en-US" dirty="0" err="1"/>
              <a:t>원화예대율</a:t>
            </a:r>
            <a:r>
              <a:rPr lang="ko-KR" altLang="en-US" dirty="0"/>
              <a:t> 개선을 주요 내용으로 함</a:t>
            </a:r>
            <a:endParaRPr lang="en-US" altLang="ko-KR"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2023.7.5</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(2023.7.5), “</a:t>
            </a:r>
            <a:r>
              <a:rPr lang="ko-KR" altLang="en-US" dirty="0">
                <a:solidFill>
                  <a:schemeClr val="bg1">
                    <a:lumMod val="50000"/>
                  </a:schemeClr>
                </a:solidFill>
              </a:rPr>
              <a:t>「</a:t>
            </a:r>
            <a:r>
              <a:rPr lang="ko-KR" altLang="en-US" dirty="0" err="1">
                <a:solidFill>
                  <a:schemeClr val="bg1">
                    <a:lumMod val="50000"/>
                  </a:schemeClr>
                </a:solidFill>
              </a:rPr>
              <a:t>은행업감독규정</a:t>
            </a:r>
            <a:r>
              <a:rPr lang="ko-KR" altLang="en-US" dirty="0">
                <a:solidFill>
                  <a:schemeClr val="bg1">
                    <a:lumMod val="50000"/>
                  </a:schemeClr>
                </a:solidFill>
              </a:rPr>
              <a:t>」 일부개정규정안 금융위원회 의결</a:t>
            </a:r>
            <a:r>
              <a:rPr lang="en-US" altLang="ko-KR" dirty="0">
                <a:solidFill>
                  <a:schemeClr val="bg1">
                    <a:lumMod val="50000"/>
                  </a:schemeClr>
                </a:solidFill>
              </a:rPr>
              <a:t>·</a:t>
            </a:r>
            <a:r>
              <a:rPr lang="ko-KR" altLang="en-US" dirty="0">
                <a:solidFill>
                  <a:schemeClr val="bg1">
                    <a:lumMod val="50000"/>
                  </a:schemeClr>
                </a:solidFill>
              </a:rPr>
              <a:t>시행</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12" name="표 11">
            <a:extLst>
              <a:ext uri="{FF2B5EF4-FFF2-40B4-BE49-F238E27FC236}">
                <a16:creationId xmlns:a16="http://schemas.microsoft.com/office/drawing/2014/main" id="{C9B4E02B-98E6-CF00-74F9-39237C75A698}"/>
              </a:ext>
            </a:extLst>
          </p:cNvPr>
          <p:cNvGraphicFramePr>
            <a:graphicFrameLocks noGrp="1"/>
          </p:cNvGraphicFramePr>
          <p:nvPr>
            <p:extLst>
              <p:ext uri="{D42A27DB-BD31-4B8C-83A1-F6EECF244321}">
                <p14:modId xmlns:p14="http://schemas.microsoft.com/office/powerpoint/2010/main" val="2558146718"/>
              </p:ext>
            </p:extLst>
          </p:nvPr>
        </p:nvGraphicFramePr>
        <p:xfrm>
          <a:off x="488951" y="2168524"/>
          <a:ext cx="8928000" cy="3708401"/>
        </p:xfrm>
        <a:graphic>
          <a:graphicData uri="http://schemas.openxmlformats.org/drawingml/2006/table">
            <a:tbl>
              <a:tblPr/>
              <a:tblGrid>
                <a:gridCol w="1958158">
                  <a:extLst>
                    <a:ext uri="{9D8B030D-6E8A-4147-A177-3AD203B41FA5}">
                      <a16:colId xmlns:a16="http://schemas.microsoft.com/office/drawing/2014/main" val="3291401615"/>
                    </a:ext>
                  </a:extLst>
                </a:gridCol>
                <a:gridCol w="2386148">
                  <a:extLst>
                    <a:ext uri="{9D8B030D-6E8A-4147-A177-3AD203B41FA5}">
                      <a16:colId xmlns:a16="http://schemas.microsoft.com/office/drawing/2014/main" val="3655866858"/>
                    </a:ext>
                  </a:extLst>
                </a:gridCol>
                <a:gridCol w="4583694">
                  <a:extLst>
                    <a:ext uri="{9D8B030D-6E8A-4147-A177-3AD203B41FA5}">
                      <a16:colId xmlns:a16="http://schemas.microsoft.com/office/drawing/2014/main" val="3167723449"/>
                    </a:ext>
                  </a:extLst>
                </a:gridCol>
              </a:tblGrid>
              <a:tr h="362285">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주요 내용</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상세 내용</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1561965">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은행 벤처펀드 출자 개선</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계열사인 벤처펀드의 비상장 지분증권에 대한 은행의 취득한도가 상향</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82563" marR="0" lvl="0" indent="-95250"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기존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은행은 계열사인 벤처펀드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벤처투자조합</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신기술사업투자조합</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의 비상장 지분증권을 은행 자기자본의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0.5%</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의 범위 내에서 취득 가능</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은행은 계열사인 벤처펀드의 비상장 지분증권을 상장 지분증권과 동일하게 은행 자기자본의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의 범위 내에서 취득 가능</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기대 효과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은행권의 벤처펀드 투자가 보다 활성화될 것으로 기대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85443546"/>
                  </a:ext>
                </a:extLst>
              </a:tr>
              <a:tr h="1784151">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외은지점</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원화예대율</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개선</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원화예대율</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규제의 적용대상 기준이 완화되고 외국은행 국내지점의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원화예수금</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인정범위가 확대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82563" marR="0" lvl="0" indent="-95250"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기존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기존에는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원화예대율</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규제가 원화대출금이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조 원 이상</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직전분기말 기준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인 은행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외은지점</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포함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에 대해 적용되었으며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외국은행 국내지점의 경우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원화예대율</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산정 시 본지점차입금 중 장기차입금만이 일부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원화예수금으로</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인정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원화예대율</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규제 적용대상이 원화대출금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조 원 이상에서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4</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조 원 이상으로 완화되며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외국은행 국내지점의 경우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본지점</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차입금 중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장기차입금뿐</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아니라 단기차입금도 장기차입금의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50%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범위 내에서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원화예수금으로</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인정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기대 효과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외국은행 국내지점들의 기업대출이 확대될 것으로 예상</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89940074"/>
                  </a:ext>
                </a:extLst>
              </a:tr>
            </a:tbl>
          </a:graphicData>
        </a:graphic>
      </p:graphicFrame>
    </p:spTree>
    <p:extLst>
      <p:ext uri="{BB962C8B-B14F-4D97-AF65-F5344CB8AC3E}">
        <p14:creationId xmlns:p14="http://schemas.microsoft.com/office/powerpoint/2010/main" val="40256964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II. </a:t>
            </a:r>
            <a:r>
              <a:rPr lang="ko-KR" altLang="en-US" dirty="0"/>
              <a:t>은행산업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en-US" altLang="ko-KR" dirty="0"/>
              <a:t>’23.6</a:t>
            </a:r>
            <a:r>
              <a:rPr lang="ko-KR" altLang="en-US" dirty="0"/>
              <a:t>월부터 온라인 예금중개 서비스 순차적으로 출시 </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a:lnSpc>
                <a:spcPct val="120000"/>
              </a:lnSpc>
              <a:defRPr/>
            </a:pPr>
            <a:r>
              <a:rPr lang="ko-KR" altLang="en-US" dirty="0"/>
              <a:t>금융위는 </a:t>
            </a:r>
            <a:r>
              <a:rPr lang="en-US" altLang="ko-KR" dirty="0"/>
              <a:t>’22.8</a:t>
            </a:r>
            <a:r>
              <a:rPr lang="ko-KR" altLang="en-US" dirty="0"/>
              <a:t>월 「온라인 예금상품 중개업 시범운영 </a:t>
            </a:r>
            <a:r>
              <a:rPr lang="ko-KR" altLang="en-US" dirty="0" err="1"/>
              <a:t>방안」을</a:t>
            </a:r>
            <a:r>
              <a:rPr lang="ko-KR" altLang="en-US" dirty="0"/>
              <a:t> 발표하고</a:t>
            </a:r>
            <a:r>
              <a:rPr lang="en-US" altLang="ko-KR" dirty="0"/>
              <a:t>,</a:t>
            </a:r>
            <a:r>
              <a:rPr lang="ko-KR" altLang="en-US" dirty="0"/>
              <a:t> </a:t>
            </a:r>
            <a:r>
              <a:rPr lang="en-US" altLang="ko-KR" dirty="0"/>
              <a:t>’22.11</a:t>
            </a:r>
            <a:r>
              <a:rPr lang="ko-KR" altLang="en-US" dirty="0"/>
              <a:t>월 </a:t>
            </a:r>
            <a:r>
              <a:rPr lang="en-US" altLang="ko-KR" dirty="0"/>
              <a:t>9</a:t>
            </a:r>
            <a:r>
              <a:rPr lang="ko-KR" altLang="en-US" dirty="0"/>
              <a:t>개 기업의 예금중개 서비스를 혁신금융서비스로 지정</a:t>
            </a:r>
            <a:endParaRPr lang="en-US" altLang="ko-KR" dirty="0"/>
          </a:p>
          <a:p>
            <a:pPr>
              <a:lnSpc>
                <a:spcPct val="120000"/>
              </a:lnSpc>
              <a:defRPr/>
            </a:pPr>
            <a:r>
              <a:rPr lang="en-US" altLang="ko-KR" dirty="0"/>
              <a:t>9</a:t>
            </a:r>
            <a:r>
              <a:rPr lang="ko-KR" altLang="en-US" dirty="0"/>
              <a:t>개 기업의 온라인 예금중개 서비스가 </a:t>
            </a:r>
            <a:r>
              <a:rPr lang="en-US" altLang="ko-KR" dirty="0"/>
              <a:t>’23.6</a:t>
            </a:r>
            <a:r>
              <a:rPr lang="ko-KR" altLang="en-US" dirty="0"/>
              <a:t>월부터 순차적으로 출시되며 시범운영 경과를 바탕으로 </a:t>
            </a:r>
            <a:r>
              <a:rPr lang="en-US" altLang="ko-KR" dirty="0"/>
              <a:t>’24</a:t>
            </a:r>
            <a:r>
              <a:rPr lang="ko-KR" altLang="en-US" dirty="0"/>
              <a:t>년중 정식 제도화를 검토</a:t>
            </a:r>
            <a:endParaRPr lang="en-US" altLang="ko-KR"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2023.3.23</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(2023.3.23), “6</a:t>
            </a:r>
            <a:r>
              <a:rPr lang="ko-KR" altLang="en-US" dirty="0">
                <a:solidFill>
                  <a:schemeClr val="bg1">
                    <a:lumMod val="50000"/>
                  </a:schemeClr>
                </a:solidFill>
              </a:rPr>
              <a:t>월부터 한 번에 금리를 비교해 예금상품에 가입하실 수 있습니다</a:t>
            </a:r>
            <a:r>
              <a:rPr lang="en-US" altLang="ko-KR" dirty="0">
                <a:solidFill>
                  <a:schemeClr val="bg1">
                    <a:lumMod val="50000"/>
                  </a:schemeClr>
                </a:solidFill>
              </a:rPr>
              <a:t>. – </a:t>
            </a:r>
            <a:r>
              <a:rPr lang="ko-KR" altLang="en-US" dirty="0">
                <a:solidFill>
                  <a:schemeClr val="bg1">
                    <a:lumMod val="50000"/>
                  </a:schemeClr>
                </a:solidFill>
              </a:rPr>
              <a:t>온라인 예금상품 중개서비스 추진현황 및 향후계획 </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8" name="표 7">
            <a:extLst>
              <a:ext uri="{FF2B5EF4-FFF2-40B4-BE49-F238E27FC236}">
                <a16:creationId xmlns:a16="http://schemas.microsoft.com/office/drawing/2014/main" id="{0B2269F3-5C21-18AF-E7D8-82B2907E4675}"/>
              </a:ext>
            </a:extLst>
          </p:cNvPr>
          <p:cNvGraphicFramePr>
            <a:graphicFrameLocks noGrp="1"/>
          </p:cNvGraphicFramePr>
          <p:nvPr>
            <p:extLst>
              <p:ext uri="{D42A27DB-BD31-4B8C-83A1-F6EECF244321}">
                <p14:modId xmlns:p14="http://schemas.microsoft.com/office/powerpoint/2010/main" val="549371126"/>
              </p:ext>
            </p:extLst>
          </p:nvPr>
        </p:nvGraphicFramePr>
        <p:xfrm>
          <a:off x="488949" y="2168524"/>
          <a:ext cx="8928000" cy="2260600"/>
        </p:xfrm>
        <a:graphic>
          <a:graphicData uri="http://schemas.openxmlformats.org/drawingml/2006/table">
            <a:tbl>
              <a:tblPr/>
              <a:tblGrid>
                <a:gridCol w="936000">
                  <a:extLst>
                    <a:ext uri="{9D8B030D-6E8A-4147-A177-3AD203B41FA5}">
                      <a16:colId xmlns:a16="http://schemas.microsoft.com/office/drawing/2014/main" val="3291401615"/>
                    </a:ext>
                  </a:extLst>
                </a:gridCol>
                <a:gridCol w="7992000">
                  <a:extLst>
                    <a:ext uri="{9D8B030D-6E8A-4147-A177-3AD203B41FA5}">
                      <a16:colId xmlns:a16="http://schemas.microsoft.com/office/drawing/2014/main" val="3167723449"/>
                    </a:ext>
                  </a:extLst>
                </a:gridCol>
              </a:tblGrid>
              <a:tr h="0">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10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주요 내용</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411301">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추진 현황</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소비자편익 증진 및 은행권 경쟁촉진을 위해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’22.8</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 「온라인 예금상품 중개업 시범운영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방안」을</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발표하고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그 후속조치로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’22.11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9</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 기업의 예금상품 중개서비스를 혁신금융서비스로 지정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과거 예금은 중개서비스에 대한 수요가 크지 않고 오프라인 중개 시 금전 편취 위험 등이 있어 대출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보험과 달리 판매중개업이 허용되지 않았으나 최근 자산관리에 대한 소비자 관심이 증대되는 한편 디지털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플랫폼화에 따라 탐색비용과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금전편취</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위험이 크게 감소하면서 예금상품 중개에 대한 소비자와 플랫폼 기업의 수요가 크게 증가하고 있는 상황</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53696699"/>
                  </a:ext>
                </a:extLst>
              </a:tr>
              <a:tr h="687086">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혁신금융서비스 추가 심사 및 정식 제도화 계획</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’23.6</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월중 온라인 예금상품 중개서비스가 출시될 예정이며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9</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 기업이 비교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추천 알고리즘 사전 검증</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소비자 보호 방안 마련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금융회사 제휴 등 서비스 출시를 위한 사전준비를 진행 중이며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’23.5</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월말까지 추가 신청기업에 대한 혁신금융서비스 지정 심사를 진행할 계획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플랫폼을 통한 과도한 수신경쟁 문제가 발생하지 않는지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불완전 판매가 발생하지 않는지 등을 중점적으로 점검하는 등 시범운영 경과를 바탕으로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’24</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 중 정식 제도화를 검토할 예정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1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정식 제도화 추진 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은행권 경쟁 촉진을 위해 기존 부가조건 규제를 완화하는 방안도 함께 검토할 예정</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87313" algn="l" defTabSz="914400" eaLnBrk="1" fontAlgn="base" latinLnBrk="0" hangingPunct="1">
                        <a:lnSpc>
                          <a:spcPct val="100000"/>
                        </a:lnSpc>
                        <a:spcBef>
                          <a:spcPts val="100"/>
                        </a:spcBef>
                        <a:spcAft>
                          <a:spcPts val="0"/>
                        </a:spcAft>
                        <a:buClrTx/>
                        <a:buSzTx/>
                        <a:buFontTx/>
                        <a:buNone/>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sym typeface="Wingdings" panose="05000000000000000000" pitchFamily="2" charset="2"/>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은행간 유효 경쟁이 이루어질 수 있도록 중개상품 범위를 저축성 상품에서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수시입출식</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예금상품으로 확대하는 방안</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과도한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머니무브를</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방지할 수 있는 범위 내에서 금융회사별 플랫폼을 통한 모집한도를 현행보다 확대하는 방안 등</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71884664"/>
                  </a:ext>
                </a:extLst>
              </a:tr>
            </a:tbl>
          </a:graphicData>
        </a:graphic>
      </p:graphicFrame>
      <p:graphicFrame>
        <p:nvGraphicFramePr>
          <p:cNvPr id="4" name="표 3">
            <a:extLst>
              <a:ext uri="{FF2B5EF4-FFF2-40B4-BE49-F238E27FC236}">
                <a16:creationId xmlns:a16="http://schemas.microsoft.com/office/drawing/2014/main" id="{DE152F30-9884-0BB0-1F1E-B47A892CDB09}"/>
              </a:ext>
            </a:extLst>
          </p:cNvPr>
          <p:cNvGraphicFramePr>
            <a:graphicFrameLocks noGrp="1"/>
          </p:cNvGraphicFramePr>
          <p:nvPr>
            <p:extLst>
              <p:ext uri="{D42A27DB-BD31-4B8C-83A1-F6EECF244321}">
                <p14:modId xmlns:p14="http://schemas.microsoft.com/office/powerpoint/2010/main" val="3241183909"/>
              </p:ext>
            </p:extLst>
          </p:nvPr>
        </p:nvGraphicFramePr>
        <p:xfrm>
          <a:off x="488950" y="4901565"/>
          <a:ext cx="8928001" cy="975360"/>
        </p:xfrm>
        <a:graphic>
          <a:graphicData uri="http://schemas.openxmlformats.org/drawingml/2006/table">
            <a:tbl>
              <a:tblPr/>
              <a:tblGrid>
                <a:gridCol w="965381">
                  <a:extLst>
                    <a:ext uri="{9D8B030D-6E8A-4147-A177-3AD203B41FA5}">
                      <a16:colId xmlns:a16="http://schemas.microsoft.com/office/drawing/2014/main" val="3291401615"/>
                    </a:ext>
                  </a:extLst>
                </a:gridCol>
                <a:gridCol w="3981310">
                  <a:extLst>
                    <a:ext uri="{9D8B030D-6E8A-4147-A177-3AD203B41FA5}">
                      <a16:colId xmlns:a16="http://schemas.microsoft.com/office/drawing/2014/main" val="3167723449"/>
                    </a:ext>
                  </a:extLst>
                </a:gridCol>
                <a:gridCol w="3981310">
                  <a:extLst>
                    <a:ext uri="{9D8B030D-6E8A-4147-A177-3AD203B41FA5}">
                      <a16:colId xmlns:a16="http://schemas.microsoft.com/office/drawing/2014/main" val="2809800409"/>
                    </a:ext>
                  </a:extLst>
                </a:gridCol>
              </a:tblGrid>
              <a:tr h="0">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10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기존</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10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개선</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172070">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상품비교</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소비자가 직접 탐색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비교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포털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플랫폼은 단순 정보 제공만 可</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플랫폼이 비교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추천서비스 가능</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마이데이터를</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통한 맞춤형 추천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53696699"/>
                  </a:ext>
                </a:extLst>
              </a:tr>
              <a:tr h="0">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가입</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지점 또는 금융회사 홈페이지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플랫폼 內에서 원스톱 가입 가능</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실제 가입절차는 금융회사가 수행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71884664"/>
                  </a:ext>
                </a:extLst>
              </a:tr>
              <a:tr h="0">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사후관리</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소비자가 직접 관리 필요</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플랫폼에서 만기 알림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갈아타기 추천 등 관리서비스 제공 可</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20760138"/>
                  </a:ext>
                </a:extLst>
              </a:tr>
            </a:tbl>
          </a:graphicData>
        </a:graphic>
      </p:graphicFrame>
      <p:sp>
        <p:nvSpPr>
          <p:cNvPr id="6" name="TextBox 5">
            <a:extLst>
              <a:ext uri="{FF2B5EF4-FFF2-40B4-BE49-F238E27FC236}">
                <a16:creationId xmlns:a16="http://schemas.microsoft.com/office/drawing/2014/main" id="{BA738861-34EA-F8D4-01E5-97090665FBC8}"/>
              </a:ext>
            </a:extLst>
          </p:cNvPr>
          <p:cNvSpPr txBox="1"/>
          <p:nvPr/>
        </p:nvSpPr>
        <p:spPr>
          <a:xfrm>
            <a:off x="2764868" y="4696585"/>
            <a:ext cx="4376162" cy="153888"/>
          </a:xfrm>
          <a:prstGeom prst="rect">
            <a:avLst/>
          </a:prstGeom>
          <a:noFill/>
        </p:spPr>
        <p:txBody>
          <a:bodyPr wrap="square" lIns="0" tIns="0" rIns="0" bIns="0" rtlCol="0">
            <a:spAutoFit/>
          </a:bodyPr>
          <a:lstStyle/>
          <a:p>
            <a:pPr algn="ctr"/>
            <a:r>
              <a:rPr lang="en-US" altLang="ko-KR" sz="10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&lt; </a:t>
            </a:r>
            <a:r>
              <a:rPr lang="ko-KR" altLang="en-US" sz="10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참고</a:t>
            </a:r>
            <a:r>
              <a:rPr lang="en-US" altLang="ko-KR" sz="10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 </a:t>
            </a:r>
            <a:r>
              <a:rPr lang="ko-KR" altLang="en-US" sz="10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온라인 예금상품 중개서비스 시범운영에 따른 주요 변화</a:t>
            </a:r>
            <a:r>
              <a:rPr lang="en-US" altLang="ko-KR" sz="10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&gt;</a:t>
            </a:r>
            <a:endParaRPr lang="ko-KR" altLang="en-US" sz="1000" b="1" dirty="0" err="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Tree>
    <p:extLst>
      <p:ext uri="{BB962C8B-B14F-4D97-AF65-F5344CB8AC3E}">
        <p14:creationId xmlns:p14="http://schemas.microsoft.com/office/powerpoint/2010/main" val="17477895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II. </a:t>
            </a:r>
            <a:r>
              <a:rPr lang="ko-KR" altLang="en-US" dirty="0"/>
              <a:t>은행산업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은행권 예대금리차 공시 확대</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a:lnSpc>
                <a:spcPct val="120000"/>
              </a:lnSpc>
              <a:defRPr/>
            </a:pPr>
            <a:r>
              <a:rPr lang="ko-KR" altLang="en-US" dirty="0"/>
              <a:t>「제</a:t>
            </a:r>
            <a:r>
              <a:rPr lang="en-US" altLang="ko-KR" dirty="0"/>
              <a:t>1</a:t>
            </a:r>
            <a:r>
              <a:rPr lang="ko-KR" altLang="en-US" dirty="0"/>
              <a:t>차 은행권 경영</a:t>
            </a:r>
            <a:r>
              <a:rPr lang="en-US" altLang="ko-KR" dirty="0"/>
              <a:t>·</a:t>
            </a:r>
            <a:r>
              <a:rPr lang="ko-KR" altLang="en-US" dirty="0"/>
              <a:t>영업관행</a:t>
            </a:r>
            <a:r>
              <a:rPr lang="en-US" altLang="ko-KR" dirty="0"/>
              <a:t>·</a:t>
            </a:r>
            <a:r>
              <a:rPr lang="ko-KR" altLang="en-US" dirty="0"/>
              <a:t>제도개선 </a:t>
            </a:r>
            <a:r>
              <a:rPr lang="en-US" altLang="ko-KR" dirty="0"/>
              <a:t>TF </a:t>
            </a:r>
            <a:r>
              <a:rPr lang="ko-KR" altLang="en-US" dirty="0"/>
              <a:t>실무작업반」 보고</a:t>
            </a:r>
            <a:r>
              <a:rPr lang="en-US" altLang="ko-KR" dirty="0"/>
              <a:t>·</a:t>
            </a:r>
            <a:r>
              <a:rPr lang="ko-KR" altLang="en-US" dirty="0"/>
              <a:t>논의사항으로</a:t>
            </a:r>
            <a:r>
              <a:rPr lang="en-US" altLang="ko-KR" dirty="0"/>
              <a:t>, </a:t>
            </a:r>
            <a:r>
              <a:rPr lang="ko-KR" altLang="en-US" dirty="0"/>
              <a:t>은행권 경쟁촉진 및 소비자 정보접근성 제고를 위해 잔액기준 예대금리차 공시 등 은행권 금리정보 공시 확대 추진</a:t>
            </a:r>
            <a:endParaRPr lang="en-US" altLang="ko-KR" dirty="0"/>
          </a:p>
          <a:p>
            <a:pPr>
              <a:lnSpc>
                <a:spcPct val="120000"/>
              </a:lnSpc>
              <a:defRPr/>
            </a:pPr>
            <a:r>
              <a:rPr lang="en-US" altLang="ko-KR" dirty="0"/>
              <a:t>’23.7</a:t>
            </a:r>
            <a:r>
              <a:rPr lang="ko-KR" altLang="en-US" dirty="0"/>
              <a:t>월 시행을 목표로 「</a:t>
            </a:r>
            <a:r>
              <a:rPr lang="ko-KR" altLang="en-US" dirty="0" err="1"/>
              <a:t>은행업감독업무시행세칙</a:t>
            </a:r>
            <a:r>
              <a:rPr lang="ko-KR" altLang="en-US" dirty="0"/>
              <a:t>」</a:t>
            </a:r>
            <a:r>
              <a:rPr lang="en-US" altLang="ko-KR" dirty="0"/>
              <a:t> </a:t>
            </a:r>
            <a:r>
              <a:rPr lang="ko-KR" altLang="en-US" dirty="0"/>
              <a:t>개정</a:t>
            </a:r>
            <a:r>
              <a:rPr lang="en-US" altLang="ko-KR" dirty="0"/>
              <a:t>, </a:t>
            </a:r>
            <a:r>
              <a:rPr lang="ko-KR" altLang="en-US" dirty="0"/>
              <a:t>은행연합회</a:t>
            </a:r>
            <a:r>
              <a:rPr lang="en-US" altLang="ko-KR" dirty="0"/>
              <a:t>- </a:t>
            </a:r>
            <a:r>
              <a:rPr lang="ko-KR" altLang="en-US" dirty="0"/>
              <a:t>은행 간 전산구축 등을 추진해 나갈 계획</a:t>
            </a:r>
            <a:endParaRPr lang="en-US" altLang="ko-KR"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2023.3.3</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(2023.3.3), “</a:t>
            </a:r>
            <a:r>
              <a:rPr lang="ko-KR" altLang="en-US" dirty="0">
                <a:solidFill>
                  <a:schemeClr val="bg1">
                    <a:lumMod val="50000"/>
                  </a:schemeClr>
                </a:solidFill>
              </a:rPr>
              <a:t>은행권 예대금리차 공시 확대 방안 </a:t>
            </a:r>
            <a:r>
              <a:rPr lang="en-US" altLang="ko-KR" dirty="0">
                <a:solidFill>
                  <a:schemeClr val="bg1">
                    <a:lumMod val="50000"/>
                  </a:schemeClr>
                </a:solidFill>
              </a:rPr>
              <a:t>– </a:t>
            </a:r>
            <a:r>
              <a:rPr lang="ko-KR" altLang="en-US" dirty="0">
                <a:solidFill>
                  <a:schemeClr val="bg1">
                    <a:lumMod val="50000"/>
                  </a:schemeClr>
                </a:solidFill>
              </a:rPr>
              <a:t>은행권 경쟁촉진을 위해 </a:t>
            </a:r>
            <a:r>
              <a:rPr lang="ko-KR" altLang="en-US" dirty="0" err="1">
                <a:solidFill>
                  <a:schemeClr val="bg1">
                    <a:lumMod val="50000"/>
                  </a:schemeClr>
                </a:solidFill>
              </a:rPr>
              <a:t>은행별</a:t>
            </a:r>
            <a:r>
              <a:rPr lang="ko-KR" altLang="en-US" dirty="0">
                <a:solidFill>
                  <a:schemeClr val="bg1">
                    <a:lumMod val="50000"/>
                  </a:schemeClr>
                </a:solidFill>
              </a:rPr>
              <a:t> 잔액기준 예대금리차와 전세대출금리를 추가로 </a:t>
            </a:r>
            <a:r>
              <a:rPr lang="ko-KR" altLang="en-US" dirty="0" err="1">
                <a:solidFill>
                  <a:schemeClr val="bg1">
                    <a:lumMod val="50000"/>
                  </a:schemeClr>
                </a:solidFill>
              </a:rPr>
              <a:t>비교공시하겠습니다</a:t>
            </a:r>
            <a:r>
              <a:rPr lang="en-US" altLang="ko-KR" dirty="0">
                <a:solidFill>
                  <a:schemeClr val="bg1">
                    <a:lumMod val="50000"/>
                  </a:schemeClr>
                </a:solidFill>
              </a:rPr>
              <a:t>. -”</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8" name="표 7">
            <a:extLst>
              <a:ext uri="{FF2B5EF4-FFF2-40B4-BE49-F238E27FC236}">
                <a16:creationId xmlns:a16="http://schemas.microsoft.com/office/drawing/2014/main" id="{0B2269F3-5C21-18AF-E7D8-82B2907E4675}"/>
              </a:ext>
            </a:extLst>
          </p:cNvPr>
          <p:cNvGraphicFramePr>
            <a:graphicFrameLocks noGrp="1"/>
          </p:cNvGraphicFramePr>
          <p:nvPr>
            <p:extLst>
              <p:ext uri="{D42A27DB-BD31-4B8C-83A1-F6EECF244321}">
                <p14:modId xmlns:p14="http://schemas.microsoft.com/office/powerpoint/2010/main" val="3998037093"/>
              </p:ext>
            </p:extLst>
          </p:nvPr>
        </p:nvGraphicFramePr>
        <p:xfrm>
          <a:off x="488949" y="2571309"/>
          <a:ext cx="8928104" cy="3305618"/>
        </p:xfrm>
        <a:graphic>
          <a:graphicData uri="http://schemas.openxmlformats.org/drawingml/2006/table">
            <a:tbl>
              <a:tblPr/>
              <a:tblGrid>
                <a:gridCol w="1548857">
                  <a:extLst>
                    <a:ext uri="{9D8B030D-6E8A-4147-A177-3AD203B41FA5}">
                      <a16:colId xmlns:a16="http://schemas.microsoft.com/office/drawing/2014/main" val="3291401615"/>
                    </a:ext>
                  </a:extLst>
                </a:gridCol>
                <a:gridCol w="2459749">
                  <a:extLst>
                    <a:ext uri="{9D8B030D-6E8A-4147-A177-3AD203B41FA5}">
                      <a16:colId xmlns:a16="http://schemas.microsoft.com/office/drawing/2014/main" val="3167723449"/>
                    </a:ext>
                  </a:extLst>
                </a:gridCol>
                <a:gridCol w="2459749">
                  <a:extLst>
                    <a:ext uri="{9D8B030D-6E8A-4147-A177-3AD203B41FA5}">
                      <a16:colId xmlns:a16="http://schemas.microsoft.com/office/drawing/2014/main" val="461449691"/>
                    </a:ext>
                  </a:extLst>
                </a:gridCol>
                <a:gridCol w="2459749">
                  <a:extLst>
                    <a:ext uri="{9D8B030D-6E8A-4147-A177-3AD203B41FA5}">
                      <a16:colId xmlns:a16="http://schemas.microsoft.com/office/drawing/2014/main" val="2772687868"/>
                    </a:ext>
                  </a:extLst>
                </a:gridCol>
              </a:tblGrid>
              <a:tr h="330562">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10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현황</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10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문제점</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10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개선안</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743764">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(1)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은행별</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잔액기준 예대금리차 비교공시</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’22.7</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월부터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은행별</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최근 금리동향을 보여주는 신규취급액 기준 예대금리차 비교공시 중</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은행 수익성을 보여주는 잔액기준 예대금리차가 공시되지 않아 은행권 경쟁촉진에 한계가 있다는 지적</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은행별</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잔액기준 예대금리차도 함께 비교공시 대상에 추가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53696699"/>
                  </a:ext>
                </a:extLst>
              </a:tr>
              <a:tr h="743764">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(2)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전제대출금리 비교공시</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가계대출의 경우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주담대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신용대출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마이너스대출로 구분 공시</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국민의 실생활과 밀접한 전세대출금리가 은행별로 공시되지 않아 경쟁촉진 및 선택권 보장에 한계가 있다는 지적</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은행별</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전세대출금리도 비교공시 항목에 추가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71884664"/>
                  </a:ext>
                </a:extLst>
              </a:tr>
              <a:tr h="743764">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(3)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가계대출금리 공시 세분화</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기준금리</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가산금리</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우대금리</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대출상품별로는 금리를 기준금리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가산금리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우대금리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가감조정금리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로 세분화하여 공시 중</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전체 가계대출금리의 경우 금리정보가 세분화되지 않아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은행별</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금리산정의 특성 등에 대한 확인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비교가 어려운 상황</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은행별</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가계대출금리를 기준금리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가산금리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우대금리로 세분화하여 비교공시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신규취급액 기준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잔액 기준 공통</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029223847"/>
                  </a:ext>
                </a:extLst>
              </a:tr>
              <a:tr h="743764">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(4)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은행별</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특수성 설명을 위한 </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설명 페이지</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신설</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매월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은행별</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금리가 변동되고 있으나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소비자에게 변동요인을 설명할 수 있는 수단이 제약되는 상황</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87313" marR="0" lvl="0" indent="0" algn="ctr" defTabSz="914400" eaLnBrk="1" fontAlgn="base" latinLnBrk="0" hangingPunct="1">
                        <a:lnSpc>
                          <a:spcPct val="100000"/>
                        </a:lnSpc>
                        <a:spcBef>
                          <a:spcPts val="100"/>
                        </a:spcBef>
                        <a:spcAft>
                          <a:spcPts val="0"/>
                        </a:spcAft>
                        <a:buClrTx/>
                        <a:buSzTx/>
                        <a:buFont typeface="Arial" panose="020B0604020202020204" pitchFamily="34" charset="0"/>
                        <a:buNone/>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82563" marR="0" lvl="0" indent="-95250" algn="l" defTabSz="914400" eaLnBrk="1" fontAlgn="base" latinLnBrk="0" hangingPunct="1">
                        <a:lnSpc>
                          <a:spcPct val="10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은행 자율적으로 금리변동 요인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중저신용자</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대출 확대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단기 조달 비중 증가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등을 설명할 수 있는 설명 페이지 신설</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54320530"/>
                  </a:ext>
                </a:extLst>
              </a:tr>
            </a:tbl>
          </a:graphicData>
        </a:graphic>
      </p:graphicFrame>
      <p:sp>
        <p:nvSpPr>
          <p:cNvPr id="4" name="직사각형 3">
            <a:extLst>
              <a:ext uri="{FF2B5EF4-FFF2-40B4-BE49-F238E27FC236}">
                <a16:creationId xmlns:a16="http://schemas.microsoft.com/office/drawing/2014/main" id="{364A3EA5-1244-5547-72FC-4D748C612361}"/>
              </a:ext>
            </a:extLst>
          </p:cNvPr>
          <p:cNvSpPr/>
          <p:nvPr/>
        </p:nvSpPr>
        <p:spPr>
          <a:xfrm>
            <a:off x="488949" y="2168523"/>
            <a:ext cx="8927999" cy="27261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000" b="1" kern="0" dirty="0">
                <a:ln>
                  <a:solidFill>
                    <a:schemeClr val="bg1">
                      <a:lumMod val="75000"/>
                      <a:alpha val="0"/>
                    </a:schemeClr>
                  </a:solidFill>
                </a:ln>
                <a:solidFill>
                  <a:schemeClr val="tx1">
                    <a:lumMod val="85000"/>
                    <a:lumOff val="15000"/>
                  </a:schemeClr>
                </a:solidFill>
                <a:latin typeface="+mn-ea"/>
              </a:rPr>
              <a:t>은행권 금리정보 공시 개선방향</a:t>
            </a:r>
          </a:p>
        </p:txBody>
      </p:sp>
    </p:spTree>
    <p:extLst>
      <p:ext uri="{BB962C8B-B14F-4D97-AF65-F5344CB8AC3E}">
        <p14:creationId xmlns:p14="http://schemas.microsoft.com/office/powerpoint/2010/main" val="4093950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II. </a:t>
            </a:r>
            <a:r>
              <a:rPr lang="ko-KR" altLang="en-US" dirty="0"/>
              <a:t>은행산업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아파트 주택담보대출</a:t>
            </a:r>
            <a:r>
              <a:rPr lang="en-US" altLang="ko-KR" dirty="0"/>
              <a:t>, </a:t>
            </a:r>
            <a:r>
              <a:rPr lang="ko-KR" altLang="en-US" dirty="0"/>
              <a:t>주택 전세대출에 대환대출 인프라 적용 확대 </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en-US" altLang="ko-KR" dirty="0"/>
              <a:t>’23.5.31</a:t>
            </a:r>
            <a:r>
              <a:rPr lang="ko-KR" altLang="en-US" dirty="0"/>
              <a:t>일부터 운영되고 있는 개인 신용대출 대환대출 인프라 이용대상 범위를 아파트 주택담보대출</a:t>
            </a:r>
            <a:r>
              <a:rPr lang="en-US" altLang="ko-KR" dirty="0"/>
              <a:t>(</a:t>
            </a:r>
            <a:r>
              <a:rPr lang="ko-KR" altLang="en-US" dirty="0"/>
              <a:t>이하 </a:t>
            </a:r>
            <a:r>
              <a:rPr lang="ko-KR" altLang="en-US" dirty="0" err="1"/>
              <a:t>주담대</a:t>
            </a:r>
            <a:r>
              <a:rPr lang="en-US" altLang="ko-KR" dirty="0"/>
              <a:t>)</a:t>
            </a:r>
            <a:r>
              <a:rPr lang="ko-KR" altLang="en-US" dirty="0"/>
              <a:t>과 모든 주택의 전세대출까지 확대할 예정</a:t>
            </a:r>
            <a:endParaRPr lang="en-US" altLang="ko-KR" dirty="0"/>
          </a:p>
          <a:p>
            <a:pPr marL="171450" indent="-171450">
              <a:lnSpc>
                <a:spcPct val="120000"/>
              </a:lnSpc>
              <a:buFont typeface="Arial" panose="020B0604020202020204" pitchFamily="34" charset="0"/>
              <a:buChar char="•"/>
              <a:defRPr/>
            </a:pPr>
            <a:r>
              <a:rPr lang="en-US" altLang="ko-KR" sz="1200" dirty="0">
                <a:solidFill>
                  <a:schemeClr val="accent1"/>
                </a:solidFill>
              </a:rPr>
              <a:t>’23</a:t>
            </a:r>
            <a:r>
              <a:rPr lang="ko-KR" altLang="en-US" sz="1200" dirty="0">
                <a:solidFill>
                  <a:schemeClr val="accent1"/>
                </a:solidFill>
              </a:rPr>
              <a:t>년말까지 대환대출 인프라 구축을 완료하고 대국민 서비스는 연말 또는 </a:t>
            </a:r>
            <a:r>
              <a:rPr lang="en-US" altLang="ko-KR" sz="1200" dirty="0">
                <a:solidFill>
                  <a:schemeClr val="accent1"/>
                </a:solidFill>
              </a:rPr>
              <a:t>’24.1</a:t>
            </a:r>
            <a:r>
              <a:rPr lang="ko-KR" altLang="en-US" sz="1200" dirty="0">
                <a:solidFill>
                  <a:schemeClr val="accent1"/>
                </a:solidFill>
              </a:rPr>
              <a:t>월부터 단계적으로 개시할 계획</a:t>
            </a: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2023.9.25</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(2023.9.25), “</a:t>
            </a:r>
            <a:r>
              <a:rPr lang="ko-KR" altLang="en-US" dirty="0">
                <a:solidFill>
                  <a:schemeClr val="bg1">
                    <a:lumMod val="50000"/>
                  </a:schemeClr>
                </a:solidFill>
              </a:rPr>
              <a:t>이제 아파트 주택담보대출과 모든 주택의 전세대출도 손쉽게 갈아탈 수 있게 됩니다</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 name="표 3">
            <a:extLst>
              <a:ext uri="{FF2B5EF4-FFF2-40B4-BE49-F238E27FC236}">
                <a16:creationId xmlns:a16="http://schemas.microsoft.com/office/drawing/2014/main" id="{4FC583BF-E603-99C0-2958-AFC7E49CEBAC}"/>
              </a:ext>
            </a:extLst>
          </p:cNvPr>
          <p:cNvGraphicFramePr>
            <a:graphicFrameLocks noGrp="1"/>
          </p:cNvGraphicFramePr>
          <p:nvPr/>
        </p:nvGraphicFramePr>
        <p:xfrm>
          <a:off x="488951" y="2168523"/>
          <a:ext cx="8928001" cy="3708402"/>
        </p:xfrm>
        <a:graphic>
          <a:graphicData uri="http://schemas.openxmlformats.org/drawingml/2006/table">
            <a:tbl>
              <a:tblPr/>
              <a:tblGrid>
                <a:gridCol w="1374683">
                  <a:extLst>
                    <a:ext uri="{9D8B030D-6E8A-4147-A177-3AD203B41FA5}">
                      <a16:colId xmlns:a16="http://schemas.microsoft.com/office/drawing/2014/main" val="230153304"/>
                    </a:ext>
                  </a:extLst>
                </a:gridCol>
                <a:gridCol w="3776659">
                  <a:extLst>
                    <a:ext uri="{9D8B030D-6E8A-4147-A177-3AD203B41FA5}">
                      <a16:colId xmlns:a16="http://schemas.microsoft.com/office/drawing/2014/main" val="3655866858"/>
                    </a:ext>
                  </a:extLst>
                </a:gridCol>
                <a:gridCol w="3776659">
                  <a:extLst>
                    <a:ext uri="{9D8B030D-6E8A-4147-A177-3AD203B41FA5}">
                      <a16:colId xmlns:a16="http://schemas.microsoft.com/office/drawing/2014/main" val="745007337"/>
                    </a:ext>
                  </a:extLst>
                </a:gridCol>
              </a:tblGrid>
              <a:tr h="341674">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gridSpan="2">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주요 내용</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hMerge="1">
                  <a:txBody>
                    <a:bodyPr/>
                    <a:lstStyle/>
                    <a:p>
                      <a:pPr latinLnBrk="1"/>
                      <a:endParaRPr lang="ko-KR" altLang="en-US"/>
                    </a:p>
                  </a:txBody>
                  <a:tcPr/>
                </a:tc>
                <a:extLst>
                  <a:ext uri="{0D108BD9-81ED-4DB2-BD59-A6C34878D82A}">
                    <a16:rowId xmlns:a16="http://schemas.microsoft.com/office/drawing/2014/main" val="4291391519"/>
                  </a:ext>
                </a:extLst>
              </a:tr>
              <a:tr h="2195338">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추진 방안</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금융소비자가 자신에게 가장 유리한 대출을 손쉽게 찾아 선택할 수 있는 시스템을 구축하되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인프라 구축 여건을 감안하고 건전한 여신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보증심사를 위한 핵심 절차를 유지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14325" marR="0" lvl="0" indent="-131763" algn="l" defTabSz="914400" eaLnBrk="1" fontAlgn="base" latinLnBrk="0" hangingPunct="1">
                        <a:lnSpc>
                          <a:spcPct val="100000"/>
                        </a:lnSpc>
                        <a:spcBef>
                          <a:spcPts val="600"/>
                        </a:spcBef>
                        <a:spcAft>
                          <a:spcPts val="0"/>
                        </a:spcAft>
                        <a:buClrTx/>
                        <a:buSzTx/>
                        <a:buFont typeface="+mj-ea"/>
                        <a:buAutoNum type="circleNumDbPlain"/>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대환대출 시장에 참여하는 금융회사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플랫폼을 최대한 확대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14325" marR="0" lvl="0" indent="-131763" algn="l" defTabSz="914400" eaLnBrk="1" fontAlgn="base" latinLnBrk="0" hangingPunct="1">
                        <a:lnSpc>
                          <a:spcPct val="100000"/>
                        </a:lnSpc>
                        <a:spcBef>
                          <a:spcPts val="600"/>
                        </a:spcBef>
                        <a:spcAft>
                          <a:spcPts val="0"/>
                        </a:spcAft>
                        <a:buClrTx/>
                        <a:buSzTx/>
                        <a:buFont typeface="+mj-ea"/>
                        <a:buAutoNum type="circleNumDbPlain"/>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아파트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주담대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전세자금대출 이동 시스템 우선 구축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14325" marR="0" lvl="0" indent="-131763" algn="l" defTabSz="914400" eaLnBrk="1" fontAlgn="base" latinLnBrk="0" hangingPunct="1">
                        <a:lnSpc>
                          <a:spcPct val="100000"/>
                        </a:lnSpc>
                        <a:spcBef>
                          <a:spcPts val="600"/>
                        </a:spcBef>
                        <a:spcAft>
                          <a:spcPts val="0"/>
                        </a:spcAft>
                        <a:buClrTx/>
                        <a:buSzTx/>
                        <a:buFont typeface="+mj-ea"/>
                        <a:buAutoNum type="circleNumDbPlain"/>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대출이동의 전 과정에서 금융소비자의 영업점 방문 최소화</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85725" marR="0" lvl="0" indent="0" algn="ctr" defTabSz="914400" eaLnBrk="1" fontAlgn="base" latinLnBrk="0" hangingPunct="1">
                        <a:lnSpc>
                          <a:spcPct val="100000"/>
                        </a:lnSpc>
                        <a:spcBef>
                          <a:spcPts val="200"/>
                        </a:spcBef>
                        <a:spcAft>
                          <a:spcPts val="0"/>
                        </a:spcAft>
                        <a:buClrTx/>
                        <a:buSzTx/>
                        <a:buFont typeface="Arial" panose="020B0604020202020204" pitchFamily="34" charset="0"/>
                        <a:buNone/>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&lt;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참고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주담대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전세대출 대상 대환대출 인프라 구축 전후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&gt;</a:t>
                      </a:r>
                    </a:p>
                    <a:p>
                      <a:pPr marL="85725" marR="0" lvl="0" indent="0" algn="ctr" defTabSz="914400" eaLnBrk="1" fontAlgn="base" latinLnBrk="0" hangingPunct="1">
                        <a:lnSpc>
                          <a:spcPct val="100000"/>
                        </a:lnSpc>
                        <a:spcBef>
                          <a:spcPts val="200"/>
                        </a:spcBef>
                        <a:spcAft>
                          <a:spcPts val="0"/>
                        </a:spcAft>
                        <a:buClrTx/>
                        <a:buSzTx/>
                        <a:buFont typeface="Arial" panose="020B0604020202020204" pitchFamily="34" charset="0"/>
                        <a:buNone/>
                        <a:tabLst/>
                        <a:defRPr/>
                      </a:pP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r h="585695">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금융소비자 보호 및 리스크 관리방안 마련</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gridSpan="2">
                  <a:txBody>
                    <a:bodyPr/>
                    <a:lstStyle/>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대출비교 플랫폼이 금융소비자에게 최적의 상품을 추천하도록 하는 등 소비자 보호장치 마련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대출자산의 급격한 쏠림 현상 등을 방지하기 위해 인프라 참여 금융회사의 대환대출 리스크 관리방안 도입 검토</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2270797700"/>
                  </a:ext>
                </a:extLst>
              </a:tr>
              <a:tr h="585695">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기대 효과</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gridSpan="2">
                  <a:txBody>
                    <a:bodyPr/>
                    <a:lstStyle/>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현재 제한된 시장 참여자와 상품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경쟁 범위를 대폭 확대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주담대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전세대출 대환대출 시장 경쟁을 본격적으로 촉진하여 소비자의 편익 제고 및 금융회사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핀테크사의</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상생기반 조성</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541500635"/>
                  </a:ext>
                </a:extLst>
              </a:tr>
            </a:tbl>
          </a:graphicData>
        </a:graphic>
      </p:graphicFrame>
      <p:pic>
        <p:nvPicPr>
          <p:cNvPr id="9" name="그림 8">
            <a:extLst>
              <a:ext uri="{FF2B5EF4-FFF2-40B4-BE49-F238E27FC236}">
                <a16:creationId xmlns:a16="http://schemas.microsoft.com/office/drawing/2014/main" id="{C8D63044-8A1C-D2E9-2523-BB37C8DAD6CA}"/>
              </a:ext>
            </a:extLst>
          </p:cNvPr>
          <p:cNvPicPr>
            <a:picLocks noChangeAspect="1"/>
          </p:cNvPicPr>
          <p:nvPr/>
        </p:nvPicPr>
        <p:blipFill>
          <a:blip r:embed="rId2"/>
          <a:stretch>
            <a:fillRect/>
          </a:stretch>
        </p:blipFill>
        <p:spPr>
          <a:xfrm>
            <a:off x="5782682" y="2721080"/>
            <a:ext cx="3413570" cy="1946714"/>
          </a:xfrm>
          <a:prstGeom prst="rect">
            <a:avLst/>
          </a:prstGeom>
        </p:spPr>
      </p:pic>
    </p:spTree>
    <p:extLst>
      <p:ext uri="{BB962C8B-B14F-4D97-AF65-F5344CB8AC3E}">
        <p14:creationId xmlns:p14="http://schemas.microsoft.com/office/powerpoint/2010/main" val="31627888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4D224960-2F8C-42DD-90E0-39908A384553}"/>
              </a:ext>
            </a:extLst>
          </p:cNvPr>
          <p:cNvSpPr/>
          <p:nvPr/>
        </p:nvSpPr>
        <p:spPr>
          <a:xfrm>
            <a:off x="488899" y="1196614"/>
            <a:ext cx="8928101" cy="136994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indent="182563">
              <a:lnSpc>
                <a:spcPct val="120000"/>
              </a:lnSpc>
              <a:defRPr/>
            </a:pPr>
            <a:r>
              <a:rPr lang="en-US" altLang="ko-KR" sz="1200" b="1" kern="0" dirty="0">
                <a:ln>
                  <a:solidFill>
                    <a:schemeClr val="accent4">
                      <a:alpha val="0"/>
                    </a:schemeClr>
                  </a:solidFill>
                </a:ln>
                <a:solidFill>
                  <a:schemeClr val="accent1"/>
                </a:solidFill>
                <a:latin typeface="+mn-ea"/>
              </a:rPr>
              <a:t>① </a:t>
            </a:r>
            <a:r>
              <a:rPr lang="ko-KR" altLang="en-US" sz="1200" b="1" kern="0" dirty="0">
                <a:ln>
                  <a:solidFill>
                    <a:schemeClr val="accent4">
                      <a:alpha val="0"/>
                    </a:schemeClr>
                  </a:solidFill>
                </a:ln>
                <a:solidFill>
                  <a:schemeClr val="accent1"/>
                </a:solidFill>
                <a:latin typeface="+mn-ea"/>
              </a:rPr>
              <a:t>다주택자 규제지역내 주택담보대출 허용</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규제지역 </a:t>
            </a:r>
            <a:r>
              <a:rPr lang="en-US" altLang="ko-KR" sz="1200" b="1" kern="0" dirty="0">
                <a:ln>
                  <a:solidFill>
                    <a:schemeClr val="accent4">
                      <a:alpha val="0"/>
                    </a:schemeClr>
                  </a:solidFill>
                </a:ln>
                <a:solidFill>
                  <a:schemeClr val="accent1"/>
                </a:solidFill>
                <a:latin typeface="+mn-ea"/>
              </a:rPr>
              <a:t>LTV: 0 → 30%, </a:t>
            </a:r>
            <a:r>
              <a:rPr lang="ko-KR" altLang="en-US" sz="1200" b="1" kern="0" dirty="0">
                <a:ln>
                  <a:solidFill>
                    <a:schemeClr val="accent4">
                      <a:alpha val="0"/>
                    </a:schemeClr>
                  </a:solidFill>
                </a:ln>
                <a:solidFill>
                  <a:schemeClr val="accent1"/>
                </a:solidFill>
                <a:latin typeface="+mn-ea"/>
              </a:rPr>
              <a:t>비규제지역 </a:t>
            </a:r>
            <a:r>
              <a:rPr lang="en-US" altLang="ko-KR" sz="1200" b="1" kern="0" dirty="0">
                <a:ln>
                  <a:solidFill>
                    <a:schemeClr val="accent4">
                      <a:alpha val="0"/>
                    </a:schemeClr>
                  </a:solidFill>
                </a:ln>
                <a:solidFill>
                  <a:schemeClr val="accent1"/>
                </a:solidFill>
                <a:latin typeface="+mn-ea"/>
              </a:rPr>
              <a:t>LTV:</a:t>
            </a:r>
            <a:r>
              <a:rPr lang="ko-KR" altLang="en-US" sz="1200" b="1" kern="0" dirty="0">
                <a:ln>
                  <a:solidFill>
                    <a:schemeClr val="accent4">
                      <a:alpha val="0"/>
                    </a:schemeClr>
                  </a:solidFill>
                </a:ln>
                <a:solidFill>
                  <a:schemeClr val="accent1"/>
                </a:solidFill>
                <a:latin typeface="+mn-ea"/>
              </a:rPr>
              <a:t> </a:t>
            </a:r>
            <a:r>
              <a:rPr lang="en-US" altLang="ko-KR" sz="1200" b="1" kern="0" dirty="0">
                <a:ln>
                  <a:solidFill>
                    <a:schemeClr val="accent4">
                      <a:alpha val="0"/>
                    </a:schemeClr>
                  </a:solidFill>
                </a:ln>
                <a:solidFill>
                  <a:schemeClr val="accent1"/>
                </a:solidFill>
                <a:latin typeface="+mn-ea"/>
              </a:rPr>
              <a:t>0 → 60%) </a:t>
            </a:r>
          </a:p>
          <a:p>
            <a:pPr indent="182563">
              <a:lnSpc>
                <a:spcPct val="120000"/>
              </a:lnSpc>
              <a:defRPr/>
            </a:pPr>
            <a:r>
              <a:rPr lang="en-US" altLang="ko-KR" sz="1200" b="1" kern="0" dirty="0">
                <a:ln>
                  <a:solidFill>
                    <a:schemeClr val="accent4">
                      <a:alpha val="0"/>
                    </a:schemeClr>
                  </a:solidFill>
                </a:ln>
                <a:solidFill>
                  <a:schemeClr val="accent1"/>
                </a:solidFill>
                <a:latin typeface="+mn-ea"/>
              </a:rPr>
              <a:t>② </a:t>
            </a:r>
            <a:r>
              <a:rPr lang="ko-KR" altLang="en-US" sz="1200" b="1" kern="0" dirty="0">
                <a:ln>
                  <a:solidFill>
                    <a:schemeClr val="accent4">
                      <a:alpha val="0"/>
                    </a:schemeClr>
                  </a:solidFill>
                </a:ln>
                <a:solidFill>
                  <a:schemeClr val="accent1"/>
                </a:solidFill>
                <a:latin typeface="+mn-ea"/>
              </a:rPr>
              <a:t>임대</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매매사업자에 대한 주택담보대출 허용</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규제지역 </a:t>
            </a:r>
            <a:r>
              <a:rPr lang="en-US" altLang="ko-KR" sz="1200" b="1" kern="0" dirty="0">
                <a:ln>
                  <a:solidFill>
                    <a:schemeClr val="accent4">
                      <a:alpha val="0"/>
                    </a:schemeClr>
                  </a:solidFill>
                </a:ln>
                <a:solidFill>
                  <a:schemeClr val="accent1"/>
                </a:solidFill>
                <a:latin typeface="+mn-ea"/>
              </a:rPr>
              <a:t>LTV:</a:t>
            </a:r>
            <a:r>
              <a:rPr lang="ko-KR" altLang="en-US" sz="1200" b="1" kern="0" dirty="0">
                <a:ln>
                  <a:solidFill>
                    <a:schemeClr val="accent4">
                      <a:alpha val="0"/>
                    </a:schemeClr>
                  </a:solidFill>
                </a:ln>
                <a:solidFill>
                  <a:schemeClr val="accent1"/>
                </a:solidFill>
                <a:latin typeface="+mn-ea"/>
              </a:rPr>
              <a:t> </a:t>
            </a:r>
            <a:r>
              <a:rPr lang="en-US" altLang="ko-KR" sz="1200" b="1" kern="0" dirty="0">
                <a:ln>
                  <a:solidFill>
                    <a:schemeClr val="accent4">
                      <a:alpha val="0"/>
                    </a:schemeClr>
                  </a:solidFill>
                </a:ln>
                <a:solidFill>
                  <a:schemeClr val="accent1"/>
                </a:solidFill>
                <a:latin typeface="+mn-ea"/>
              </a:rPr>
              <a:t>0 → 30%, </a:t>
            </a:r>
            <a:r>
              <a:rPr lang="ko-KR" altLang="en-US" sz="1200" b="1" kern="0" dirty="0">
                <a:ln>
                  <a:solidFill>
                    <a:schemeClr val="accent4">
                      <a:alpha val="0"/>
                    </a:schemeClr>
                  </a:solidFill>
                </a:ln>
                <a:solidFill>
                  <a:schemeClr val="accent1"/>
                </a:solidFill>
                <a:latin typeface="+mn-ea"/>
              </a:rPr>
              <a:t>비규제지역 </a:t>
            </a:r>
            <a:r>
              <a:rPr lang="en-US" altLang="ko-KR" sz="1200" b="1" kern="0" dirty="0">
                <a:ln>
                  <a:solidFill>
                    <a:schemeClr val="accent4">
                      <a:alpha val="0"/>
                    </a:schemeClr>
                  </a:solidFill>
                </a:ln>
                <a:solidFill>
                  <a:schemeClr val="accent1"/>
                </a:solidFill>
                <a:latin typeface="+mn-ea"/>
              </a:rPr>
              <a:t>LTV:</a:t>
            </a:r>
            <a:r>
              <a:rPr lang="ko-KR" altLang="en-US" sz="1200" b="1" kern="0" dirty="0">
                <a:ln>
                  <a:solidFill>
                    <a:schemeClr val="accent4">
                      <a:alpha val="0"/>
                    </a:schemeClr>
                  </a:solidFill>
                </a:ln>
                <a:solidFill>
                  <a:schemeClr val="accent1"/>
                </a:solidFill>
                <a:latin typeface="+mn-ea"/>
              </a:rPr>
              <a:t> </a:t>
            </a:r>
            <a:r>
              <a:rPr lang="en-US" altLang="ko-KR" sz="1200" b="1" kern="0" dirty="0">
                <a:ln>
                  <a:solidFill>
                    <a:schemeClr val="accent4">
                      <a:alpha val="0"/>
                    </a:schemeClr>
                  </a:solidFill>
                </a:ln>
                <a:solidFill>
                  <a:schemeClr val="accent1"/>
                </a:solidFill>
                <a:latin typeface="+mn-ea"/>
              </a:rPr>
              <a:t>0 → 60%)</a:t>
            </a:r>
          </a:p>
          <a:p>
            <a:pPr indent="182563">
              <a:lnSpc>
                <a:spcPct val="120000"/>
              </a:lnSpc>
              <a:defRPr/>
            </a:pPr>
            <a:r>
              <a:rPr lang="en-US" altLang="ko-KR" sz="1200" b="1" kern="0" dirty="0">
                <a:ln>
                  <a:solidFill>
                    <a:schemeClr val="accent4">
                      <a:alpha val="0"/>
                    </a:schemeClr>
                  </a:solidFill>
                </a:ln>
                <a:solidFill>
                  <a:schemeClr val="accent1"/>
                </a:solidFill>
                <a:latin typeface="+mn-ea"/>
              </a:rPr>
              <a:t>③ </a:t>
            </a:r>
            <a:r>
              <a:rPr lang="ko-KR" altLang="en-US" sz="1200" b="1" kern="0" dirty="0">
                <a:ln>
                  <a:solidFill>
                    <a:schemeClr val="accent4">
                      <a:alpha val="0"/>
                    </a:schemeClr>
                  </a:solidFill>
                </a:ln>
                <a:solidFill>
                  <a:schemeClr val="accent1"/>
                </a:solidFill>
                <a:latin typeface="+mn-ea"/>
              </a:rPr>
              <a:t>임차보증금 반환목적 주택담보대출의 각종 제한 규정 완화</a:t>
            </a:r>
            <a:endParaRPr lang="en-US" altLang="ko-KR" sz="1200" b="1" kern="0" dirty="0">
              <a:ln>
                <a:solidFill>
                  <a:schemeClr val="accent4">
                    <a:alpha val="0"/>
                  </a:schemeClr>
                </a:solidFill>
              </a:ln>
              <a:solidFill>
                <a:schemeClr val="accent1"/>
              </a:solidFill>
              <a:latin typeface="+mn-ea"/>
            </a:endParaRPr>
          </a:p>
          <a:p>
            <a:pPr indent="182563">
              <a:lnSpc>
                <a:spcPct val="120000"/>
              </a:lnSpc>
              <a:defRPr/>
            </a:pPr>
            <a:r>
              <a:rPr lang="en-US" altLang="ko-KR" sz="1200" b="1" kern="0" dirty="0">
                <a:ln>
                  <a:solidFill>
                    <a:schemeClr val="accent4">
                      <a:alpha val="0"/>
                    </a:schemeClr>
                  </a:solidFill>
                </a:ln>
                <a:solidFill>
                  <a:schemeClr val="accent1"/>
                </a:solidFill>
                <a:latin typeface="+mn-ea"/>
              </a:rPr>
              <a:t>④ </a:t>
            </a:r>
            <a:r>
              <a:rPr lang="ko-KR" altLang="en-US" sz="1200" b="1" kern="0" dirty="0">
                <a:ln>
                  <a:solidFill>
                    <a:schemeClr val="accent4">
                      <a:alpha val="0"/>
                    </a:schemeClr>
                  </a:solidFill>
                </a:ln>
                <a:solidFill>
                  <a:schemeClr val="accent1"/>
                </a:solidFill>
                <a:latin typeface="+mn-ea"/>
              </a:rPr>
              <a:t>생활안정자금 목적 주택담보대출 한도 폐지</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現 </a:t>
            </a:r>
            <a:r>
              <a:rPr lang="en-US" altLang="ko-KR" sz="1200" b="1" kern="0" dirty="0">
                <a:ln>
                  <a:solidFill>
                    <a:schemeClr val="accent4">
                      <a:alpha val="0"/>
                    </a:schemeClr>
                  </a:solidFill>
                </a:ln>
                <a:solidFill>
                  <a:schemeClr val="accent1"/>
                </a:solidFill>
                <a:latin typeface="+mn-ea"/>
              </a:rPr>
              <a:t>2</a:t>
            </a:r>
            <a:r>
              <a:rPr lang="ko-KR" altLang="en-US" sz="1200" b="1" kern="0" dirty="0">
                <a:ln>
                  <a:solidFill>
                    <a:schemeClr val="accent4">
                      <a:alpha val="0"/>
                    </a:schemeClr>
                  </a:solidFill>
                </a:ln>
                <a:solidFill>
                  <a:schemeClr val="accent1"/>
                </a:solidFill>
                <a:latin typeface="+mn-ea"/>
              </a:rPr>
              <a:t>억 원 → </a:t>
            </a:r>
            <a:r>
              <a:rPr lang="en-US" altLang="ko-KR" sz="1200" b="1" kern="0" dirty="0">
                <a:ln>
                  <a:solidFill>
                    <a:schemeClr val="accent4">
                      <a:alpha val="0"/>
                    </a:schemeClr>
                  </a:solidFill>
                </a:ln>
                <a:solidFill>
                  <a:schemeClr val="accent1"/>
                </a:solidFill>
                <a:latin typeface="+mn-ea"/>
              </a:rPr>
              <a:t>LTV·DSR </a:t>
            </a:r>
            <a:r>
              <a:rPr lang="ko-KR" altLang="en-US" sz="1200" b="1" kern="0" dirty="0">
                <a:ln>
                  <a:solidFill>
                    <a:schemeClr val="accent4">
                      <a:alpha val="0"/>
                    </a:schemeClr>
                  </a:solidFill>
                </a:ln>
                <a:solidFill>
                  <a:schemeClr val="accent1"/>
                </a:solidFill>
                <a:latin typeface="+mn-ea"/>
              </a:rPr>
              <a:t>內 허용</a:t>
            </a:r>
            <a:r>
              <a:rPr lang="en-US" altLang="ko-KR" sz="1200" b="1" kern="0" dirty="0">
                <a:ln>
                  <a:solidFill>
                    <a:schemeClr val="accent4">
                      <a:alpha val="0"/>
                    </a:schemeClr>
                  </a:solidFill>
                </a:ln>
                <a:solidFill>
                  <a:schemeClr val="accent1"/>
                </a:solidFill>
                <a:latin typeface="+mn-ea"/>
              </a:rPr>
              <a:t>)</a:t>
            </a:r>
          </a:p>
          <a:p>
            <a:pPr indent="182563">
              <a:lnSpc>
                <a:spcPct val="120000"/>
              </a:lnSpc>
              <a:defRPr/>
            </a:pPr>
            <a:r>
              <a:rPr lang="en-US" altLang="ko-KR" sz="1200" b="1" kern="0" dirty="0">
                <a:ln>
                  <a:solidFill>
                    <a:schemeClr val="accent4">
                      <a:alpha val="0"/>
                    </a:schemeClr>
                  </a:solidFill>
                </a:ln>
                <a:solidFill>
                  <a:schemeClr val="accent1"/>
                </a:solidFill>
                <a:latin typeface="+mn-ea"/>
              </a:rPr>
              <a:t>⑤ </a:t>
            </a:r>
            <a:r>
              <a:rPr lang="ko-KR" altLang="en-US" sz="1200" b="1" kern="0" dirty="0">
                <a:ln>
                  <a:solidFill>
                    <a:schemeClr val="accent4">
                      <a:alpha val="0"/>
                    </a:schemeClr>
                  </a:solidFill>
                </a:ln>
                <a:solidFill>
                  <a:schemeClr val="accent1"/>
                </a:solidFill>
                <a:latin typeface="+mn-ea"/>
              </a:rPr>
              <a:t>주택담보대출 대환 시 기존 대출시점의 </a:t>
            </a:r>
            <a:r>
              <a:rPr lang="en-US" altLang="ko-KR" sz="1200" b="1" kern="0" dirty="0">
                <a:ln>
                  <a:solidFill>
                    <a:schemeClr val="accent4">
                      <a:alpha val="0"/>
                    </a:schemeClr>
                  </a:solidFill>
                </a:ln>
                <a:solidFill>
                  <a:schemeClr val="accent1"/>
                </a:solidFill>
                <a:latin typeface="+mn-ea"/>
              </a:rPr>
              <a:t>DSR </a:t>
            </a:r>
            <a:r>
              <a:rPr lang="ko-KR" altLang="en-US" sz="1200" b="1" kern="0" dirty="0">
                <a:ln>
                  <a:solidFill>
                    <a:schemeClr val="accent4">
                      <a:alpha val="0"/>
                    </a:schemeClr>
                  </a:solidFill>
                </a:ln>
                <a:solidFill>
                  <a:schemeClr val="accent1"/>
                </a:solidFill>
                <a:latin typeface="+mn-ea"/>
              </a:rPr>
              <a:t>적용</a:t>
            </a:r>
            <a:r>
              <a:rPr lang="en-US" altLang="ko-KR" sz="1200" b="1" kern="0" dirty="0">
                <a:ln>
                  <a:solidFill>
                    <a:schemeClr val="accent4">
                      <a:alpha val="0"/>
                    </a:schemeClr>
                  </a:solidFill>
                </a:ln>
                <a:solidFill>
                  <a:schemeClr val="accent1"/>
                </a:solidFill>
                <a:latin typeface="+mn-ea"/>
              </a:rPr>
              <a:t>(1</a:t>
            </a:r>
            <a:r>
              <a:rPr lang="ko-KR" altLang="en-US" sz="1200" b="1" kern="0" dirty="0">
                <a:ln>
                  <a:solidFill>
                    <a:schemeClr val="accent4">
                      <a:alpha val="0"/>
                    </a:schemeClr>
                  </a:solidFill>
                </a:ln>
                <a:solidFill>
                  <a:schemeClr val="accent1"/>
                </a:solidFill>
                <a:latin typeface="+mn-ea"/>
              </a:rPr>
              <a:t>년 한시</a:t>
            </a:r>
            <a:r>
              <a:rPr lang="en-US" altLang="ko-KR" sz="1200" b="1" kern="0" dirty="0">
                <a:ln>
                  <a:solidFill>
                    <a:schemeClr val="accent4">
                      <a:alpha val="0"/>
                    </a:schemeClr>
                  </a:solidFill>
                </a:ln>
                <a:solidFill>
                  <a:schemeClr val="accent1"/>
                </a:solidFill>
                <a:latin typeface="+mn-ea"/>
              </a:rPr>
              <a:t>)</a:t>
            </a:r>
          </a:p>
          <a:p>
            <a:pPr indent="182563">
              <a:lnSpc>
                <a:spcPct val="120000"/>
              </a:lnSpc>
              <a:defRPr/>
            </a:pPr>
            <a:r>
              <a:rPr lang="en-US" altLang="ko-KR" sz="1200" b="1" kern="0" dirty="0">
                <a:ln>
                  <a:solidFill>
                    <a:schemeClr val="accent4">
                      <a:alpha val="0"/>
                    </a:schemeClr>
                  </a:solidFill>
                </a:ln>
                <a:solidFill>
                  <a:schemeClr val="accent1"/>
                </a:solidFill>
                <a:latin typeface="+mn-ea"/>
              </a:rPr>
              <a:t>⑥</a:t>
            </a:r>
            <a:r>
              <a:rPr lang="ko-KR" altLang="en-US" sz="1200" b="1" kern="0" dirty="0">
                <a:ln>
                  <a:solidFill>
                    <a:schemeClr val="accent4">
                      <a:alpha val="0"/>
                    </a:schemeClr>
                  </a:solidFill>
                </a:ln>
                <a:solidFill>
                  <a:schemeClr val="accent1"/>
                </a:solidFill>
                <a:latin typeface="+mn-ea"/>
              </a:rPr>
              <a:t>서민</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실수요자의 주택담보대출 한도 폐지</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現 </a:t>
            </a:r>
            <a:r>
              <a:rPr lang="en-US" altLang="ko-KR" sz="1200" b="1" kern="0" dirty="0">
                <a:ln>
                  <a:solidFill>
                    <a:schemeClr val="accent4">
                      <a:alpha val="0"/>
                    </a:schemeClr>
                  </a:solidFill>
                </a:ln>
                <a:solidFill>
                  <a:schemeClr val="accent1"/>
                </a:solidFill>
                <a:latin typeface="+mn-ea"/>
              </a:rPr>
              <a:t>6</a:t>
            </a:r>
            <a:r>
              <a:rPr lang="ko-KR" altLang="en-US" sz="1200" b="1" kern="0" dirty="0">
                <a:ln>
                  <a:solidFill>
                    <a:schemeClr val="accent4">
                      <a:alpha val="0"/>
                    </a:schemeClr>
                  </a:solidFill>
                </a:ln>
                <a:solidFill>
                  <a:schemeClr val="accent1"/>
                </a:solidFill>
                <a:latin typeface="+mn-ea"/>
              </a:rPr>
              <a:t>억 원 → </a:t>
            </a:r>
            <a:r>
              <a:rPr lang="en-US" altLang="ko-KR" sz="1200" b="1" kern="0" dirty="0">
                <a:ln>
                  <a:solidFill>
                    <a:schemeClr val="accent4">
                      <a:alpha val="0"/>
                    </a:schemeClr>
                  </a:solidFill>
                </a:ln>
                <a:solidFill>
                  <a:schemeClr val="accent1"/>
                </a:solidFill>
                <a:latin typeface="+mn-ea"/>
              </a:rPr>
              <a:t>LTV·DSR </a:t>
            </a:r>
            <a:r>
              <a:rPr lang="ko-KR" altLang="en-US" sz="1200" b="1" kern="0" dirty="0">
                <a:ln>
                  <a:solidFill>
                    <a:schemeClr val="accent4">
                      <a:alpha val="0"/>
                    </a:schemeClr>
                  </a:solidFill>
                </a:ln>
                <a:solidFill>
                  <a:schemeClr val="accent1"/>
                </a:solidFill>
                <a:latin typeface="+mn-ea"/>
              </a:rPr>
              <a:t>內 허용</a:t>
            </a:r>
            <a:r>
              <a:rPr lang="en-US" altLang="ko-KR" sz="1200" b="1" kern="0" dirty="0">
                <a:ln>
                  <a:solidFill>
                    <a:schemeClr val="accent4">
                      <a:alpha val="0"/>
                    </a:schemeClr>
                  </a:solidFill>
                </a:ln>
                <a:solidFill>
                  <a:schemeClr val="accent1"/>
                </a:solidFill>
                <a:latin typeface="+mn-ea"/>
              </a:rPr>
              <a:t>)</a:t>
            </a:r>
            <a:endParaRPr lang="ko-KR" altLang="en-US" sz="1200" b="1" kern="0" dirty="0">
              <a:ln>
                <a:solidFill>
                  <a:schemeClr val="accent4">
                    <a:alpha val="0"/>
                  </a:schemeClr>
                </a:solidFill>
              </a:ln>
              <a:solidFill>
                <a:schemeClr val="accent1"/>
              </a:solidFill>
              <a:latin typeface="+mn-ea"/>
            </a:endParaRPr>
          </a:p>
        </p:txBody>
      </p:sp>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a:xfrm>
            <a:off x="488949" y="333149"/>
            <a:ext cx="8928101" cy="184666"/>
          </a:xfrm>
        </p:spPr>
        <p:txBody>
          <a:bodyPr/>
          <a:lstStyle/>
          <a:p>
            <a:pPr latinLnBrk="0"/>
            <a:r>
              <a:rPr lang="en-US" altLang="ko-KR" dirty="0"/>
              <a:t>II. </a:t>
            </a:r>
            <a:r>
              <a:rPr lang="ko-KR" altLang="en-US" dirty="0"/>
              <a:t>은행산업</a:t>
            </a: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2023.2.10</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8950" y="600555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(2023.2.10), “</a:t>
            </a:r>
            <a:r>
              <a:rPr lang="ko-KR" altLang="en-US" dirty="0">
                <a:solidFill>
                  <a:schemeClr val="bg1">
                    <a:lumMod val="50000"/>
                  </a:schemeClr>
                </a:solidFill>
              </a:rPr>
              <a:t>「</a:t>
            </a:r>
            <a:r>
              <a:rPr lang="ko-KR" altLang="en-US" dirty="0" err="1">
                <a:solidFill>
                  <a:schemeClr val="bg1">
                    <a:lumMod val="50000"/>
                  </a:schemeClr>
                </a:solidFill>
              </a:rPr>
              <a:t>은행업</a:t>
            </a:r>
            <a:r>
              <a:rPr lang="ko-KR" altLang="en-US" dirty="0">
                <a:solidFill>
                  <a:schemeClr val="bg1">
                    <a:lumMod val="50000"/>
                  </a:schemeClr>
                </a:solidFill>
              </a:rPr>
              <a:t> 감독규정」</a:t>
            </a:r>
            <a:r>
              <a:rPr lang="en-US" altLang="ko-KR" dirty="0">
                <a:solidFill>
                  <a:schemeClr val="bg1">
                    <a:lumMod val="50000"/>
                  </a:schemeClr>
                </a:solidFill>
              </a:rPr>
              <a:t> </a:t>
            </a:r>
            <a:r>
              <a:rPr lang="ko-KR" altLang="en-US" dirty="0">
                <a:solidFill>
                  <a:schemeClr val="bg1">
                    <a:lumMod val="50000"/>
                  </a:schemeClr>
                </a:solidFill>
              </a:rPr>
              <a:t>등 </a:t>
            </a:r>
            <a:r>
              <a:rPr lang="en-US" altLang="ko-KR" dirty="0">
                <a:solidFill>
                  <a:schemeClr val="bg1">
                    <a:lumMod val="50000"/>
                  </a:schemeClr>
                </a:solidFill>
              </a:rPr>
              <a:t>5</a:t>
            </a:r>
            <a:r>
              <a:rPr lang="ko-KR" altLang="en-US" dirty="0">
                <a:solidFill>
                  <a:schemeClr val="bg1">
                    <a:lumMod val="50000"/>
                  </a:schemeClr>
                </a:solidFill>
              </a:rPr>
              <a:t>개 규정 개정안 규정변경 예고</a:t>
            </a:r>
            <a:r>
              <a:rPr lang="en-US" altLang="ko-KR" dirty="0">
                <a:solidFill>
                  <a:schemeClr val="bg1">
                    <a:lumMod val="50000"/>
                  </a:schemeClr>
                </a:solidFill>
              </a:rPr>
              <a:t>- </a:t>
            </a:r>
            <a:r>
              <a:rPr lang="ko-KR" altLang="en-US" dirty="0">
                <a:solidFill>
                  <a:schemeClr val="bg1">
                    <a:lumMod val="50000"/>
                  </a:schemeClr>
                </a:solidFill>
              </a:rPr>
              <a:t>다주택자 규제지역 내 주택담보대출 허용</a:t>
            </a:r>
            <a:r>
              <a:rPr lang="en-US" altLang="ko-KR" dirty="0">
                <a:solidFill>
                  <a:schemeClr val="bg1">
                    <a:lumMod val="50000"/>
                  </a:schemeClr>
                </a:solidFill>
              </a:rPr>
              <a:t>, </a:t>
            </a:r>
            <a:r>
              <a:rPr lang="ko-KR" altLang="en-US" dirty="0">
                <a:solidFill>
                  <a:schemeClr val="bg1">
                    <a:lumMod val="50000"/>
                  </a:schemeClr>
                </a:solidFill>
              </a:rPr>
              <a:t>임차보증금 반환목적 주택담보대출 규제완화 등</a:t>
            </a:r>
            <a:r>
              <a:rPr lang="en-US" altLang="ko-KR" dirty="0">
                <a:solidFill>
                  <a:schemeClr val="bg1">
                    <a:lumMod val="50000"/>
                  </a:schemeClr>
                </a:solidFill>
              </a:rPr>
              <a:t>(3.2</a:t>
            </a:r>
            <a:r>
              <a:rPr lang="ko-KR" altLang="en-US" dirty="0">
                <a:solidFill>
                  <a:schemeClr val="bg1">
                    <a:lumMod val="50000"/>
                  </a:schemeClr>
                </a:solidFill>
              </a:rPr>
              <a:t>일 잠정 시행 예정</a:t>
            </a:r>
            <a:r>
              <a:rPr lang="en-US" altLang="ko-KR" dirty="0">
                <a:solidFill>
                  <a:schemeClr val="bg1">
                    <a:lumMod val="50000"/>
                  </a:schemeClr>
                </a:solidFill>
              </a:rPr>
              <a:t>)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a:xfrm>
            <a:off x="488950" y="617249"/>
            <a:ext cx="8928100" cy="322262"/>
          </a:xfrm>
        </p:spPr>
        <p:txBody>
          <a:bodyPr/>
          <a:lstStyle/>
          <a:p>
            <a:pPr lvl="0" latinLnBrk="0"/>
            <a:r>
              <a:rPr lang="ko-KR" altLang="en-US" dirty="0"/>
              <a:t>다주택자 규제지역 내 주택담보대출 허용 등 </a:t>
            </a:r>
            <a:r>
              <a:rPr lang="ko-KR" altLang="en-US" dirty="0" err="1"/>
              <a:t>은행업감독규정</a:t>
            </a:r>
            <a:r>
              <a:rPr lang="ko-KR" altLang="en-US" dirty="0"/>
              <a:t> 등 개정안 </a:t>
            </a:r>
          </a:p>
        </p:txBody>
      </p:sp>
      <p:graphicFrame>
        <p:nvGraphicFramePr>
          <p:cNvPr id="14" name="표 13">
            <a:extLst>
              <a:ext uri="{FF2B5EF4-FFF2-40B4-BE49-F238E27FC236}">
                <a16:creationId xmlns:a16="http://schemas.microsoft.com/office/drawing/2014/main" id="{E611407C-0511-4885-A2B0-BF8718812845}"/>
              </a:ext>
            </a:extLst>
          </p:cNvPr>
          <p:cNvGraphicFramePr>
            <a:graphicFrameLocks noGrp="1"/>
          </p:cNvGraphicFramePr>
          <p:nvPr>
            <p:extLst>
              <p:ext uri="{D42A27DB-BD31-4B8C-83A1-F6EECF244321}">
                <p14:modId xmlns:p14="http://schemas.microsoft.com/office/powerpoint/2010/main" val="1939999428"/>
              </p:ext>
            </p:extLst>
          </p:nvPr>
        </p:nvGraphicFramePr>
        <p:xfrm>
          <a:off x="489048" y="2723665"/>
          <a:ext cx="8928002" cy="3141430"/>
        </p:xfrm>
        <a:graphic>
          <a:graphicData uri="http://schemas.openxmlformats.org/drawingml/2006/table">
            <a:tbl>
              <a:tblPr/>
              <a:tblGrid>
                <a:gridCol w="1731934">
                  <a:extLst>
                    <a:ext uri="{9D8B030D-6E8A-4147-A177-3AD203B41FA5}">
                      <a16:colId xmlns:a16="http://schemas.microsoft.com/office/drawing/2014/main" val="3789487043"/>
                    </a:ext>
                  </a:extLst>
                </a:gridCol>
                <a:gridCol w="3001375">
                  <a:extLst>
                    <a:ext uri="{9D8B030D-6E8A-4147-A177-3AD203B41FA5}">
                      <a16:colId xmlns:a16="http://schemas.microsoft.com/office/drawing/2014/main" val="1629707968"/>
                    </a:ext>
                  </a:extLst>
                </a:gridCol>
                <a:gridCol w="3001375">
                  <a:extLst>
                    <a:ext uri="{9D8B030D-6E8A-4147-A177-3AD203B41FA5}">
                      <a16:colId xmlns:a16="http://schemas.microsoft.com/office/drawing/2014/main" val="3311013275"/>
                    </a:ext>
                  </a:extLst>
                </a:gridCol>
                <a:gridCol w="1193318">
                  <a:extLst>
                    <a:ext uri="{9D8B030D-6E8A-4147-A177-3AD203B41FA5}">
                      <a16:colId xmlns:a16="http://schemas.microsoft.com/office/drawing/2014/main" val="2052206483"/>
                    </a:ext>
                  </a:extLst>
                </a:gridCol>
              </a:tblGrid>
              <a:tr h="163913">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marL="64770" marR="64770" marT="17907" marB="1790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현행</a:t>
                      </a:r>
                      <a:endParaRPr 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개선 </a:t>
                      </a:r>
                      <a:endParaRPr 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향후 계획 </a:t>
                      </a:r>
                      <a:endParaRPr 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223786380"/>
                  </a:ext>
                </a:extLst>
              </a:tr>
              <a:tr h="432953">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1.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다주택자 규제지역내 주택담보대출 허용</a:t>
                      </a:r>
                    </a:p>
                  </a:txBody>
                  <a:tcPr marL="64770" marR="64770" marT="17907" marB="1790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171450" marR="0" lvl="0" indent="-171450"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다주택자의 규제지역 내 주택구입목적 주택담보대출 취급 금지</a:t>
                      </a:r>
                    </a:p>
                  </a:txBody>
                  <a:tcPr marL="64770" marR="64770" marT="17907" marB="1790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171450" marR="0" lvl="0" indent="-171450"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다주택자의 규제지역 내 주택구입목적 주택담보대출 취급 허용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규제지역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LTV 0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30%,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비규제지역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LTV 60%) </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rowSpan="6">
                  <a:txBody>
                    <a:bodyPr/>
                    <a:lstStyle/>
                    <a:p>
                      <a:pPr marL="171450" marR="0" lvl="0" indent="-171450" algn="l" defTabSz="914400" eaLnBrk="1" fontAlgn="base" latinLnBrk="0" hangingPunct="1">
                        <a:lnSpc>
                          <a:spcPct val="160000"/>
                        </a:lnSpc>
                        <a:spcBef>
                          <a:spcPts val="0"/>
                        </a:spcBef>
                        <a:spcAft>
                          <a:spcPts val="0"/>
                        </a:spcAft>
                        <a:buClrTx/>
                        <a:buSzTx/>
                        <a:buFont typeface="Arial" panose="020B0604020202020204" pitchFamily="34" charset="0"/>
                        <a:buChar char="•"/>
                        <a:tabLst/>
                        <a:defRPr/>
                      </a:pPr>
                      <a:r>
                        <a:rPr lang="ko-KR" altLang="en-US" sz="1000" b="0" kern="0" dirty="0" err="1">
                          <a:ln>
                            <a:solidFill>
                              <a:schemeClr val="bg1">
                                <a:lumMod val="75000"/>
                                <a:alpha val="0"/>
                              </a:schemeClr>
                            </a:solidFill>
                          </a:ln>
                          <a:solidFill>
                            <a:schemeClr val="tx1">
                              <a:lumMod val="85000"/>
                              <a:lumOff val="15000"/>
                            </a:schemeClr>
                          </a:solidFill>
                          <a:latin typeface="+mn-ea"/>
                          <a:ea typeface="+mn-ea"/>
                          <a:cs typeface="+mn-cs"/>
                        </a:rPr>
                        <a:t>은행업</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 감독규정 등 </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5</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개 </a:t>
                      </a:r>
                      <a:r>
                        <a:rPr lang="ko-KR" altLang="en-US" sz="1000" b="0" kern="0" dirty="0" err="1">
                          <a:ln>
                            <a:solidFill>
                              <a:schemeClr val="bg1">
                                <a:lumMod val="75000"/>
                                <a:alpha val="0"/>
                              </a:schemeClr>
                            </a:solidFill>
                          </a:ln>
                          <a:solidFill>
                            <a:schemeClr val="tx1">
                              <a:lumMod val="85000"/>
                              <a:lumOff val="15000"/>
                            </a:schemeClr>
                          </a:solidFill>
                          <a:latin typeface="+mn-ea"/>
                          <a:ea typeface="+mn-ea"/>
                          <a:cs typeface="+mn-cs"/>
                        </a:rPr>
                        <a:t>업권</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 감독규정 변경예고 이후</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’23.3.2</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일</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잠정</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0" kern="0" dirty="0" err="1">
                          <a:ln>
                            <a:solidFill>
                              <a:schemeClr val="bg1">
                                <a:lumMod val="75000"/>
                                <a:alpha val="0"/>
                              </a:schemeClr>
                            </a:solidFill>
                          </a:ln>
                          <a:solidFill>
                            <a:schemeClr val="tx1">
                              <a:lumMod val="85000"/>
                              <a:lumOff val="15000"/>
                            </a:schemeClr>
                          </a:solidFill>
                          <a:latin typeface="+mn-ea"/>
                          <a:ea typeface="+mn-ea"/>
                          <a:cs typeface="+mn-cs"/>
                        </a:rPr>
                        <a:t>금융위</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 의결을 목표로 추진 예정</a:t>
                      </a:r>
                    </a:p>
                  </a:txBody>
                  <a:tcPr marL="64770" marR="64770" marT="17907" marB="1790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048521097"/>
                  </a:ext>
                </a:extLst>
              </a:tr>
              <a:tr h="432953">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2.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임대</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매매사업자에 대한 주택담보대출 허용</a:t>
                      </a:r>
                    </a:p>
                  </a:txBody>
                  <a:tcPr marL="64770" marR="64770" marT="17907" marB="1790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171450" marR="0" lvl="0" indent="-171450"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주택 임대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매매사업자의 경우 全지역 주택담보대출 취급 금지</a:t>
                      </a:r>
                    </a:p>
                  </a:txBody>
                  <a:tcPr marL="64770" marR="64770" marT="17907" marB="1790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171450" marR="0" lvl="0" indent="-171450"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주택 임대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매매사업자에 대한 주택담보대출 취급 허용</a:t>
                      </a:r>
                      <a:b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b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규제지역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LTV 0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30%,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비규제지역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LTV 0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60%) </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vMerge="1">
                  <a:txBody>
                    <a:bodyPr/>
                    <a:lstStyle/>
                    <a:p>
                      <a:pPr marL="171450" marR="0" lvl="0" indent="-171450" algn="l" defTabSz="914400" eaLnBrk="1" fontAlgn="base" latinLnBrk="0" hangingPunct="1">
                        <a:lnSpc>
                          <a:spcPct val="16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승인요건에 부합하는 신청 증가</a:t>
                      </a:r>
                    </a:p>
                  </a:txBody>
                  <a:tcPr marL="64770" marR="64770" marT="17907" marB="1790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73739155"/>
                  </a:ext>
                </a:extLst>
              </a:tr>
              <a:tr h="432953">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3.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임차보증금 반환목적 주택담보대출 관련 각종 제한 완화</a:t>
                      </a:r>
                    </a:p>
                  </a:txBody>
                  <a:tcPr marL="64770" marR="64770" marT="17907" marB="1790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171450" marR="0" lvl="0" indent="-171450"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임차보증금 반환목적 주택담보대출 취급 시 각종 제한 존재</a:t>
                      </a:r>
                    </a:p>
                  </a:txBody>
                  <a:tcPr marL="64770" marR="64770" marT="17907" marB="1790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171450" marR="0" lvl="0" indent="-171450"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임차보증금 반환목적 주택담보대출 취급 시 각종 제한 일괄폐지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(LTV·DSR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범위 한도내 대출취급 가능</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vMerge="1">
                  <a:txBody>
                    <a:bodyPr/>
                    <a:lstStyle/>
                    <a:p>
                      <a:pPr marL="171450" marR="0" lvl="0" indent="-171450" algn="l" defTabSz="914400" eaLnBrk="1" fontAlgn="base" latinLnBrk="0" hangingPunct="1">
                        <a:lnSpc>
                          <a:spcPct val="16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공시정보에 대한 이해도와 활용도 제고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불필요한 오해 예방</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80326783"/>
                  </a:ext>
                </a:extLst>
              </a:tr>
              <a:tr h="432953">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4.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생활안정자금 목적 주택담보대출 한도 폐지</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171450" marR="0" lvl="0" indent="-171450"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생활안정자금 목적</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주택구입목적 外</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주택담보대출은 연 최대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억 원까지 취급 가능</a:t>
                      </a:r>
                    </a:p>
                  </a:txBody>
                  <a:tcPr marL="64770" marR="64770" marT="17907" marB="1790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171450" marR="0" lvl="0" indent="-171450"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생활안정자금 목적 주택담보대출의 대출한도 폐지</a:t>
                      </a:r>
                      <a:b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b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(LTV·DSR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범위 한도내 대출취급 가능</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vMerge="1">
                  <a:txBody>
                    <a:bodyPr/>
                    <a:lstStyle/>
                    <a:p>
                      <a:pPr marL="171450" marR="0" lvl="0" indent="-171450" algn="l" defTabSz="914400" eaLnBrk="1" fontAlgn="base" latinLnBrk="0" hangingPunct="1">
                        <a:lnSpc>
                          <a:spcPct val="160000"/>
                        </a:lnSpc>
                        <a:spcBef>
                          <a:spcPts val="0"/>
                        </a:spcBef>
                        <a:spcAft>
                          <a:spcPts val="0"/>
                        </a:spcAft>
                        <a:buClrTx/>
                        <a:buSzTx/>
                        <a:buFont typeface="Arial" panose="020B0604020202020204" pitchFamily="34" charset="0"/>
                        <a:buChar char="•"/>
                        <a:tabLst/>
                        <a:defRPr/>
                      </a:pPr>
                      <a:r>
                        <a:rPr lang="en-US" altLang="ko-KR" sz="1000" kern="0" dirty="0" err="1">
                          <a:ln>
                            <a:solidFill>
                              <a:schemeClr val="bg1">
                                <a:lumMod val="75000"/>
                                <a:alpha val="0"/>
                              </a:schemeClr>
                            </a:solidFill>
                          </a:ln>
                          <a:solidFill>
                            <a:schemeClr val="tx1">
                              <a:lumMod val="85000"/>
                              <a:lumOff val="15000"/>
                            </a:schemeClr>
                          </a:solidFill>
                          <a:latin typeface="+mn-ea"/>
                          <a:ea typeface="+mn-ea"/>
                          <a:cs typeface="+mn-cs"/>
                        </a:rPr>
                        <a:t>보다</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1000" kern="0" dirty="0" err="1">
                          <a:ln>
                            <a:solidFill>
                              <a:schemeClr val="bg1">
                                <a:lumMod val="75000"/>
                                <a:alpha val="0"/>
                              </a:schemeClr>
                            </a:solidFill>
                          </a:ln>
                          <a:solidFill>
                            <a:schemeClr val="tx1">
                              <a:lumMod val="85000"/>
                              <a:lumOff val="15000"/>
                            </a:schemeClr>
                          </a:solidFill>
                          <a:latin typeface="+mn-ea"/>
                          <a:ea typeface="+mn-ea"/>
                          <a:cs typeface="+mn-cs"/>
                        </a:rPr>
                        <a:t>정확한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소비자 정보 </a:t>
                      </a:r>
                      <a:r>
                        <a:rPr lang="en-US" altLang="ko-KR" sz="1000" kern="0" dirty="0" err="1">
                          <a:ln>
                            <a:solidFill>
                              <a:schemeClr val="bg1">
                                <a:lumMod val="75000"/>
                                <a:alpha val="0"/>
                              </a:schemeClr>
                            </a:solidFill>
                          </a:ln>
                          <a:solidFill>
                            <a:schemeClr val="tx1">
                              <a:lumMod val="85000"/>
                              <a:lumOff val="15000"/>
                            </a:schemeClr>
                          </a:solidFill>
                          <a:latin typeface="+mn-ea"/>
                          <a:ea typeface="+mn-ea"/>
                          <a:cs typeface="+mn-cs"/>
                        </a:rPr>
                        <a:t>제공</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1000" kern="0" dirty="0" err="1">
                          <a:ln>
                            <a:solidFill>
                              <a:schemeClr val="bg1">
                                <a:lumMod val="75000"/>
                                <a:alpha val="0"/>
                              </a:schemeClr>
                            </a:solidFill>
                          </a:ln>
                          <a:solidFill>
                            <a:schemeClr val="tx1">
                              <a:lumMod val="85000"/>
                              <a:lumOff val="15000"/>
                            </a:schemeClr>
                          </a:solidFill>
                          <a:latin typeface="+mn-ea"/>
                          <a:ea typeface="+mn-ea"/>
                          <a:cs typeface="+mn-cs"/>
                        </a:rPr>
                        <a:t>금융회사별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1000" kern="0" dirty="0" err="1">
                          <a:ln>
                            <a:solidFill>
                              <a:schemeClr val="bg1">
                                <a:lumMod val="75000"/>
                                <a:alpha val="0"/>
                              </a:schemeClr>
                            </a:solidFill>
                          </a:ln>
                          <a:solidFill>
                            <a:schemeClr val="tx1">
                              <a:lumMod val="85000"/>
                              <a:lumOff val="15000"/>
                            </a:schemeClr>
                          </a:solidFill>
                          <a:latin typeface="+mn-ea"/>
                          <a:ea typeface="+mn-ea"/>
                          <a:cs typeface="+mn-cs"/>
                        </a:rPr>
                        <a:t>비교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1000" kern="0" dirty="0" err="1">
                          <a:ln>
                            <a:solidFill>
                              <a:schemeClr val="bg1">
                                <a:lumMod val="75000"/>
                                <a:alpha val="0"/>
                              </a:schemeClr>
                            </a:solidFill>
                          </a:ln>
                          <a:solidFill>
                            <a:schemeClr val="tx1">
                              <a:lumMod val="85000"/>
                              <a:lumOff val="15000"/>
                            </a:schemeClr>
                          </a:solidFill>
                          <a:latin typeface="+mn-ea"/>
                          <a:ea typeface="+mn-ea"/>
                          <a:cs typeface="+mn-cs"/>
                        </a:rPr>
                        <a:t>용이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1000" kern="0" dirty="0" err="1">
                          <a:ln>
                            <a:solidFill>
                              <a:schemeClr val="bg1">
                                <a:lumMod val="75000"/>
                                <a:alpha val="0"/>
                              </a:schemeClr>
                            </a:solidFill>
                          </a:ln>
                          <a:solidFill>
                            <a:schemeClr val="tx1">
                              <a:lumMod val="85000"/>
                              <a:lumOff val="15000"/>
                            </a:schemeClr>
                          </a:solidFill>
                          <a:latin typeface="+mn-ea"/>
                          <a:ea typeface="+mn-ea"/>
                          <a:cs typeface="+mn-cs"/>
                        </a:rPr>
                        <a:t>거래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1000" kern="0" dirty="0" err="1">
                          <a:ln>
                            <a:solidFill>
                              <a:schemeClr val="bg1">
                                <a:lumMod val="75000"/>
                                <a:alpha val="0"/>
                              </a:schemeClr>
                            </a:solidFill>
                          </a:ln>
                          <a:solidFill>
                            <a:schemeClr val="tx1">
                              <a:lumMod val="85000"/>
                              <a:lumOff val="15000"/>
                            </a:schemeClr>
                          </a:solidFill>
                          <a:latin typeface="+mn-ea"/>
                          <a:ea typeface="+mn-ea"/>
                          <a:cs typeface="+mn-cs"/>
                        </a:rPr>
                        <a:t>금융회사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1000" kern="0" dirty="0" err="1">
                          <a:ln>
                            <a:solidFill>
                              <a:schemeClr val="bg1">
                                <a:lumMod val="75000"/>
                                <a:alpha val="0"/>
                              </a:schemeClr>
                            </a:solidFill>
                          </a:ln>
                          <a:solidFill>
                            <a:schemeClr val="tx1">
                              <a:lumMod val="85000"/>
                              <a:lumOff val="15000"/>
                            </a:schemeClr>
                          </a:solidFill>
                          <a:latin typeface="+mn-ea"/>
                          <a:ea typeface="+mn-ea"/>
                          <a:cs typeface="+mn-cs"/>
                        </a:rPr>
                        <a:t>선택시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1000" kern="0" dirty="0" err="1">
                          <a:ln>
                            <a:solidFill>
                              <a:schemeClr val="bg1">
                                <a:lumMod val="75000"/>
                                <a:alpha val="0"/>
                              </a:schemeClr>
                            </a:solidFill>
                          </a:ln>
                          <a:solidFill>
                            <a:schemeClr val="tx1">
                              <a:lumMod val="85000"/>
                              <a:lumOff val="15000"/>
                            </a:schemeClr>
                          </a:solidFill>
                          <a:latin typeface="+mn-ea"/>
                          <a:ea typeface="+mn-ea"/>
                          <a:cs typeface="+mn-cs"/>
                        </a:rPr>
                        <a:t>합리적</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1000" kern="0" dirty="0" err="1">
                          <a:ln>
                            <a:solidFill>
                              <a:schemeClr val="bg1">
                                <a:lumMod val="75000"/>
                                <a:alpha val="0"/>
                              </a:schemeClr>
                            </a:solidFill>
                          </a:ln>
                          <a:solidFill>
                            <a:schemeClr val="tx1">
                              <a:lumMod val="85000"/>
                              <a:lumOff val="15000"/>
                            </a:schemeClr>
                          </a:solidFill>
                          <a:latin typeface="+mn-ea"/>
                          <a:ea typeface="+mn-ea"/>
                          <a:cs typeface="+mn-cs"/>
                        </a:rPr>
                        <a:t>의사결정에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도움</a:t>
                      </a:r>
                    </a:p>
                  </a:txBody>
                  <a:tcPr marL="64770" marR="64770" marT="17907" marB="1790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989881"/>
                  </a:ext>
                </a:extLst>
              </a:tr>
              <a:tr h="432953">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5.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주택담보대출 대환 시 기존 대출시점의 </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DSR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적용</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년 한시</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171450" marR="0" lvl="0" indent="-171450"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원칙적으로 주택담보대출 대환은 신규대출로 취급하여 대환시점의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DSR</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적용</a:t>
                      </a:r>
                    </a:p>
                  </a:txBody>
                  <a:tcPr marL="64770" marR="64770" marT="17907" marB="1790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171450" marR="0" lvl="0" indent="-171450"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대환 시 기존 대출시점의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DSR</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을 적용</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기존 대출한도의 감액 방지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 한시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증액불허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vMerge="1">
                  <a:txBody>
                    <a:bodyPr/>
                    <a:lstStyle/>
                    <a:p>
                      <a:pPr marL="171450" marR="0" indent="-171450" algn="l" fontAlgn="base" latinLnBrk="0">
                        <a:lnSpc>
                          <a:spcPct val="160000"/>
                        </a:lnSpc>
                        <a:spcBef>
                          <a:spcPts val="0"/>
                        </a:spcBef>
                        <a:spcAft>
                          <a:spcPts val="0"/>
                        </a:spcAft>
                        <a:buFont typeface="Arial" panose="020B0604020202020204" pitchFamily="34" charset="0"/>
                        <a:buChar cha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금리인하요구 거절 사유 명확화</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indent="-171450" algn="l" fontAlgn="base" latinLnBrk="0">
                        <a:lnSpc>
                          <a:spcPct val="160000"/>
                        </a:lnSpc>
                        <a:spcBef>
                          <a:spcPts val="0"/>
                        </a:spcBef>
                        <a:spcAft>
                          <a:spcPts val="0"/>
                        </a:spcAft>
                        <a:buFont typeface="Arial" panose="020B0604020202020204" pitchFamily="34" charset="0"/>
                        <a:buChar cha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본인의 신용상태에 대한 인지와 대응 제고</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69813952"/>
                  </a:ext>
                </a:extLst>
              </a:tr>
              <a:tr h="432953">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6.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서민</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실수요자의 주택담보대출 한도 폐지</a:t>
                      </a:r>
                    </a:p>
                  </a:txBody>
                  <a:tcPr marL="64770" marR="64770" marT="17907" marB="1790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171450" marR="0" lvl="0" indent="-171450"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서민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실수요자 규제지역 내 주택구입목적 주택담보대출 취급 시 최대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6</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억 원까지 대출가능</a:t>
                      </a:r>
                      <a:endParaRPr 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171450" marR="0" lvl="0" indent="-171450" algn="l" defTabSz="914400" eaLnBrk="1" fontAlgn="base" latinLnBrk="0" hangingPunct="1">
                        <a:lnSpc>
                          <a:spcPct val="11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서민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실수요자의 규제지역 내 주택구입목적 주택담보대출 대출한도폐지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(LTV·DSR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범위 한도내 대출취급 가능</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txBody>
                  <a:tcPr marL="64770" marR="64770" marT="17907" marB="1790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vMerge="1">
                  <a:txBody>
                    <a:bodyPr/>
                    <a:lstStyle/>
                    <a:p>
                      <a:pPr marL="171450" marR="0" indent="-171450" algn="l" fontAlgn="base" latinLnBrk="0">
                        <a:lnSpc>
                          <a:spcPct val="160000"/>
                        </a:lnSpc>
                        <a:spcBef>
                          <a:spcPts val="0"/>
                        </a:spcBef>
                        <a:spcAft>
                          <a:spcPts val="0"/>
                        </a:spcAft>
                        <a:buFont typeface="Arial" panose="020B0604020202020204" pitchFamily="34" charset="0"/>
                        <a:buChar cha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27285678"/>
                  </a:ext>
                </a:extLst>
              </a:tr>
            </a:tbl>
          </a:graphicData>
        </a:graphic>
      </p:graphicFrame>
      <p:cxnSp>
        <p:nvCxnSpPr>
          <p:cNvPr id="2" name="직선 연결선 1">
            <a:extLst>
              <a:ext uri="{FF2B5EF4-FFF2-40B4-BE49-F238E27FC236}">
                <a16:creationId xmlns:a16="http://schemas.microsoft.com/office/drawing/2014/main" id="{7F1F8628-3897-D66F-BA74-828EA7DE2D33}"/>
              </a:ext>
            </a:extLst>
          </p:cNvPr>
          <p:cNvCxnSpPr/>
          <p:nvPr/>
        </p:nvCxnSpPr>
        <p:spPr>
          <a:xfrm>
            <a:off x="488949" y="2639241"/>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직선 연결선 3">
            <a:extLst>
              <a:ext uri="{FF2B5EF4-FFF2-40B4-BE49-F238E27FC236}">
                <a16:creationId xmlns:a16="http://schemas.microsoft.com/office/drawing/2014/main" id="{AF11F100-EA94-AE0B-C57E-2BABD4073651}"/>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1866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II. </a:t>
            </a:r>
            <a:r>
              <a:rPr lang="ko-KR" altLang="en-US" dirty="0"/>
              <a:t>은행산업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금리인하요구권 실효성 제고 방안 </a:t>
            </a:r>
          </a:p>
        </p:txBody>
      </p:sp>
      <p:sp>
        <p:nvSpPr>
          <p:cNvPr id="2" name="텍스트 개체 틀 1">
            <a:extLst>
              <a:ext uri="{FF2B5EF4-FFF2-40B4-BE49-F238E27FC236}">
                <a16:creationId xmlns:a16="http://schemas.microsoft.com/office/drawing/2014/main" id="{BEA50944-B8A2-8749-90E9-80D68B603DA2}"/>
              </a:ext>
            </a:extLst>
          </p:cNvPr>
          <p:cNvSpPr>
            <a:spLocks noGrp="1"/>
          </p:cNvSpPr>
          <p:nvPr>
            <p:ph type="body" sz="quarter" idx="13"/>
          </p:nvPr>
        </p:nvSpPr>
        <p:spPr/>
        <p:txBody>
          <a:bodyPr/>
          <a:lstStyle/>
          <a:p>
            <a:r>
              <a:rPr lang="ko-KR" altLang="en-US" dirty="0"/>
              <a:t>금리인하요구권 관련 소비자의 권리 향상 위해 ➊금리인하요구권에 대한 소비자 안내 강화</a:t>
            </a:r>
            <a:r>
              <a:rPr lang="en-US" altLang="ko-KR" dirty="0"/>
              <a:t>, ➋</a:t>
            </a:r>
            <a:r>
              <a:rPr lang="ko-KR" altLang="en-US" dirty="0"/>
              <a:t>금리인하 실적 공시 보완 및 ➌금리인하요구권 신청 결과에 대한 통지를 구체화하는 등 제도 개선 추진 </a:t>
            </a:r>
          </a:p>
          <a:p>
            <a:r>
              <a:rPr lang="ko-KR" altLang="en-US" dirty="0"/>
              <a:t>① 은행권부터 우선 개선 내용으로 ’</a:t>
            </a:r>
            <a:r>
              <a:rPr lang="en-US" altLang="ko-KR" dirty="0"/>
              <a:t>22.</a:t>
            </a:r>
            <a:r>
              <a:rPr lang="ko-KR" altLang="en-US" dirty="0"/>
              <a:t>하반기 공시 실시</a:t>
            </a:r>
            <a:r>
              <a:rPr lang="en-US" altLang="ko-KR" dirty="0"/>
              <a:t>, </a:t>
            </a:r>
            <a:r>
              <a:rPr lang="ko-KR" altLang="en-US" dirty="0"/>
              <a:t>여타 </a:t>
            </a:r>
            <a:r>
              <a:rPr lang="ko-KR" altLang="en-US" dirty="0" err="1"/>
              <a:t>업권은</a:t>
            </a:r>
            <a:r>
              <a:rPr lang="ko-KR" altLang="en-US" dirty="0"/>
              <a:t> ’</a:t>
            </a:r>
            <a:r>
              <a:rPr lang="en-US" altLang="ko-KR" dirty="0"/>
              <a:t>23.</a:t>
            </a:r>
            <a:r>
              <a:rPr lang="ko-KR" altLang="en-US" dirty="0"/>
              <a:t>상반기 공시부터 반영</a:t>
            </a:r>
            <a:r>
              <a:rPr lang="en-US" altLang="ko-KR" dirty="0"/>
              <a:t>, ② </a:t>
            </a:r>
            <a:r>
              <a:rPr lang="ko-KR" altLang="en-US" dirty="0"/>
              <a:t>그 외 소비자 안내 강화를 통한 </a:t>
            </a:r>
            <a:r>
              <a:rPr lang="ko-KR" altLang="en-US" dirty="0" err="1"/>
              <a:t>수용률</a:t>
            </a:r>
            <a:r>
              <a:rPr lang="ko-KR" altLang="en-US" dirty="0"/>
              <a:t> 제고와 심사결과 통지 구체화를 위한 개선사항들은 </a:t>
            </a:r>
            <a:r>
              <a:rPr lang="ko-KR" altLang="en-US" dirty="0" err="1"/>
              <a:t>업권별</a:t>
            </a:r>
            <a:r>
              <a:rPr lang="ko-KR" altLang="en-US" dirty="0"/>
              <a:t> 특성을 반영하여 ’</a:t>
            </a:r>
            <a:r>
              <a:rPr lang="en-US" altLang="ko-KR" dirty="0"/>
              <a:t>23.</a:t>
            </a:r>
            <a:r>
              <a:rPr lang="ko-KR" altLang="en-US" dirty="0"/>
              <a:t>상반기 중 완료하여 시행</a:t>
            </a: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2023.2.9</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895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(2023.2.9), “</a:t>
            </a:r>
            <a:r>
              <a:rPr lang="ko-KR" altLang="en-US" dirty="0">
                <a:solidFill>
                  <a:schemeClr val="bg1">
                    <a:lumMod val="50000"/>
                  </a:schemeClr>
                </a:solidFill>
              </a:rPr>
              <a:t>소비자 안내를 강화하고 공시를 개선하는 등 금리인하요구제도의 실효성을 제고하겠습니다</a:t>
            </a:r>
            <a:r>
              <a:rPr lang="en-US" altLang="ko-KR" dirty="0">
                <a:solidFill>
                  <a:schemeClr val="bg1">
                    <a:lumMod val="50000"/>
                  </a:schemeClr>
                </a:solidFill>
              </a:rPr>
              <a:t>.”. </a:t>
            </a:r>
          </a:p>
        </p:txBody>
      </p:sp>
      <p:graphicFrame>
        <p:nvGraphicFramePr>
          <p:cNvPr id="14" name="표 13">
            <a:extLst>
              <a:ext uri="{FF2B5EF4-FFF2-40B4-BE49-F238E27FC236}">
                <a16:creationId xmlns:a16="http://schemas.microsoft.com/office/drawing/2014/main" id="{E611407C-0511-4885-A2B0-BF8718812845}"/>
              </a:ext>
            </a:extLst>
          </p:cNvPr>
          <p:cNvGraphicFramePr>
            <a:graphicFrameLocks noGrp="1"/>
          </p:cNvGraphicFramePr>
          <p:nvPr>
            <p:extLst>
              <p:ext uri="{D42A27DB-BD31-4B8C-83A1-F6EECF244321}">
                <p14:modId xmlns:p14="http://schemas.microsoft.com/office/powerpoint/2010/main" val="566900398"/>
              </p:ext>
            </p:extLst>
          </p:nvPr>
        </p:nvGraphicFramePr>
        <p:xfrm>
          <a:off x="488949" y="2194169"/>
          <a:ext cx="8928001" cy="3682755"/>
        </p:xfrm>
        <a:graphic>
          <a:graphicData uri="http://schemas.openxmlformats.org/drawingml/2006/table">
            <a:tbl>
              <a:tblPr/>
              <a:tblGrid>
                <a:gridCol w="934606">
                  <a:extLst>
                    <a:ext uri="{9D8B030D-6E8A-4147-A177-3AD203B41FA5}">
                      <a16:colId xmlns:a16="http://schemas.microsoft.com/office/drawing/2014/main" val="3789487043"/>
                    </a:ext>
                  </a:extLst>
                </a:gridCol>
                <a:gridCol w="1246909">
                  <a:extLst>
                    <a:ext uri="{9D8B030D-6E8A-4147-A177-3AD203B41FA5}">
                      <a16:colId xmlns:a16="http://schemas.microsoft.com/office/drawing/2014/main" val="979807047"/>
                    </a:ext>
                  </a:extLst>
                </a:gridCol>
                <a:gridCol w="2348345">
                  <a:extLst>
                    <a:ext uri="{9D8B030D-6E8A-4147-A177-3AD203B41FA5}">
                      <a16:colId xmlns:a16="http://schemas.microsoft.com/office/drawing/2014/main" val="1629707968"/>
                    </a:ext>
                  </a:extLst>
                </a:gridCol>
                <a:gridCol w="2369127">
                  <a:extLst>
                    <a:ext uri="{9D8B030D-6E8A-4147-A177-3AD203B41FA5}">
                      <a16:colId xmlns:a16="http://schemas.microsoft.com/office/drawing/2014/main" val="3311013275"/>
                    </a:ext>
                  </a:extLst>
                </a:gridCol>
                <a:gridCol w="2029014">
                  <a:extLst>
                    <a:ext uri="{9D8B030D-6E8A-4147-A177-3AD203B41FA5}">
                      <a16:colId xmlns:a16="http://schemas.microsoft.com/office/drawing/2014/main" val="2052206483"/>
                    </a:ext>
                  </a:extLst>
                </a:gridCol>
              </a:tblGrid>
              <a:tr h="214154">
                <a:tc gridSpan="2">
                  <a:txBody>
                    <a:bodyPr/>
                    <a:lstStyle/>
                    <a:p>
                      <a:pPr marL="0" marR="0" indent="0" algn="ctr" fontAlgn="base" latinLnBrk="0">
                        <a:lnSpc>
                          <a:spcPct val="100000"/>
                        </a:lnSpc>
                        <a:spcBef>
                          <a:spcPts val="0"/>
                        </a:spcBef>
                        <a:spcAft>
                          <a:spcPts val="0"/>
                        </a:spcAft>
                      </a:pPr>
                      <a:r>
                        <a:rPr lang="ko-KR" altLang="en-US" sz="95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hMerge="1">
                  <a:txBody>
                    <a:bodyPr/>
                    <a:lstStyle/>
                    <a:p>
                      <a:pPr latinLnBrk="1"/>
                      <a:endParaRPr lang="ko-KR" altLang="en-US"/>
                    </a:p>
                  </a:txBody>
                  <a:tcPr/>
                </a:tc>
                <a:tc>
                  <a:txBody>
                    <a:bodyPr/>
                    <a:lstStyle/>
                    <a:p>
                      <a:pPr marL="0" marR="0" indent="0" algn="ctr" fontAlgn="base" latinLnBrk="0">
                        <a:lnSpc>
                          <a:spcPct val="100000"/>
                        </a:lnSpc>
                        <a:spcBef>
                          <a:spcPts val="0"/>
                        </a:spcBef>
                        <a:spcAft>
                          <a:spcPts val="0"/>
                        </a:spcAft>
                      </a:pPr>
                      <a:r>
                        <a:rPr lang="ko-KR" altLang="en-US" sz="950" b="1" kern="0" dirty="0">
                          <a:ln>
                            <a:solidFill>
                              <a:schemeClr val="bg1">
                                <a:lumMod val="75000"/>
                                <a:alpha val="0"/>
                              </a:schemeClr>
                            </a:solidFill>
                          </a:ln>
                          <a:solidFill>
                            <a:schemeClr val="tx1">
                              <a:lumMod val="85000"/>
                              <a:lumOff val="15000"/>
                            </a:schemeClr>
                          </a:solidFill>
                          <a:latin typeface="+mn-ea"/>
                          <a:ea typeface="+mn-ea"/>
                          <a:cs typeface="+mn-cs"/>
                        </a:rPr>
                        <a:t>현행</a:t>
                      </a:r>
                      <a:endParaRPr lang="en-US" sz="950" b="1"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950" b="1" kern="0" dirty="0">
                          <a:ln>
                            <a:solidFill>
                              <a:schemeClr val="bg1">
                                <a:lumMod val="75000"/>
                                <a:alpha val="0"/>
                              </a:schemeClr>
                            </a:solidFill>
                          </a:ln>
                          <a:solidFill>
                            <a:schemeClr val="tx1">
                              <a:lumMod val="85000"/>
                              <a:lumOff val="15000"/>
                            </a:schemeClr>
                          </a:solidFill>
                          <a:latin typeface="+mn-ea"/>
                          <a:ea typeface="+mn-ea"/>
                          <a:cs typeface="+mn-cs"/>
                        </a:rPr>
                        <a:t>개선 </a:t>
                      </a:r>
                      <a:endParaRPr lang="en-US" sz="950" b="1"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950" b="1" kern="0" dirty="0">
                          <a:ln>
                            <a:solidFill>
                              <a:schemeClr val="bg1">
                                <a:lumMod val="75000"/>
                                <a:alpha val="0"/>
                              </a:schemeClr>
                            </a:solidFill>
                          </a:ln>
                          <a:solidFill>
                            <a:schemeClr val="tx1">
                              <a:lumMod val="85000"/>
                              <a:lumOff val="15000"/>
                            </a:schemeClr>
                          </a:solidFill>
                          <a:latin typeface="+mn-ea"/>
                          <a:ea typeface="+mn-ea"/>
                          <a:cs typeface="+mn-cs"/>
                        </a:rPr>
                        <a:t>기대효과 </a:t>
                      </a:r>
                      <a:endParaRPr lang="en-US" sz="950" b="1"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223786380"/>
                  </a:ext>
                </a:extLst>
              </a:tr>
              <a:tr h="672578">
                <a:tc rowSpan="2">
                  <a:txBody>
                    <a:bodyPr/>
                    <a:lstStyle/>
                    <a:p>
                      <a:pPr marL="0" marR="0" indent="0" algn="ctr" fontAlgn="base" latinLnBrk="0">
                        <a:lnSpc>
                          <a:spcPct val="100000"/>
                        </a:lnSpc>
                        <a:spcBef>
                          <a:spcPts val="0"/>
                        </a:spcBef>
                        <a:spcAft>
                          <a:spcPts val="0"/>
                        </a:spcAft>
                      </a:pPr>
                      <a:r>
                        <a:rPr lang="en-US" altLang="ko-KR" sz="950" b="1" kern="0" dirty="0">
                          <a:ln>
                            <a:solidFill>
                              <a:schemeClr val="bg1">
                                <a:lumMod val="75000"/>
                                <a:alpha val="0"/>
                              </a:schemeClr>
                            </a:solidFill>
                          </a:ln>
                          <a:solidFill>
                            <a:schemeClr val="tx1">
                              <a:lumMod val="85000"/>
                              <a:lumOff val="15000"/>
                            </a:schemeClr>
                          </a:solidFill>
                          <a:latin typeface="+mn-ea"/>
                          <a:ea typeface="+mn-ea"/>
                          <a:cs typeface="+mn-cs"/>
                        </a:rPr>
                        <a:t>1. </a:t>
                      </a:r>
                      <a:r>
                        <a:rPr lang="ko-KR" altLang="en-US" sz="950" b="1" kern="0" dirty="0">
                          <a:ln>
                            <a:solidFill>
                              <a:schemeClr val="bg1">
                                <a:lumMod val="75000"/>
                                <a:alpha val="0"/>
                              </a:schemeClr>
                            </a:solidFill>
                          </a:ln>
                          <a:solidFill>
                            <a:schemeClr val="tx1">
                              <a:lumMod val="85000"/>
                              <a:lumOff val="15000"/>
                            </a:schemeClr>
                          </a:solidFill>
                          <a:latin typeface="+mn-ea"/>
                          <a:ea typeface="+mn-ea"/>
                          <a:cs typeface="+mn-cs"/>
                        </a:rPr>
                        <a:t>소비자 안내 강화를 통한 </a:t>
                      </a:r>
                      <a:r>
                        <a:rPr lang="ko-KR" altLang="en-US" sz="950" b="1" kern="0" dirty="0" err="1">
                          <a:ln>
                            <a:solidFill>
                              <a:schemeClr val="bg1">
                                <a:lumMod val="75000"/>
                                <a:alpha val="0"/>
                              </a:schemeClr>
                            </a:solidFill>
                          </a:ln>
                          <a:solidFill>
                            <a:schemeClr val="tx1">
                              <a:lumMod val="85000"/>
                              <a:lumOff val="15000"/>
                            </a:schemeClr>
                          </a:solidFill>
                          <a:latin typeface="+mn-ea"/>
                          <a:ea typeface="+mn-ea"/>
                          <a:cs typeface="+mn-cs"/>
                        </a:rPr>
                        <a:t>수용률</a:t>
                      </a:r>
                      <a:r>
                        <a:rPr lang="ko-KR" altLang="en-US" sz="950" b="1" kern="0" dirty="0">
                          <a:ln>
                            <a:solidFill>
                              <a:schemeClr val="bg1">
                                <a:lumMod val="75000"/>
                                <a:alpha val="0"/>
                              </a:schemeClr>
                            </a:solidFill>
                          </a:ln>
                          <a:solidFill>
                            <a:schemeClr val="tx1">
                              <a:lumMod val="85000"/>
                              <a:lumOff val="15000"/>
                            </a:schemeClr>
                          </a:solidFill>
                          <a:latin typeface="+mn-ea"/>
                          <a:ea typeface="+mn-ea"/>
                          <a:cs typeface="+mn-cs"/>
                        </a:rPr>
                        <a:t> 제고</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950" b="1" kern="0" dirty="0">
                          <a:ln>
                            <a:solidFill>
                              <a:schemeClr val="bg1">
                                <a:lumMod val="75000"/>
                                <a:alpha val="0"/>
                              </a:schemeClr>
                            </a:solidFill>
                          </a:ln>
                          <a:solidFill>
                            <a:schemeClr val="tx1">
                              <a:lumMod val="85000"/>
                              <a:lumOff val="15000"/>
                            </a:schemeClr>
                          </a:solidFill>
                          <a:latin typeface="+mn-ea"/>
                          <a:ea typeface="+mn-ea"/>
                          <a:cs typeface="+mn-cs"/>
                        </a:rPr>
                        <a:t>① 신용도가 높아진 차주에 대한 수시안내</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marR="0" indent="-171450" algn="l" fontAlgn="base" latinLnBrk="0">
                        <a:lnSpc>
                          <a:spcPct val="120000"/>
                        </a:lnSpc>
                        <a:spcBef>
                          <a:spcPts val="0"/>
                        </a:spcBef>
                        <a:spcAft>
                          <a:spcPts val="0"/>
                        </a:spcAft>
                        <a:buFont typeface="Arial" panose="020B0604020202020204" pitchFamily="34" charset="0"/>
                        <a:buChar char="•"/>
                      </a:pP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全차주에 대하여 금리인하요구권 정기 안내</a:t>
                      </a:r>
                      <a:r>
                        <a:rPr lang="en-US" altLang="ko-KR" sz="95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年</a:t>
                      </a:r>
                      <a:r>
                        <a:rPr lang="en-US" altLang="ko-KR" sz="950" kern="0" dirty="0">
                          <a:ln>
                            <a:solidFill>
                              <a:schemeClr val="bg1">
                                <a:lumMod val="75000"/>
                                <a:alpha val="0"/>
                              </a:schemeClr>
                            </a:solidFill>
                          </a:ln>
                          <a:solidFill>
                            <a:schemeClr val="tx1">
                              <a:lumMod val="85000"/>
                              <a:lumOff val="15000"/>
                            </a:schemeClr>
                          </a:solidFill>
                          <a:latin typeface="+mn-ea"/>
                          <a:ea typeface="+mn-ea"/>
                          <a:cs typeface="+mn-cs"/>
                        </a:rPr>
                        <a:t>2</a:t>
                      </a: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회</a:t>
                      </a:r>
                      <a:r>
                        <a:rPr lang="en-US" altLang="ko-KR" sz="950" kern="0" dirty="0">
                          <a:ln>
                            <a:solidFill>
                              <a:schemeClr val="bg1">
                                <a:lumMod val="75000"/>
                                <a:alpha val="0"/>
                              </a:schemeClr>
                            </a:solidFill>
                          </a:ln>
                          <a:solidFill>
                            <a:schemeClr val="tx1">
                              <a:lumMod val="85000"/>
                              <a:lumOff val="15000"/>
                            </a:schemeClr>
                          </a:solidFill>
                          <a:latin typeface="+mn-ea"/>
                          <a:ea typeface="+mn-ea"/>
                          <a:cs typeface="+mn-cs"/>
                        </a:rPr>
                        <a:t>)</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171450" marR="0" indent="-171450" algn="l" fontAlgn="base" latinLnBrk="0">
                        <a:lnSpc>
                          <a:spcPct val="120000"/>
                        </a:lnSpc>
                        <a:spcBef>
                          <a:spcPts val="0"/>
                        </a:spcBef>
                        <a:spcAft>
                          <a:spcPts val="0"/>
                        </a:spcAft>
                        <a:buFont typeface="Arial" panose="020B0604020202020204" pitchFamily="34" charset="0"/>
                        <a:buChar char="•"/>
                      </a:pP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신용도가 높아진 차주 등을 금융회사가 선별 </a:t>
                      </a:r>
                      <a:r>
                        <a:rPr lang="en-US" altLang="ko-KR" sz="950" kern="0" dirty="0">
                          <a:ln>
                            <a:solidFill>
                              <a:schemeClr val="bg1">
                                <a:lumMod val="75000"/>
                                <a:alpha val="0"/>
                              </a:schemeClr>
                            </a:solidFill>
                          </a:ln>
                          <a:solidFill>
                            <a:schemeClr val="tx1">
                              <a:lumMod val="85000"/>
                              <a:lumOff val="15000"/>
                            </a:schemeClr>
                          </a:solidFill>
                          <a:latin typeface="+mn-ea"/>
                          <a:ea typeface="+mn-ea"/>
                          <a:cs typeface="+mn-cs"/>
                        </a:rPr>
                        <a:t>&amp;</a:t>
                      </a: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 반기 </a:t>
                      </a:r>
                      <a:r>
                        <a:rPr lang="en-US" altLang="ko-KR" sz="95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회 이상 선제적 추가 안내</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171450" marR="0" lvl="0" indent="-171450" algn="l" defTabSz="914400" eaLnBrk="1" fontAlgn="base" latinLnBrk="0" hangingPunct="1">
                        <a:lnSpc>
                          <a:spcPct val="120000"/>
                        </a:lnSpc>
                        <a:spcBef>
                          <a:spcPts val="0"/>
                        </a:spcBef>
                        <a:spcAft>
                          <a:spcPts val="0"/>
                        </a:spcAft>
                        <a:buClrTx/>
                        <a:buSzTx/>
                        <a:buFont typeface="Arial" panose="020B0604020202020204" pitchFamily="34" charset="0"/>
                        <a:buChar char="•"/>
                        <a:tabLst/>
                        <a:defRPr/>
                      </a:pP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금리인하요구의 수용가능성이 높지만 이를 미인지</a:t>
                      </a:r>
                      <a:r>
                        <a:rPr lang="en-US" altLang="ko-KR" sz="95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미신청한 차주의 신청 증가 가능 </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048521097"/>
                  </a:ext>
                </a:extLst>
              </a:tr>
              <a:tr h="557524">
                <a:tc vMerge="1">
                  <a:txBody>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950" b="1" kern="0" dirty="0">
                          <a:ln>
                            <a:solidFill>
                              <a:schemeClr val="bg1">
                                <a:lumMod val="75000"/>
                                <a:alpha val="0"/>
                              </a:schemeClr>
                            </a:solidFill>
                          </a:ln>
                          <a:solidFill>
                            <a:schemeClr val="tx1">
                              <a:lumMod val="85000"/>
                              <a:lumOff val="15000"/>
                            </a:schemeClr>
                          </a:solidFill>
                          <a:latin typeface="+mn-ea"/>
                          <a:ea typeface="+mn-ea"/>
                          <a:cs typeface="+mn-cs"/>
                        </a:rPr>
                        <a:t>② 금리인하요구 신청요건에 대한 안내 강화</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marR="0" indent="-171450" algn="l" fontAlgn="base" latinLnBrk="0">
                        <a:lnSpc>
                          <a:spcPct val="120000"/>
                        </a:lnSpc>
                        <a:spcBef>
                          <a:spcPts val="0"/>
                        </a:spcBef>
                        <a:spcAft>
                          <a:spcPts val="0"/>
                        </a:spcAft>
                        <a:buFont typeface="Arial" panose="020B0604020202020204" pitchFamily="34" charset="0"/>
                        <a:buChar char="•"/>
                      </a:pP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실제 승인에 활용되는 요건</a:t>
                      </a:r>
                      <a:r>
                        <a:rPr lang="en-US" altLang="ko-KR" sz="95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수신실적</a:t>
                      </a:r>
                      <a:r>
                        <a:rPr lang="en-US" altLang="ko-KR" sz="95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연체여부 등</a:t>
                      </a:r>
                      <a:r>
                        <a:rPr lang="en-US" altLang="ko-KR" sz="95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에 대한 안내 부족 </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171450" marR="0" indent="-171450" algn="l" fontAlgn="base" latinLnBrk="0">
                        <a:lnSpc>
                          <a:spcPct val="120000"/>
                        </a:lnSpc>
                        <a:spcBef>
                          <a:spcPts val="0"/>
                        </a:spcBef>
                        <a:spcAft>
                          <a:spcPts val="0"/>
                        </a:spcAft>
                        <a:buFont typeface="Arial" panose="020B0604020202020204" pitchFamily="34" charset="0"/>
                        <a:buChar char="•"/>
                      </a:pP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금융회사별로 실제 승인에 활용하는 요건을 가능한 범위 내에서 충분히 안내</a:t>
                      </a:r>
                      <a:endParaRPr lang="en-US" altLang="ko-KR" sz="95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171450" marR="0" indent="-171450" algn="l" fontAlgn="base" latinLnBrk="0">
                        <a:lnSpc>
                          <a:spcPct val="120000"/>
                        </a:lnSpc>
                        <a:spcBef>
                          <a:spcPts val="0"/>
                        </a:spcBef>
                        <a:spcAft>
                          <a:spcPts val="0"/>
                        </a:spcAft>
                        <a:buFont typeface="Arial" panose="020B0604020202020204" pitchFamily="34" charset="0"/>
                        <a:buChar char="•"/>
                      </a:pP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승인요건에 부합하는 신청 증가</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673739155"/>
                  </a:ext>
                </a:extLst>
              </a:tr>
              <a:tr h="451815">
                <a:tc rowSpan="2">
                  <a:txBody>
                    <a:bodyPr/>
                    <a:lstStyle/>
                    <a:p>
                      <a:pPr marL="0" marR="0" indent="0" algn="ctr" fontAlgn="base" latinLnBrk="0">
                        <a:lnSpc>
                          <a:spcPct val="100000"/>
                        </a:lnSpc>
                        <a:spcBef>
                          <a:spcPts val="0"/>
                        </a:spcBef>
                        <a:spcAft>
                          <a:spcPts val="0"/>
                        </a:spcAft>
                      </a:pPr>
                      <a:r>
                        <a:rPr lang="en-US" altLang="ko-KR" sz="950" b="1" kern="0" dirty="0">
                          <a:ln>
                            <a:solidFill>
                              <a:schemeClr val="bg1">
                                <a:lumMod val="75000"/>
                                <a:alpha val="0"/>
                              </a:schemeClr>
                            </a:solidFill>
                          </a:ln>
                          <a:solidFill>
                            <a:schemeClr val="tx1">
                              <a:lumMod val="85000"/>
                              <a:lumOff val="15000"/>
                            </a:schemeClr>
                          </a:solidFill>
                          <a:latin typeface="+mn-ea"/>
                          <a:ea typeface="+mn-ea"/>
                          <a:cs typeface="+mn-cs"/>
                        </a:rPr>
                        <a:t>2. </a:t>
                      </a:r>
                      <a:r>
                        <a:rPr lang="ko-KR" altLang="en-US" sz="950" b="1" kern="0" dirty="0">
                          <a:ln>
                            <a:solidFill>
                              <a:schemeClr val="bg1">
                                <a:lumMod val="75000"/>
                                <a:alpha val="0"/>
                              </a:schemeClr>
                            </a:solidFill>
                          </a:ln>
                          <a:solidFill>
                            <a:schemeClr val="tx1">
                              <a:lumMod val="85000"/>
                              <a:lumOff val="15000"/>
                            </a:schemeClr>
                          </a:solidFill>
                          <a:latin typeface="+mn-ea"/>
                          <a:ea typeface="+mn-ea"/>
                          <a:cs typeface="+mn-cs"/>
                        </a:rPr>
                        <a:t>비교공시 개선을 통한 </a:t>
                      </a:r>
                      <a:endParaRPr lang="en-US" altLang="ko-KR" sz="950" b="1" kern="0" dirty="0">
                        <a:ln>
                          <a:solidFill>
                            <a:schemeClr val="bg1">
                              <a:lumMod val="75000"/>
                              <a:alpha val="0"/>
                            </a:schemeClr>
                          </a:solidFill>
                        </a:ln>
                        <a:solidFill>
                          <a:schemeClr val="tx1">
                            <a:lumMod val="85000"/>
                            <a:lumOff val="15000"/>
                          </a:schemeClr>
                        </a:solidFill>
                        <a:latin typeface="+mn-ea"/>
                        <a:ea typeface="+mn-ea"/>
                        <a:cs typeface="+mn-cs"/>
                      </a:endParaRPr>
                    </a:p>
                    <a:p>
                      <a:pPr marL="0" marR="0" indent="0" algn="ctr" fontAlgn="base" latinLnBrk="0">
                        <a:lnSpc>
                          <a:spcPct val="100000"/>
                        </a:lnSpc>
                        <a:spcBef>
                          <a:spcPts val="0"/>
                        </a:spcBef>
                        <a:spcAft>
                          <a:spcPts val="0"/>
                        </a:spcAft>
                      </a:pPr>
                      <a:r>
                        <a:rPr lang="ko-KR" altLang="en-US" sz="950" b="1" kern="0" dirty="0">
                          <a:ln>
                            <a:solidFill>
                              <a:schemeClr val="bg1">
                                <a:lumMod val="75000"/>
                                <a:alpha val="0"/>
                              </a:schemeClr>
                            </a:solidFill>
                          </a:ln>
                          <a:solidFill>
                            <a:schemeClr val="tx1">
                              <a:lumMod val="85000"/>
                              <a:lumOff val="15000"/>
                            </a:schemeClr>
                          </a:solidFill>
                          <a:latin typeface="+mn-ea"/>
                          <a:ea typeface="+mn-ea"/>
                          <a:cs typeface="+mn-cs"/>
                        </a:rPr>
                        <a:t>공시효과 제고</a:t>
                      </a:r>
                      <a:endParaRPr lang="en-US" altLang="ko-KR" sz="950" b="1"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950" b="1" kern="0" dirty="0">
                          <a:ln>
                            <a:solidFill>
                              <a:schemeClr val="bg1">
                                <a:lumMod val="75000"/>
                                <a:alpha val="0"/>
                              </a:schemeClr>
                            </a:solidFill>
                          </a:ln>
                          <a:solidFill>
                            <a:schemeClr val="tx1">
                              <a:lumMod val="85000"/>
                              <a:lumOff val="15000"/>
                            </a:schemeClr>
                          </a:solidFill>
                          <a:latin typeface="+mn-ea"/>
                          <a:ea typeface="+mn-ea"/>
                          <a:cs typeface="+mn-cs"/>
                        </a:rPr>
                        <a:t>① 공시정보 의미에 대한 설명 강화</a:t>
                      </a:r>
                      <a:endParaRPr lang="en-US" altLang="ko-KR" sz="950" b="1"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marR="0" indent="-171450" algn="l" fontAlgn="base" latinLnBrk="0">
                        <a:lnSpc>
                          <a:spcPct val="120000"/>
                        </a:lnSpc>
                        <a:spcBef>
                          <a:spcPts val="0"/>
                        </a:spcBef>
                        <a:spcAft>
                          <a:spcPts val="0"/>
                        </a:spcAft>
                        <a:buFont typeface="Arial" panose="020B0604020202020204" pitchFamily="34" charset="0"/>
                        <a:buChar char="•"/>
                      </a:pP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금융업협회 공시화면에서 정보이용 시 주로 통계 산출 방식에 대해서만 설명</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171450" marR="0" indent="-171450" algn="l" fontAlgn="base" latinLnBrk="0">
                        <a:lnSpc>
                          <a:spcPct val="120000"/>
                        </a:lnSpc>
                        <a:spcBef>
                          <a:spcPts val="0"/>
                        </a:spcBef>
                        <a:spcAft>
                          <a:spcPts val="0"/>
                        </a:spcAft>
                        <a:buFont typeface="Arial" panose="020B0604020202020204" pitchFamily="34" charset="0"/>
                        <a:buChar char="•"/>
                      </a:pP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공시화면에 대한 설명 추가 </a:t>
                      </a:r>
                      <a:endParaRPr lang="en-US" altLang="ko-KR" sz="95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171450" marR="0" lvl="0" indent="-171450" algn="l" defTabSz="914400" eaLnBrk="1" fontAlgn="base" latinLnBrk="0" hangingPunct="1">
                        <a:lnSpc>
                          <a:spcPct val="120000"/>
                        </a:lnSpc>
                        <a:spcBef>
                          <a:spcPts val="0"/>
                        </a:spcBef>
                        <a:spcAft>
                          <a:spcPts val="0"/>
                        </a:spcAft>
                        <a:buClrTx/>
                        <a:buSzTx/>
                        <a:buFont typeface="Arial" panose="020B0604020202020204" pitchFamily="34" charset="0"/>
                        <a:buChar char="•"/>
                        <a:tabLst/>
                        <a:defRPr/>
                      </a:pP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공시정보에 대한 이해도와 활용도 제고</a:t>
                      </a:r>
                      <a:r>
                        <a:rPr lang="en-US" altLang="ko-KR" sz="95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 불필요한 오해 예방</a:t>
                      </a:r>
                      <a:endParaRPr lang="en-US" altLang="ko-KR" sz="95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580326783"/>
                  </a:ext>
                </a:extLst>
              </a:tr>
              <a:tr h="1114106">
                <a:tc vMerge="1">
                  <a:txBody>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950" b="1" kern="0" dirty="0">
                          <a:ln>
                            <a:solidFill>
                              <a:schemeClr val="bg1">
                                <a:lumMod val="75000"/>
                                <a:alpha val="0"/>
                              </a:schemeClr>
                            </a:solidFill>
                          </a:ln>
                          <a:solidFill>
                            <a:schemeClr val="tx1">
                              <a:lumMod val="85000"/>
                              <a:lumOff val="15000"/>
                            </a:schemeClr>
                          </a:solidFill>
                          <a:latin typeface="+mn-ea"/>
                          <a:ea typeface="+mn-ea"/>
                          <a:cs typeface="+mn-cs"/>
                        </a:rPr>
                        <a:t>② 금리인하 실적에 대한 공시정보 범위 확대</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marR="0" indent="-171450" algn="l" fontAlgn="base" latinLnBrk="0">
                        <a:lnSpc>
                          <a:spcPct val="120000"/>
                        </a:lnSpc>
                        <a:spcBef>
                          <a:spcPts val="0"/>
                        </a:spcBef>
                        <a:spcAft>
                          <a:spcPts val="0"/>
                        </a:spcAft>
                        <a:buFont typeface="Arial" panose="020B0604020202020204" pitchFamily="34" charset="0"/>
                        <a:buChar char="•"/>
                      </a:pP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➀ 가계대출 전체와 기업대출 전체 대상</a:t>
                      </a:r>
                      <a:r>
                        <a:rPr lang="en-US" altLang="ko-KR" sz="95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➁ </a:t>
                      </a:r>
                      <a:r>
                        <a:rPr lang="ko-KR" altLang="en-US" sz="950" kern="0" dirty="0" err="1">
                          <a:ln>
                            <a:solidFill>
                              <a:schemeClr val="bg1">
                                <a:lumMod val="75000"/>
                                <a:alpha val="0"/>
                              </a:schemeClr>
                            </a:solidFill>
                          </a:ln>
                          <a:solidFill>
                            <a:schemeClr val="tx1">
                              <a:lumMod val="85000"/>
                              <a:lumOff val="15000"/>
                            </a:schemeClr>
                          </a:solidFill>
                          <a:latin typeface="+mn-ea"/>
                          <a:ea typeface="+mn-ea"/>
                          <a:cs typeface="+mn-cs"/>
                        </a:rPr>
                        <a:t>수용률과</a:t>
                      </a: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 이자감면액</a:t>
                      </a:r>
                      <a:r>
                        <a:rPr lang="en-US" altLang="ko-KR" sz="95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총액</a:t>
                      </a:r>
                      <a:r>
                        <a:rPr lang="en-US" altLang="ko-KR" sz="95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만을 공시</a:t>
                      </a:r>
                      <a:endParaRPr lang="en-US" altLang="ko-KR" sz="95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indent="-171450" algn="l" fontAlgn="base" latinLnBrk="0">
                        <a:lnSpc>
                          <a:spcPct val="120000"/>
                        </a:lnSpc>
                        <a:spcBef>
                          <a:spcPts val="0"/>
                        </a:spcBef>
                        <a:spcAft>
                          <a:spcPts val="0"/>
                        </a:spcAft>
                        <a:buFont typeface="Arial" panose="020B0604020202020204" pitchFamily="34" charset="0"/>
                        <a:buChar char="•"/>
                      </a:pP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➂ </a:t>
                      </a:r>
                      <a:r>
                        <a:rPr lang="ko-KR" altLang="en-US" sz="950" kern="0" dirty="0" err="1">
                          <a:ln>
                            <a:solidFill>
                              <a:schemeClr val="bg1">
                                <a:lumMod val="75000"/>
                                <a:alpha val="0"/>
                              </a:schemeClr>
                            </a:solidFill>
                          </a:ln>
                          <a:solidFill>
                            <a:schemeClr val="tx1">
                              <a:lumMod val="85000"/>
                              <a:lumOff val="15000"/>
                            </a:schemeClr>
                          </a:solidFill>
                          <a:latin typeface="+mn-ea"/>
                          <a:ea typeface="+mn-ea"/>
                          <a:cs typeface="+mn-cs"/>
                        </a:rPr>
                        <a:t>수용률</a:t>
                      </a: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 산정 시 신청건수에 중복신청 건수 포함으로 </a:t>
                      </a:r>
                      <a:r>
                        <a:rPr lang="ko-KR" altLang="en-US" sz="950" kern="0" dirty="0" err="1">
                          <a:ln>
                            <a:solidFill>
                              <a:schemeClr val="bg1">
                                <a:lumMod val="75000"/>
                                <a:alpha val="0"/>
                              </a:schemeClr>
                            </a:solidFill>
                          </a:ln>
                          <a:solidFill>
                            <a:schemeClr val="tx1">
                              <a:lumMod val="85000"/>
                              <a:lumOff val="15000"/>
                            </a:schemeClr>
                          </a:solidFill>
                          <a:latin typeface="+mn-ea"/>
                          <a:ea typeface="+mn-ea"/>
                          <a:cs typeface="+mn-cs"/>
                        </a:rPr>
                        <a:t>수용률에</a:t>
                      </a: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 대한 신뢰 미흡</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171450" marR="0" indent="-171450" algn="l" fontAlgn="base" latinLnBrk="0">
                        <a:lnSpc>
                          <a:spcPct val="120000"/>
                        </a:lnSpc>
                        <a:spcBef>
                          <a:spcPts val="0"/>
                        </a:spcBef>
                        <a:spcAft>
                          <a:spcPts val="0"/>
                        </a:spcAft>
                        <a:buFont typeface="Arial" panose="020B0604020202020204" pitchFamily="34" charset="0"/>
                        <a:buChar char="•"/>
                      </a:pP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➀ 가계대출과 기업대출 세부항목별 구분</a:t>
                      </a:r>
                      <a:r>
                        <a:rPr lang="en-US" altLang="ko-KR" sz="950" kern="0" dirty="0">
                          <a:ln>
                            <a:solidFill>
                              <a:schemeClr val="bg1">
                                <a:lumMod val="75000"/>
                                <a:alpha val="0"/>
                              </a:schemeClr>
                            </a:solidFill>
                          </a:ln>
                          <a:solidFill>
                            <a:schemeClr val="tx1">
                              <a:lumMod val="85000"/>
                              <a:lumOff val="15000"/>
                            </a:schemeClr>
                          </a:solidFill>
                          <a:latin typeface="+mn-ea"/>
                          <a:ea typeface="+mn-ea"/>
                          <a:cs typeface="+mn-cs"/>
                        </a:rPr>
                        <a:t>, </a:t>
                      </a:r>
                    </a:p>
                    <a:p>
                      <a:pPr marL="171450" marR="0" indent="-171450" algn="l" fontAlgn="base" latinLnBrk="0">
                        <a:lnSpc>
                          <a:spcPct val="120000"/>
                        </a:lnSpc>
                        <a:spcBef>
                          <a:spcPts val="0"/>
                        </a:spcBef>
                        <a:spcAft>
                          <a:spcPts val="0"/>
                        </a:spcAft>
                        <a:buFont typeface="Arial" panose="020B0604020202020204" pitchFamily="34" charset="0"/>
                        <a:buChar char="•"/>
                      </a:pP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➁ </a:t>
                      </a:r>
                      <a:r>
                        <a:rPr lang="ko-KR" altLang="en-US" sz="950" kern="0" dirty="0" err="1">
                          <a:ln>
                            <a:solidFill>
                              <a:schemeClr val="bg1">
                                <a:lumMod val="75000"/>
                                <a:alpha val="0"/>
                              </a:schemeClr>
                            </a:solidFill>
                          </a:ln>
                          <a:solidFill>
                            <a:schemeClr val="tx1">
                              <a:lumMod val="85000"/>
                              <a:lumOff val="15000"/>
                            </a:schemeClr>
                          </a:solidFill>
                          <a:latin typeface="+mn-ea"/>
                          <a:ea typeface="+mn-ea"/>
                          <a:cs typeface="+mn-cs"/>
                        </a:rPr>
                        <a:t>수용률</a:t>
                      </a:r>
                      <a:r>
                        <a:rPr lang="en-US" altLang="ko-KR" sz="95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이자감면액 및 </a:t>
                      </a:r>
                      <a:r>
                        <a:rPr lang="ko-KR" altLang="en-US" sz="950" kern="0" dirty="0" err="1">
                          <a:ln>
                            <a:solidFill>
                              <a:schemeClr val="bg1">
                                <a:lumMod val="75000"/>
                                <a:alpha val="0"/>
                              </a:schemeClr>
                            </a:solidFill>
                          </a:ln>
                          <a:solidFill>
                            <a:schemeClr val="tx1">
                              <a:lumMod val="85000"/>
                              <a:lumOff val="15000"/>
                            </a:schemeClr>
                          </a:solidFill>
                          <a:latin typeface="+mn-ea"/>
                          <a:ea typeface="+mn-ea"/>
                          <a:cs typeface="+mn-cs"/>
                        </a:rPr>
                        <a:t>비대면</a:t>
                      </a: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50" kern="0" dirty="0" err="1">
                          <a:ln>
                            <a:solidFill>
                              <a:schemeClr val="bg1">
                                <a:lumMod val="75000"/>
                                <a:alpha val="0"/>
                              </a:schemeClr>
                            </a:solidFill>
                          </a:ln>
                          <a:solidFill>
                            <a:schemeClr val="tx1">
                              <a:lumMod val="85000"/>
                              <a:lumOff val="15000"/>
                            </a:schemeClr>
                          </a:solidFill>
                          <a:latin typeface="+mn-ea"/>
                          <a:ea typeface="+mn-ea"/>
                          <a:cs typeface="+mn-cs"/>
                        </a:rPr>
                        <a:t>신청률과</a:t>
                      </a: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 평균 인하금리 폭 추가 공시</a:t>
                      </a:r>
                      <a:endParaRPr lang="en-US" altLang="ko-KR" sz="95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indent="-171450" algn="l" fontAlgn="base" latinLnBrk="0">
                        <a:lnSpc>
                          <a:spcPct val="120000"/>
                        </a:lnSpc>
                        <a:spcBef>
                          <a:spcPts val="0"/>
                        </a:spcBef>
                        <a:spcAft>
                          <a:spcPts val="0"/>
                        </a:spcAft>
                        <a:buFont typeface="Arial" panose="020B0604020202020204" pitchFamily="34" charset="0"/>
                        <a:buChar char="•"/>
                      </a:pPr>
                      <a:r>
                        <a:rPr lang="en-US" altLang="ko-KR" sz="950" kern="0" dirty="0">
                          <a:ln>
                            <a:solidFill>
                              <a:schemeClr val="bg1">
                                <a:lumMod val="75000"/>
                                <a:alpha val="0"/>
                              </a:schemeClr>
                            </a:solidFill>
                          </a:ln>
                          <a:solidFill>
                            <a:schemeClr val="tx1">
                              <a:lumMod val="85000"/>
                              <a:lumOff val="15000"/>
                            </a:schemeClr>
                          </a:solidFill>
                          <a:latin typeface="+mn-ea"/>
                          <a:ea typeface="+mn-ea"/>
                          <a:cs typeface="+mn-cs"/>
                        </a:rPr>
                        <a:t>➂ </a:t>
                      </a:r>
                      <a:r>
                        <a:rPr lang="ko-KR" altLang="en-US" sz="950" kern="0" dirty="0" err="1">
                          <a:ln>
                            <a:solidFill>
                              <a:schemeClr val="bg1">
                                <a:lumMod val="75000"/>
                                <a:alpha val="0"/>
                              </a:schemeClr>
                            </a:solidFill>
                          </a:ln>
                          <a:solidFill>
                            <a:schemeClr val="tx1">
                              <a:lumMod val="85000"/>
                              <a:lumOff val="15000"/>
                            </a:schemeClr>
                          </a:solidFill>
                          <a:latin typeface="+mn-ea"/>
                          <a:ea typeface="+mn-ea"/>
                          <a:cs typeface="+mn-cs"/>
                        </a:rPr>
                        <a:t>수용률</a:t>
                      </a: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 산정 시 신청건수에서 중복신청 건수 제외</a:t>
                      </a:r>
                      <a:endParaRPr lang="en-US" altLang="ko-KR" sz="95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171450" marR="0" lvl="0" indent="-171450" algn="l" defTabSz="914400" eaLnBrk="1" fontAlgn="base" latinLnBrk="0" hangingPunct="1">
                        <a:lnSpc>
                          <a:spcPct val="120000"/>
                        </a:lnSpc>
                        <a:spcBef>
                          <a:spcPts val="0"/>
                        </a:spcBef>
                        <a:spcAft>
                          <a:spcPts val="0"/>
                        </a:spcAft>
                        <a:buClrTx/>
                        <a:buSzTx/>
                        <a:buFont typeface="Arial" panose="020B0604020202020204" pitchFamily="34" charset="0"/>
                        <a:buChar char="•"/>
                        <a:tabLst/>
                        <a:defRPr/>
                      </a:pPr>
                      <a:r>
                        <a:rPr lang="en-US" altLang="ko-KR" sz="950" kern="0" dirty="0" err="1">
                          <a:ln>
                            <a:solidFill>
                              <a:schemeClr val="bg1">
                                <a:lumMod val="75000"/>
                                <a:alpha val="0"/>
                              </a:schemeClr>
                            </a:solidFill>
                          </a:ln>
                          <a:solidFill>
                            <a:schemeClr val="tx1">
                              <a:lumMod val="85000"/>
                              <a:lumOff val="15000"/>
                            </a:schemeClr>
                          </a:solidFill>
                          <a:latin typeface="+mn-ea"/>
                          <a:ea typeface="+mn-ea"/>
                          <a:cs typeface="+mn-cs"/>
                        </a:rPr>
                        <a:t>보다</a:t>
                      </a:r>
                      <a:r>
                        <a:rPr lang="en-US" altLang="ko-KR" sz="95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950" kern="0" dirty="0" err="1">
                          <a:ln>
                            <a:solidFill>
                              <a:schemeClr val="bg1">
                                <a:lumMod val="75000"/>
                                <a:alpha val="0"/>
                              </a:schemeClr>
                            </a:solidFill>
                          </a:ln>
                          <a:solidFill>
                            <a:schemeClr val="tx1">
                              <a:lumMod val="85000"/>
                              <a:lumOff val="15000"/>
                            </a:schemeClr>
                          </a:solidFill>
                          <a:latin typeface="+mn-ea"/>
                          <a:ea typeface="+mn-ea"/>
                          <a:cs typeface="+mn-cs"/>
                        </a:rPr>
                        <a:t>정확한</a:t>
                      </a:r>
                      <a:r>
                        <a:rPr lang="en-US" altLang="ko-KR" sz="95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소비자 정보 </a:t>
                      </a:r>
                      <a:r>
                        <a:rPr lang="en-US" altLang="ko-KR" sz="950" kern="0" dirty="0" err="1">
                          <a:ln>
                            <a:solidFill>
                              <a:schemeClr val="bg1">
                                <a:lumMod val="75000"/>
                                <a:alpha val="0"/>
                              </a:schemeClr>
                            </a:solidFill>
                          </a:ln>
                          <a:solidFill>
                            <a:schemeClr val="tx1">
                              <a:lumMod val="85000"/>
                              <a:lumOff val="15000"/>
                            </a:schemeClr>
                          </a:solidFill>
                          <a:latin typeface="+mn-ea"/>
                          <a:ea typeface="+mn-ea"/>
                          <a:cs typeface="+mn-cs"/>
                        </a:rPr>
                        <a:t>제공</a:t>
                      </a:r>
                      <a:r>
                        <a:rPr lang="en-US" altLang="ko-KR" sz="95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950" kern="0" dirty="0" err="1">
                          <a:ln>
                            <a:solidFill>
                              <a:schemeClr val="bg1">
                                <a:lumMod val="75000"/>
                                <a:alpha val="0"/>
                              </a:schemeClr>
                            </a:solidFill>
                          </a:ln>
                          <a:solidFill>
                            <a:schemeClr val="tx1">
                              <a:lumMod val="85000"/>
                              <a:lumOff val="15000"/>
                            </a:schemeClr>
                          </a:solidFill>
                          <a:latin typeface="+mn-ea"/>
                          <a:ea typeface="+mn-ea"/>
                          <a:cs typeface="+mn-cs"/>
                        </a:rPr>
                        <a:t>금융회사별</a:t>
                      </a:r>
                      <a:r>
                        <a:rPr lang="en-US" altLang="ko-KR" sz="95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950" kern="0" dirty="0" err="1">
                          <a:ln>
                            <a:solidFill>
                              <a:schemeClr val="bg1">
                                <a:lumMod val="75000"/>
                                <a:alpha val="0"/>
                              </a:schemeClr>
                            </a:solidFill>
                          </a:ln>
                          <a:solidFill>
                            <a:schemeClr val="tx1">
                              <a:lumMod val="85000"/>
                              <a:lumOff val="15000"/>
                            </a:schemeClr>
                          </a:solidFill>
                          <a:latin typeface="+mn-ea"/>
                          <a:ea typeface="+mn-ea"/>
                          <a:cs typeface="+mn-cs"/>
                        </a:rPr>
                        <a:t>비교</a:t>
                      </a:r>
                      <a:r>
                        <a:rPr lang="en-US" altLang="ko-KR" sz="95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950" kern="0" dirty="0" err="1">
                          <a:ln>
                            <a:solidFill>
                              <a:schemeClr val="bg1">
                                <a:lumMod val="75000"/>
                                <a:alpha val="0"/>
                              </a:schemeClr>
                            </a:solidFill>
                          </a:ln>
                          <a:solidFill>
                            <a:schemeClr val="tx1">
                              <a:lumMod val="85000"/>
                              <a:lumOff val="15000"/>
                            </a:schemeClr>
                          </a:solidFill>
                          <a:latin typeface="+mn-ea"/>
                          <a:ea typeface="+mn-ea"/>
                          <a:cs typeface="+mn-cs"/>
                        </a:rPr>
                        <a:t>용이</a:t>
                      </a:r>
                      <a:r>
                        <a:rPr lang="en-US" altLang="ko-KR" sz="95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950" kern="0" dirty="0" err="1">
                          <a:ln>
                            <a:solidFill>
                              <a:schemeClr val="bg1">
                                <a:lumMod val="75000"/>
                                <a:alpha val="0"/>
                              </a:schemeClr>
                            </a:solidFill>
                          </a:ln>
                          <a:solidFill>
                            <a:schemeClr val="tx1">
                              <a:lumMod val="85000"/>
                              <a:lumOff val="15000"/>
                            </a:schemeClr>
                          </a:solidFill>
                          <a:latin typeface="+mn-ea"/>
                          <a:ea typeface="+mn-ea"/>
                          <a:cs typeface="+mn-cs"/>
                        </a:rPr>
                        <a:t>거래</a:t>
                      </a:r>
                      <a:r>
                        <a:rPr lang="en-US" altLang="ko-KR" sz="95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950" kern="0" dirty="0" err="1">
                          <a:ln>
                            <a:solidFill>
                              <a:schemeClr val="bg1">
                                <a:lumMod val="75000"/>
                                <a:alpha val="0"/>
                              </a:schemeClr>
                            </a:solidFill>
                          </a:ln>
                          <a:solidFill>
                            <a:schemeClr val="tx1">
                              <a:lumMod val="85000"/>
                              <a:lumOff val="15000"/>
                            </a:schemeClr>
                          </a:solidFill>
                          <a:latin typeface="+mn-ea"/>
                          <a:ea typeface="+mn-ea"/>
                          <a:cs typeface="+mn-cs"/>
                        </a:rPr>
                        <a:t>금융회사</a:t>
                      </a:r>
                      <a:r>
                        <a:rPr lang="en-US" altLang="ko-KR" sz="95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950" kern="0" dirty="0" err="1">
                          <a:ln>
                            <a:solidFill>
                              <a:schemeClr val="bg1">
                                <a:lumMod val="75000"/>
                                <a:alpha val="0"/>
                              </a:schemeClr>
                            </a:solidFill>
                          </a:ln>
                          <a:solidFill>
                            <a:schemeClr val="tx1">
                              <a:lumMod val="85000"/>
                              <a:lumOff val="15000"/>
                            </a:schemeClr>
                          </a:solidFill>
                          <a:latin typeface="+mn-ea"/>
                          <a:ea typeface="+mn-ea"/>
                          <a:cs typeface="+mn-cs"/>
                        </a:rPr>
                        <a:t>선택</a:t>
                      </a: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 시</a:t>
                      </a:r>
                      <a:r>
                        <a:rPr lang="en-US" altLang="ko-KR" sz="95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950" kern="0" dirty="0" err="1">
                          <a:ln>
                            <a:solidFill>
                              <a:schemeClr val="bg1">
                                <a:lumMod val="75000"/>
                                <a:alpha val="0"/>
                              </a:schemeClr>
                            </a:solidFill>
                          </a:ln>
                          <a:solidFill>
                            <a:schemeClr val="tx1">
                              <a:lumMod val="85000"/>
                              <a:lumOff val="15000"/>
                            </a:schemeClr>
                          </a:solidFill>
                          <a:latin typeface="+mn-ea"/>
                          <a:ea typeface="+mn-ea"/>
                          <a:cs typeface="+mn-cs"/>
                        </a:rPr>
                        <a:t>합리적</a:t>
                      </a:r>
                      <a:r>
                        <a:rPr lang="en-US" altLang="ko-KR" sz="95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950" kern="0" dirty="0" err="1">
                          <a:ln>
                            <a:solidFill>
                              <a:schemeClr val="bg1">
                                <a:lumMod val="75000"/>
                                <a:alpha val="0"/>
                              </a:schemeClr>
                            </a:solidFill>
                          </a:ln>
                          <a:solidFill>
                            <a:schemeClr val="tx1">
                              <a:lumMod val="85000"/>
                              <a:lumOff val="15000"/>
                            </a:schemeClr>
                          </a:solidFill>
                          <a:latin typeface="+mn-ea"/>
                          <a:ea typeface="+mn-ea"/>
                          <a:cs typeface="+mn-cs"/>
                        </a:rPr>
                        <a:t>의사결정에</a:t>
                      </a:r>
                      <a:r>
                        <a:rPr lang="en-US" altLang="ko-KR" sz="95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도움</a:t>
                      </a:r>
                      <a:endParaRPr lang="en-US" altLang="ko-KR" sz="95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235270353"/>
                  </a:ext>
                </a:extLst>
              </a:tr>
              <a:tr h="672578">
                <a:tc>
                  <a:txBody>
                    <a:bodyPr/>
                    <a:lstStyle/>
                    <a:p>
                      <a:pPr marL="0" marR="0" indent="0" algn="ctr" fontAlgn="base" latinLnBrk="0">
                        <a:lnSpc>
                          <a:spcPct val="100000"/>
                        </a:lnSpc>
                        <a:spcBef>
                          <a:spcPts val="0"/>
                        </a:spcBef>
                        <a:spcAft>
                          <a:spcPts val="0"/>
                        </a:spcAft>
                      </a:pPr>
                      <a:r>
                        <a:rPr lang="en-US" altLang="ko-KR" sz="950" b="1" kern="0" dirty="0">
                          <a:ln>
                            <a:solidFill>
                              <a:schemeClr val="bg1">
                                <a:lumMod val="75000"/>
                                <a:alpha val="0"/>
                              </a:schemeClr>
                            </a:solidFill>
                          </a:ln>
                          <a:solidFill>
                            <a:schemeClr val="tx1">
                              <a:lumMod val="85000"/>
                              <a:lumOff val="15000"/>
                            </a:schemeClr>
                          </a:solidFill>
                          <a:latin typeface="+mn-ea"/>
                          <a:ea typeface="+mn-ea"/>
                          <a:cs typeface="+mn-cs"/>
                        </a:rPr>
                        <a:t>3. </a:t>
                      </a:r>
                      <a:r>
                        <a:rPr lang="ko-KR" altLang="en-US" sz="950" b="1" kern="0" dirty="0">
                          <a:ln>
                            <a:solidFill>
                              <a:schemeClr val="bg1">
                                <a:lumMod val="75000"/>
                                <a:alpha val="0"/>
                              </a:schemeClr>
                            </a:solidFill>
                          </a:ln>
                          <a:solidFill>
                            <a:schemeClr val="tx1">
                              <a:lumMod val="85000"/>
                              <a:lumOff val="15000"/>
                            </a:schemeClr>
                          </a:solidFill>
                          <a:latin typeface="+mn-ea"/>
                          <a:ea typeface="+mn-ea"/>
                          <a:cs typeface="+mn-cs"/>
                        </a:rPr>
                        <a:t>심사결과 통지 구체화를 통한 소비자 권익 향상</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950" b="1" kern="0" dirty="0">
                          <a:ln>
                            <a:solidFill>
                              <a:schemeClr val="bg1">
                                <a:lumMod val="75000"/>
                                <a:alpha val="0"/>
                              </a:schemeClr>
                            </a:solidFill>
                          </a:ln>
                          <a:solidFill>
                            <a:schemeClr val="tx1">
                              <a:lumMod val="85000"/>
                              <a:lumOff val="15000"/>
                            </a:schemeClr>
                          </a:solidFill>
                          <a:latin typeface="+mn-ea"/>
                          <a:ea typeface="+mn-ea"/>
                          <a:cs typeface="+mn-cs"/>
                        </a:rPr>
                        <a:t>심사결과 불수용 사유 안내 구체화</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marR="0" indent="-171450" algn="l" fontAlgn="base" latinLnBrk="0">
                        <a:lnSpc>
                          <a:spcPct val="120000"/>
                        </a:lnSpc>
                        <a:spcBef>
                          <a:spcPts val="0"/>
                        </a:spcBef>
                        <a:spcAft>
                          <a:spcPts val="0"/>
                        </a:spcAft>
                        <a:buFont typeface="Arial" panose="020B0604020202020204" pitchFamily="34" charset="0"/>
                        <a:buChar char="•"/>
                      </a:pP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금융회사가 소비자의 금리인하요구 거절 시 불수용 사유를 구체적으로 알기 어려움 </a:t>
                      </a:r>
                      <a:endParaRPr lang="en-US" sz="95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171450" marR="0" indent="-171450" algn="l" fontAlgn="base" latinLnBrk="0">
                        <a:lnSpc>
                          <a:spcPct val="120000"/>
                        </a:lnSpc>
                        <a:spcBef>
                          <a:spcPts val="0"/>
                        </a:spcBef>
                        <a:spcAft>
                          <a:spcPts val="0"/>
                        </a:spcAft>
                        <a:buFont typeface="Arial" panose="020B0604020202020204" pitchFamily="34" charset="0"/>
                        <a:buChar char="•"/>
                      </a:pP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불수용의 대부분을 차지하는 ‘신용도 개선 경미’ 사유 세분화 안내 및 신용도 평가에 활용된 정보내역 제공 </a:t>
                      </a:r>
                      <a:endParaRPr lang="en-US" altLang="ko-KR" sz="95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171450" marR="0" indent="-171450" algn="l" fontAlgn="base" latinLnBrk="0">
                        <a:lnSpc>
                          <a:spcPct val="120000"/>
                        </a:lnSpc>
                        <a:spcBef>
                          <a:spcPts val="0"/>
                        </a:spcBef>
                        <a:spcAft>
                          <a:spcPts val="0"/>
                        </a:spcAft>
                        <a:buFont typeface="Arial" panose="020B0604020202020204" pitchFamily="34" charset="0"/>
                        <a:buChar char="•"/>
                      </a:pP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금리인하요구 거절 사유 명확화</a:t>
                      </a:r>
                      <a:endParaRPr lang="en-US" altLang="ko-KR" sz="95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indent="-171450" algn="l" fontAlgn="base" latinLnBrk="0">
                        <a:lnSpc>
                          <a:spcPct val="120000"/>
                        </a:lnSpc>
                        <a:spcBef>
                          <a:spcPts val="0"/>
                        </a:spcBef>
                        <a:spcAft>
                          <a:spcPts val="0"/>
                        </a:spcAft>
                        <a:buFont typeface="Arial" panose="020B0604020202020204" pitchFamily="34" charset="0"/>
                        <a:buChar char="•"/>
                      </a:pPr>
                      <a:r>
                        <a:rPr lang="ko-KR" altLang="en-US" sz="950" kern="0" dirty="0">
                          <a:ln>
                            <a:solidFill>
                              <a:schemeClr val="bg1">
                                <a:lumMod val="75000"/>
                                <a:alpha val="0"/>
                              </a:schemeClr>
                            </a:solidFill>
                          </a:ln>
                          <a:solidFill>
                            <a:schemeClr val="tx1">
                              <a:lumMod val="85000"/>
                              <a:lumOff val="15000"/>
                            </a:schemeClr>
                          </a:solidFill>
                          <a:latin typeface="+mn-ea"/>
                          <a:ea typeface="+mn-ea"/>
                          <a:cs typeface="+mn-cs"/>
                        </a:rPr>
                        <a:t>본인의 신용상태에 대한 인지와 대응 제고</a:t>
                      </a:r>
                      <a:endParaRPr lang="en-US" altLang="ko-KR" sz="95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69813952"/>
                  </a:ext>
                </a:extLst>
              </a:tr>
            </a:tbl>
          </a:graphicData>
        </a:graphic>
      </p:graphicFrame>
    </p:spTree>
    <p:extLst>
      <p:ext uri="{BB962C8B-B14F-4D97-AF65-F5344CB8AC3E}">
        <p14:creationId xmlns:p14="http://schemas.microsoft.com/office/powerpoint/2010/main" val="12650641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4">
            <a:extLst>
              <a:ext uri="{FF2B5EF4-FFF2-40B4-BE49-F238E27FC236}">
                <a16:creationId xmlns:a16="http://schemas.microsoft.com/office/drawing/2014/main" id="{61840E85-8496-4AD8-A538-C7D04D7CBCDF}"/>
              </a:ext>
            </a:extLst>
          </p:cNvPr>
          <p:cNvGraphicFramePr>
            <a:graphicFrameLocks/>
          </p:cNvGraphicFramePr>
          <p:nvPr>
            <p:extLst>
              <p:ext uri="{D42A27DB-BD31-4B8C-83A1-F6EECF244321}">
                <p14:modId xmlns:p14="http://schemas.microsoft.com/office/powerpoint/2010/main" val="2229026684"/>
              </p:ext>
            </p:extLst>
          </p:nvPr>
        </p:nvGraphicFramePr>
        <p:xfrm>
          <a:off x="1050977" y="2420937"/>
          <a:ext cx="5849657" cy="2987676"/>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497946">
                <a:tc>
                  <a:txBody>
                    <a:bodyPr/>
                    <a:lstStyle/>
                    <a:p>
                      <a:r>
                        <a:rPr lang="en-GB" sz="1500" b="0" dirty="0">
                          <a:ln>
                            <a:solidFill>
                              <a:schemeClr val="accent1">
                                <a:alpha val="0"/>
                              </a:schemeClr>
                            </a:solidFill>
                          </a:ln>
                          <a:solidFill>
                            <a:schemeClr val="tx2"/>
                          </a:solidFill>
                          <a:latin typeface="+mn-ea"/>
                          <a:ea typeface="+mn-ea"/>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r>
                        <a:rPr lang="ko-KR" altLang="en-US" sz="1500" b="0" dirty="0">
                          <a:ln>
                            <a:solidFill>
                              <a:schemeClr val="accent1">
                                <a:alpha val="0"/>
                              </a:schemeClr>
                            </a:solidFill>
                          </a:ln>
                          <a:solidFill>
                            <a:schemeClr val="tx2"/>
                          </a:solidFill>
                          <a:latin typeface="+mn-ea"/>
                          <a:ea typeface="+mn-ea"/>
                        </a:rPr>
                        <a:t>금융산업 공통 </a:t>
                      </a:r>
                      <a:endParaRPr lang="en-GB" sz="1500" b="0" dirty="0">
                        <a:ln>
                          <a:solidFill>
                            <a:schemeClr val="accent1">
                              <a:alpha val="0"/>
                            </a:schemeClr>
                          </a:solidFill>
                        </a:ln>
                        <a:solidFill>
                          <a:schemeClr val="tx2"/>
                        </a:solidFill>
                        <a:latin typeface="+mn-ea"/>
                        <a:ea typeface="+mn-ea"/>
                      </a:endParaRP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algn="r" defTabSz="914400" rtl="0" eaLnBrk="1" latinLnBrk="1" hangingPunct="1"/>
                      <a:r>
                        <a:rPr lang="en-US" altLang="ko-KR" sz="1500" b="0" kern="1200" dirty="0">
                          <a:ln>
                            <a:solidFill>
                              <a:schemeClr val="accent1">
                                <a:alpha val="0"/>
                              </a:schemeClr>
                            </a:solidFill>
                          </a:ln>
                          <a:solidFill>
                            <a:srgbClr val="00338D"/>
                          </a:solidFill>
                          <a:latin typeface="+mn-lt"/>
                          <a:ea typeface="+mn-ea"/>
                          <a:cs typeface="+mn-cs"/>
                        </a:rPr>
                        <a:t>3</a:t>
                      </a:r>
                      <a:endParaRPr lang="en-GB" sz="1500" b="0" kern="1200" dirty="0">
                        <a:ln>
                          <a:solidFill>
                            <a:schemeClr val="accent1">
                              <a:alpha val="0"/>
                            </a:schemeClr>
                          </a:solidFill>
                        </a:ln>
                        <a:solidFill>
                          <a:srgbClr val="00338D"/>
                        </a:solidFill>
                        <a:latin typeface="+mn-lt"/>
                        <a:ea typeface="+mn-ea"/>
                        <a:cs typeface="+mn-cs"/>
                      </a:endParaRP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497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II.</a:t>
                      </a:r>
                    </a:p>
                  </a:txBody>
                  <a:tcPr marL="10800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은행산업</a:t>
                      </a:r>
                    </a:p>
                  </a:txBody>
                  <a:tcPr marL="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US" sz="1500" b="0" dirty="0">
                          <a:ln>
                            <a:solidFill>
                              <a:schemeClr val="accent1">
                                <a:alpha val="0"/>
                              </a:schemeClr>
                            </a:solidFill>
                          </a:ln>
                          <a:solidFill>
                            <a:srgbClr val="00338D"/>
                          </a:solidFill>
                          <a:latin typeface="+mn-lt"/>
                        </a:rPr>
                        <a:t>42</a:t>
                      </a:r>
                      <a:endParaRPr lang="en-GB" sz="1500" b="0" dirty="0">
                        <a:ln>
                          <a:solidFill>
                            <a:schemeClr val="accent1">
                              <a:alpha val="0"/>
                            </a:schemeClr>
                          </a:solidFill>
                        </a:ln>
                        <a:solidFill>
                          <a:srgbClr val="00338D"/>
                        </a:solidFill>
                        <a:latin typeface="+mn-lt"/>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497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III.</a:t>
                      </a:r>
                    </a:p>
                  </a:txBody>
                  <a:tcPr marL="108000" marR="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보험산업</a:t>
                      </a:r>
                    </a:p>
                  </a:txBody>
                  <a:tcPr marL="0" marR="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sz="1500" b="1" kern="1200" dirty="0">
                          <a:ln>
                            <a:solidFill>
                              <a:schemeClr val="accent1">
                                <a:alpha val="0"/>
                              </a:schemeClr>
                            </a:solidFill>
                          </a:ln>
                          <a:solidFill>
                            <a:schemeClr val="bg1"/>
                          </a:solidFill>
                          <a:latin typeface="+mn-ea"/>
                          <a:ea typeface="+mn-ea"/>
                          <a:cs typeface="+mn-cs"/>
                        </a:rPr>
                        <a:t>57</a:t>
                      </a:r>
                      <a:endParaRPr lang="en-GB" sz="1500" b="1" kern="1200" dirty="0">
                        <a:ln>
                          <a:solidFill>
                            <a:schemeClr val="accent1">
                              <a:alpha val="0"/>
                            </a:schemeClr>
                          </a:solidFill>
                        </a:ln>
                        <a:solidFill>
                          <a:schemeClr val="bg1"/>
                        </a:solidFill>
                        <a:latin typeface="+mn-ea"/>
                        <a:ea typeface="+mn-ea"/>
                        <a:cs typeface="+mn-cs"/>
                      </a:endParaRPr>
                    </a:p>
                  </a:txBody>
                  <a:tcPr marL="80189" marR="10800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30045840"/>
                  </a:ext>
                </a:extLst>
              </a:tr>
              <a:tr h="497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IV.</a:t>
                      </a:r>
                    </a:p>
                  </a:txBody>
                  <a:tcPr marL="108000" marR="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금융투자업</a:t>
                      </a:r>
                    </a:p>
                  </a:txBody>
                  <a:tcPr marL="0" marR="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algn="r" defTabSz="914400" rtl="0" eaLnBrk="1" latinLnBrk="1" hangingPunct="1"/>
                      <a:r>
                        <a:rPr lang="en-US" sz="1500" b="0" kern="1200" dirty="0">
                          <a:ln>
                            <a:solidFill>
                              <a:schemeClr val="accent1">
                                <a:alpha val="0"/>
                              </a:schemeClr>
                            </a:solidFill>
                          </a:ln>
                          <a:solidFill>
                            <a:schemeClr val="tx2"/>
                          </a:solidFill>
                          <a:latin typeface="+mn-ea"/>
                          <a:ea typeface="+mn-ea"/>
                          <a:cs typeface="+mn-cs"/>
                        </a:rPr>
                        <a:t>64</a:t>
                      </a:r>
                      <a:endParaRPr lang="en-GB" sz="1500" b="0" kern="1200" dirty="0">
                        <a:ln>
                          <a:solidFill>
                            <a:schemeClr val="accent1">
                              <a:alpha val="0"/>
                            </a:schemeClr>
                          </a:solidFill>
                        </a:ln>
                        <a:solidFill>
                          <a:schemeClr val="tx2"/>
                        </a:solidFill>
                        <a:latin typeface="+mn-ea"/>
                        <a:ea typeface="+mn-ea"/>
                        <a:cs typeface="+mn-cs"/>
                      </a:endParaRPr>
                    </a:p>
                  </a:txBody>
                  <a:tcPr marL="80189" marR="10800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1251913"/>
                  </a:ext>
                </a:extLst>
              </a:tr>
              <a:tr h="497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V.</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카드산업</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algn="r" defTabSz="914400" rtl="0" eaLnBrk="1" latinLnBrk="1" hangingPunct="1"/>
                      <a:r>
                        <a:rPr lang="en-US" sz="1500" b="0" kern="1200" dirty="0">
                          <a:ln>
                            <a:solidFill>
                              <a:schemeClr val="accent1">
                                <a:alpha val="0"/>
                              </a:schemeClr>
                            </a:solidFill>
                          </a:ln>
                          <a:solidFill>
                            <a:schemeClr val="tx2"/>
                          </a:solidFill>
                          <a:latin typeface="+mn-ea"/>
                          <a:ea typeface="+mn-ea"/>
                          <a:cs typeface="+mn-cs"/>
                        </a:rPr>
                        <a:t>80</a:t>
                      </a:r>
                      <a:endParaRPr lang="en-GB" sz="1500" b="0" kern="1200" dirty="0">
                        <a:ln>
                          <a:solidFill>
                            <a:schemeClr val="accent1">
                              <a:alpha val="0"/>
                            </a:schemeClr>
                          </a:solidFill>
                        </a:ln>
                        <a:solidFill>
                          <a:schemeClr val="tx2"/>
                        </a:solidFill>
                        <a:latin typeface="+mn-ea"/>
                        <a:ea typeface="+mn-ea"/>
                        <a:cs typeface="+mn-cs"/>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497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V</a:t>
                      </a: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a:t>
                      </a: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Arial"/>
                          <a:ea typeface="+mn-ea"/>
                          <a:cs typeface="+mn-cs"/>
                        </a:rPr>
                        <a:t>가상자산</a:t>
                      </a: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a:t>
                      </a:r>
                      <a:r>
                        <a:rPr kumimoji="0" lang="ko-KR" altLang="en-US" sz="1500" b="0" i="0" u="none" strike="noStrike" kern="1200" cap="none" spc="0" normalizeH="0" baseline="0" noProof="0" dirty="0" err="1">
                          <a:ln>
                            <a:solidFill>
                              <a:schemeClr val="accent1">
                                <a:alpha val="0"/>
                              </a:schemeClr>
                            </a:solidFill>
                          </a:ln>
                          <a:solidFill>
                            <a:srgbClr val="00338D"/>
                          </a:solidFill>
                          <a:effectLst/>
                          <a:uLnTx/>
                          <a:uFillTx/>
                          <a:latin typeface="Arial"/>
                          <a:ea typeface="+mn-ea"/>
                          <a:cs typeface="+mn-cs"/>
                        </a:rPr>
                        <a:t>핀테크</a:t>
                      </a: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Arial"/>
                          <a:ea typeface="+mn-ea"/>
                          <a:cs typeface="+mn-cs"/>
                        </a:rPr>
                        <a:t> 등 신금융업 </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algn="r" defTabSz="914400" rtl="0" eaLnBrk="1" latinLnBrk="1" hangingPunct="1"/>
                      <a:r>
                        <a:rPr lang="en-US" sz="1500" b="0" kern="1200" dirty="0">
                          <a:ln>
                            <a:solidFill>
                              <a:schemeClr val="accent1">
                                <a:alpha val="0"/>
                              </a:schemeClr>
                            </a:solidFill>
                          </a:ln>
                          <a:solidFill>
                            <a:schemeClr val="tx2"/>
                          </a:solidFill>
                          <a:latin typeface="+mn-ea"/>
                          <a:ea typeface="+mn-ea"/>
                          <a:cs typeface="+mn-cs"/>
                        </a:rPr>
                        <a:t>84</a:t>
                      </a:r>
                      <a:endParaRPr lang="en-GB" sz="1500" b="0" kern="1200" dirty="0">
                        <a:ln>
                          <a:solidFill>
                            <a:schemeClr val="accent1">
                              <a:alpha val="0"/>
                            </a:schemeClr>
                          </a:solidFill>
                        </a:ln>
                        <a:solidFill>
                          <a:schemeClr val="tx2"/>
                        </a:solidFill>
                        <a:latin typeface="+mn-ea"/>
                        <a:ea typeface="+mn-ea"/>
                        <a:cs typeface="+mn-cs"/>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8550306"/>
                  </a:ext>
                </a:extLst>
              </a:tr>
            </a:tbl>
          </a:graphicData>
        </a:graphic>
      </p:graphicFrame>
    </p:spTree>
    <p:extLst>
      <p:ext uri="{BB962C8B-B14F-4D97-AF65-F5344CB8AC3E}">
        <p14:creationId xmlns:p14="http://schemas.microsoft.com/office/powerpoint/2010/main" val="33148496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III. </a:t>
            </a:r>
            <a:r>
              <a:rPr lang="ko-KR" altLang="en-US" dirty="0"/>
              <a:t>보험산업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en-US" altLang="ko-KR" dirty="0"/>
              <a:t>IFRS17 </a:t>
            </a:r>
            <a:r>
              <a:rPr lang="ko-KR" altLang="en-US" dirty="0" err="1"/>
              <a:t>계리적</a:t>
            </a:r>
            <a:r>
              <a:rPr lang="ko-KR" altLang="en-US" dirty="0"/>
              <a:t> 가정 가이드라인 마련 </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新제도</a:t>
            </a:r>
            <a:r>
              <a:rPr lang="en-US" altLang="ko-KR" sz="1200" b="1" kern="0" dirty="0">
                <a:ln>
                  <a:solidFill>
                    <a:schemeClr val="accent4">
                      <a:alpha val="0"/>
                    </a:schemeClr>
                  </a:solidFill>
                </a:ln>
                <a:solidFill>
                  <a:schemeClr val="accent1"/>
                </a:solidFill>
                <a:latin typeface="+mn-ea"/>
              </a:rPr>
              <a:t>(IFRS17·K-ICS)</a:t>
            </a:r>
            <a:r>
              <a:rPr lang="ko-KR" altLang="en-US" sz="1200" b="1" kern="0" dirty="0">
                <a:ln>
                  <a:solidFill>
                    <a:schemeClr val="accent4">
                      <a:alpha val="0"/>
                    </a:schemeClr>
                  </a:solidFill>
                </a:ln>
                <a:solidFill>
                  <a:schemeClr val="accent1"/>
                </a:solidFill>
                <a:latin typeface="+mn-ea"/>
              </a:rPr>
              <a:t>상 재무제표에 큰 영향을 미치는 주요 </a:t>
            </a:r>
            <a:r>
              <a:rPr lang="ko-KR" altLang="en-US" sz="1200" b="1" kern="0" dirty="0" err="1">
                <a:ln>
                  <a:solidFill>
                    <a:schemeClr val="accent4">
                      <a:alpha val="0"/>
                    </a:schemeClr>
                  </a:solidFill>
                </a:ln>
                <a:solidFill>
                  <a:schemeClr val="accent1"/>
                </a:solidFill>
                <a:latin typeface="+mn-ea"/>
              </a:rPr>
              <a:t>계리적</a:t>
            </a:r>
            <a:r>
              <a:rPr lang="ko-KR" altLang="en-US" sz="1200" b="1" kern="0" dirty="0">
                <a:ln>
                  <a:solidFill>
                    <a:schemeClr val="accent4">
                      <a:alpha val="0"/>
                    </a:schemeClr>
                  </a:solidFill>
                </a:ln>
                <a:solidFill>
                  <a:schemeClr val="accent1"/>
                </a:solidFill>
                <a:latin typeface="+mn-ea"/>
              </a:rPr>
              <a:t> 가정을 발굴</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가이드라인 제시하여 보험회사 재무제표 신뢰성 및 비교가능성 제고 </a:t>
            </a:r>
            <a:endParaRPr lang="en-US" altLang="ko-KR" sz="1200" b="1" kern="0" dirty="0">
              <a:ln>
                <a:solidFill>
                  <a:schemeClr val="accent4">
                    <a:alpha val="0"/>
                  </a:schemeClr>
                </a:solidFill>
              </a:ln>
              <a:solidFill>
                <a:schemeClr val="accent1"/>
              </a:solidFill>
              <a:latin typeface="+mn-ea"/>
            </a:endParaRPr>
          </a:p>
          <a:p>
            <a:pPr marL="171450" indent="-171450">
              <a:lnSpc>
                <a:spcPct val="120000"/>
              </a:lnSpc>
              <a:buFont typeface="Arial" panose="020B0604020202020204" pitchFamily="34" charset="0"/>
              <a:buChar char="•"/>
              <a:defRPr/>
            </a:pPr>
            <a:r>
              <a:rPr lang="ko-KR" altLang="en-US" sz="1200" dirty="0">
                <a:solidFill>
                  <a:schemeClr val="accent1"/>
                </a:solidFill>
              </a:rPr>
              <a:t>제</a:t>
            </a:r>
            <a:r>
              <a:rPr lang="en-US" altLang="ko-KR" sz="1200" dirty="0">
                <a:solidFill>
                  <a:schemeClr val="accent1"/>
                </a:solidFill>
              </a:rPr>
              <a:t>2</a:t>
            </a:r>
            <a:r>
              <a:rPr lang="ko-KR" altLang="en-US" sz="1200" dirty="0">
                <a:solidFill>
                  <a:schemeClr val="accent1"/>
                </a:solidFill>
              </a:rPr>
              <a:t>차 新제도 지원 실무협의체를 개최하여 의견 수렴 및 </a:t>
            </a:r>
            <a:r>
              <a:rPr lang="en-US" altLang="ko-KR" sz="1200" dirty="0">
                <a:solidFill>
                  <a:schemeClr val="accent1"/>
                </a:solidFill>
              </a:rPr>
              <a:t>’23</a:t>
            </a:r>
            <a:r>
              <a:rPr lang="ko-KR" altLang="en-US" sz="1200" dirty="0">
                <a:solidFill>
                  <a:schemeClr val="accent1"/>
                </a:solidFill>
              </a:rPr>
              <a:t>년 말까지 보험사 적용 필요</a:t>
            </a:r>
            <a:r>
              <a:rPr lang="en-US" altLang="ko-KR" sz="1200" baseline="30000" dirty="0">
                <a:solidFill>
                  <a:schemeClr val="accent1"/>
                </a:solidFill>
              </a:rPr>
              <a:t>*</a:t>
            </a:r>
            <a:endParaRPr lang="ko-KR" altLang="en-US" sz="1200" baseline="30000" dirty="0">
              <a:solidFill>
                <a:schemeClr val="accent1"/>
              </a:solidFill>
            </a:endParaRP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2023.5.31</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5881851"/>
            <a:ext cx="8928000" cy="31892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(2023.5.31), “IFRS17 </a:t>
            </a:r>
            <a:r>
              <a:rPr lang="ko-KR" altLang="en-US" dirty="0" err="1">
                <a:solidFill>
                  <a:schemeClr val="bg1">
                    <a:lumMod val="50000"/>
                  </a:schemeClr>
                </a:solidFill>
              </a:rPr>
              <a:t>계리적</a:t>
            </a:r>
            <a:r>
              <a:rPr lang="ko-KR" altLang="en-US" dirty="0">
                <a:solidFill>
                  <a:schemeClr val="bg1">
                    <a:lumMod val="50000"/>
                  </a:schemeClr>
                </a:solidFill>
              </a:rPr>
              <a:t> 가정 가이드라인 마련</a:t>
            </a:r>
            <a:r>
              <a:rPr lang="en-US" altLang="ko-KR" dirty="0">
                <a:solidFill>
                  <a:schemeClr val="bg1">
                    <a:lumMod val="50000"/>
                  </a:schemeClr>
                </a:solidFill>
              </a:rPr>
              <a:t>”</a:t>
            </a:r>
          </a:p>
          <a:p>
            <a:r>
              <a:rPr lang="en-US" altLang="ko-KR" dirty="0">
                <a:solidFill>
                  <a:schemeClr val="bg1">
                    <a:lumMod val="50000"/>
                  </a:schemeClr>
                </a:solidFill>
              </a:rPr>
              <a:t>Note: </a:t>
            </a:r>
            <a:r>
              <a:rPr lang="en-US" altLang="ko-KR" baseline="30000" dirty="0">
                <a:solidFill>
                  <a:schemeClr val="bg1">
                    <a:lumMod val="50000"/>
                  </a:schemeClr>
                </a:solidFill>
              </a:rPr>
              <a:t>*</a:t>
            </a:r>
            <a:r>
              <a:rPr lang="ko-KR" altLang="en-US" dirty="0">
                <a:solidFill>
                  <a:schemeClr val="bg1">
                    <a:lumMod val="50000"/>
                  </a:schemeClr>
                </a:solidFill>
              </a:rPr>
              <a:t>금융감독원에서</a:t>
            </a:r>
            <a:r>
              <a:rPr lang="en-US" altLang="ko-KR" dirty="0">
                <a:solidFill>
                  <a:schemeClr val="bg1">
                    <a:lumMod val="50000"/>
                  </a:schemeClr>
                </a:solidFill>
              </a:rPr>
              <a:t> ’23</a:t>
            </a:r>
            <a:r>
              <a:rPr lang="ko-KR" altLang="en-US" dirty="0">
                <a:solidFill>
                  <a:schemeClr val="bg1">
                    <a:lumMod val="50000"/>
                  </a:schemeClr>
                </a:solidFill>
              </a:rPr>
              <a:t>년 말까지 보험사에 적용하도록 요구하고 있는 상황이며</a:t>
            </a:r>
            <a:r>
              <a:rPr lang="en-US" altLang="ko-KR" dirty="0">
                <a:solidFill>
                  <a:schemeClr val="bg1">
                    <a:lumMod val="50000"/>
                  </a:schemeClr>
                </a:solidFill>
              </a:rPr>
              <a:t>, </a:t>
            </a:r>
            <a:r>
              <a:rPr lang="ko-KR" altLang="en-US" dirty="0">
                <a:solidFill>
                  <a:schemeClr val="bg1">
                    <a:lumMod val="50000"/>
                  </a:schemeClr>
                </a:solidFill>
              </a:rPr>
              <a:t>관련 내용을 포함한 세칙 제</a:t>
            </a:r>
            <a:r>
              <a:rPr lang="en-US" altLang="ko-KR" dirty="0">
                <a:solidFill>
                  <a:schemeClr val="bg1">
                    <a:lumMod val="50000"/>
                  </a:schemeClr>
                </a:solidFill>
              </a:rPr>
              <a:t>·</a:t>
            </a:r>
            <a:r>
              <a:rPr lang="ko-KR" altLang="en-US" dirty="0">
                <a:solidFill>
                  <a:schemeClr val="bg1">
                    <a:lumMod val="50000"/>
                  </a:schemeClr>
                </a:solidFill>
              </a:rPr>
              <a:t>개정을 예고</a:t>
            </a:r>
            <a:r>
              <a:rPr lang="en-US" altLang="ko-KR" dirty="0">
                <a:solidFill>
                  <a:schemeClr val="bg1">
                    <a:lumMod val="50000"/>
                  </a:schemeClr>
                </a:solidFill>
              </a:rPr>
              <a:t>(Appendix </a:t>
            </a:r>
            <a:r>
              <a:rPr lang="ko-KR" altLang="en-US" dirty="0">
                <a:solidFill>
                  <a:schemeClr val="bg1">
                    <a:lumMod val="50000"/>
                  </a:schemeClr>
                </a:solidFill>
              </a:rPr>
              <a:t>참고</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8" name="표 7">
            <a:extLst>
              <a:ext uri="{FF2B5EF4-FFF2-40B4-BE49-F238E27FC236}">
                <a16:creationId xmlns:a16="http://schemas.microsoft.com/office/drawing/2014/main" id="{3D8C7AA5-4624-9F77-5B84-6C4AE7FB8264}"/>
              </a:ext>
            </a:extLst>
          </p:cNvPr>
          <p:cNvGraphicFramePr>
            <a:graphicFrameLocks noGrp="1"/>
          </p:cNvGraphicFramePr>
          <p:nvPr>
            <p:extLst>
              <p:ext uri="{D42A27DB-BD31-4B8C-83A1-F6EECF244321}">
                <p14:modId xmlns:p14="http://schemas.microsoft.com/office/powerpoint/2010/main" val="4260325319"/>
              </p:ext>
            </p:extLst>
          </p:nvPr>
        </p:nvGraphicFramePr>
        <p:xfrm>
          <a:off x="488939" y="2168527"/>
          <a:ext cx="8928111" cy="982200"/>
        </p:xfrm>
        <a:graphic>
          <a:graphicData uri="http://schemas.openxmlformats.org/drawingml/2006/table">
            <a:tbl>
              <a:tblPr/>
              <a:tblGrid>
                <a:gridCol w="8928111">
                  <a:extLst>
                    <a:ext uri="{9D8B030D-6E8A-4147-A177-3AD203B41FA5}">
                      <a16:colId xmlns:a16="http://schemas.microsoft.com/office/drawing/2014/main" val="3655866858"/>
                    </a:ext>
                  </a:extLst>
                </a:gridCol>
              </a:tblGrid>
              <a:tr h="118762">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가이드라인 마련 배경 </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490746">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년부터 보험부채를 공정가치로 평가하는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IFRS17</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 시행됨에 따라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보험회사는 자체 경험통계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합리적 근거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방법 등을 활용하여 최적 또는 편향되지 않은 가정으로 보험부채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(Best Estimate Liability, BEL)</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를 평가해야 함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IFRS17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시행 초기에 보험회사가 자의적인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계리적</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가정을 사용하는 등 혼란이 발생할 수 있다는 우려가 제기됨에 따라 금융위원회</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금융감독원은 재무제표에 큰 영향을 미치는 주요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계리적</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가정에 대하여 합리적인 가이드라인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을 마련하고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’23</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 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차 新제도 지원 실무협의체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(5.31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에서 동 가이드라인에 대한 의견을 수렴</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9" name="표 8">
            <a:extLst>
              <a:ext uri="{FF2B5EF4-FFF2-40B4-BE49-F238E27FC236}">
                <a16:creationId xmlns:a16="http://schemas.microsoft.com/office/drawing/2014/main" id="{943AC827-8860-3E5A-8B81-475B94F560C7}"/>
              </a:ext>
            </a:extLst>
          </p:cNvPr>
          <p:cNvGraphicFramePr>
            <a:graphicFrameLocks noGrp="1"/>
          </p:cNvGraphicFramePr>
          <p:nvPr>
            <p:extLst>
              <p:ext uri="{D42A27DB-BD31-4B8C-83A1-F6EECF244321}">
                <p14:modId xmlns:p14="http://schemas.microsoft.com/office/powerpoint/2010/main" val="1744911826"/>
              </p:ext>
            </p:extLst>
          </p:nvPr>
        </p:nvGraphicFramePr>
        <p:xfrm>
          <a:off x="488939" y="3230925"/>
          <a:ext cx="8928112" cy="2646000"/>
        </p:xfrm>
        <a:graphic>
          <a:graphicData uri="http://schemas.openxmlformats.org/drawingml/2006/table">
            <a:tbl>
              <a:tblPr/>
              <a:tblGrid>
                <a:gridCol w="4464056">
                  <a:extLst>
                    <a:ext uri="{9D8B030D-6E8A-4147-A177-3AD203B41FA5}">
                      <a16:colId xmlns:a16="http://schemas.microsoft.com/office/drawing/2014/main" val="3655866858"/>
                    </a:ext>
                  </a:extLst>
                </a:gridCol>
                <a:gridCol w="4464056">
                  <a:extLst>
                    <a:ext uri="{9D8B030D-6E8A-4147-A177-3AD203B41FA5}">
                      <a16:colId xmlns:a16="http://schemas.microsoft.com/office/drawing/2014/main" val="2540014362"/>
                    </a:ext>
                  </a:extLst>
                </a:gridCol>
              </a:tblGrid>
              <a:tr h="118762">
                <a:tc gridSpan="2">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주요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계리적</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가정 산출기준</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案</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hMerge="1">
                  <a:txBody>
                    <a:bodyPr/>
                    <a:lstStyle/>
                    <a:p>
                      <a:pPr latinLnBrk="1"/>
                      <a:endParaRPr lang="ko-KR" altLang="en-US"/>
                    </a:p>
                  </a:txBody>
                  <a:tcPr/>
                </a:tc>
                <a:extLst>
                  <a:ext uri="{0D108BD9-81ED-4DB2-BD59-A6C34878D82A}">
                    <a16:rowId xmlns:a16="http://schemas.microsoft.com/office/drawing/2014/main" val="4291391519"/>
                  </a:ext>
                </a:extLst>
              </a:tr>
              <a:tr h="122687">
                <a:tc>
                  <a:txBody>
                    <a:bodyPr/>
                    <a:lstStyle/>
                    <a:p>
                      <a:pPr marL="85725" marR="0" lvl="0" indent="0" algn="l"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실손의료보험</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보험금 추세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현금유출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산출기준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marL="85725" marR="0" lvl="0" indent="0" algn="l"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실손의료보험</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갱신보험료 조정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현금유입</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산출기준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extLst>
                  <a:ext uri="{0D108BD9-81ED-4DB2-BD59-A6C34878D82A}">
                    <a16:rowId xmlns:a16="http://schemas.microsoft.com/office/drawing/2014/main" val="1147205019"/>
                  </a:ext>
                </a:extLst>
              </a:tr>
              <a:tr h="122687">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각 사의 경험통계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5</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 이상</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를 이용하여 특정 기간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5</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차년도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까지의 보험금 증가율을 추정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경험통계 기준 설명력이 높은 회귀모형 이용</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이후 특정 기간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6</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차년도부터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15</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차년도까지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동안 보험금증가율을 조정하여 최종 보험금 증가율로 수렴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최종 보험금증가율은 보험료 산정 시 반영된 보험금증가율 적용</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최소 한국은행 물가안정 목표 이상</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각 사의 경험통계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5</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 이상</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를 이용하여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차년도 위험손해율 추정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경험통계 기준 설명력이 높은 회귀모형 이용</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이후 특정 기간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차년도부터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15</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차년도까지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동안 목표손해율로 수렴하도록 갱신 보험료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조정률</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반영</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목표손해율은 영업보험료 대비 보험금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사업비 포함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비율 기준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100%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수준에서 결정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895749146"/>
                  </a:ext>
                </a:extLst>
              </a:tr>
              <a:tr h="122687">
                <a:tc>
                  <a:txBody>
                    <a:bodyPr/>
                    <a:lstStyle/>
                    <a:p>
                      <a:pPr marL="85725" marR="0" lvl="0" indent="0" algn="l"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저해지 보험의 해약률 가정 산출기준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marL="85725" marR="0" lvl="0" indent="0" algn="l"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고금리 상품의 해약률 가정 산출기준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extLst>
                  <a:ext uri="{0D108BD9-81ED-4DB2-BD59-A6C34878D82A}">
                    <a16:rowId xmlns:a16="http://schemas.microsoft.com/office/drawing/2014/main" val="1700007266"/>
                  </a:ext>
                </a:extLst>
              </a:tr>
              <a:tr h="122687">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저해지 보험의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해약률은</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표준형 보험보다 낮게 설정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보험료 산출 시 적용한 방식과 일관성을 유지하여야 하며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충분한 경험통계가 확보된 계약 초기 구간 또는 납입완료 직후 해지증가 효과로 무 저해지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해약률이</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높게 설정된 경우에만 예외 허용</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납입완료 직전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후 해지유보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증가 효과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계약자 행동 가정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반영 필요</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추가로 납입할 보험료보다 납입완료 후 증가하는 해약환급금이 클 경우 납입완료 직전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해약률이</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수준으로 하락하고 납입완료 직후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해약률이</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급증하는효과</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보험계약에 적용되는 이자율이 시장금리보다 현저히 높은 고금리 계약은 해약률 산출 시 그 외 일반계약과 구분하여 가정 적용</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보험부채 할인율에 사용하는 장기선도금리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(LTFR)</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의 일정 범위 내에서 결정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77943108"/>
                  </a:ext>
                </a:extLst>
              </a:tr>
            </a:tbl>
          </a:graphicData>
        </a:graphic>
      </p:graphicFrame>
    </p:spTree>
    <p:extLst>
      <p:ext uri="{BB962C8B-B14F-4D97-AF65-F5344CB8AC3E}">
        <p14:creationId xmlns:p14="http://schemas.microsoft.com/office/powerpoint/2010/main" val="3654035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a:xfrm>
            <a:off x="488949" y="333149"/>
            <a:ext cx="8928101" cy="184666"/>
          </a:xfrm>
        </p:spPr>
        <p:txBody>
          <a:bodyPr/>
          <a:lstStyle/>
          <a:p>
            <a:pPr latinLnBrk="0"/>
            <a:r>
              <a:rPr lang="en-US" altLang="ko-KR" dirty="0"/>
              <a:t>I. </a:t>
            </a:r>
            <a:r>
              <a:rPr lang="ko-KR" altLang="en-US" dirty="0"/>
              <a:t>금융산업 공통 </a:t>
            </a: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2023.1.30</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(2023.1.30), “2023</a:t>
            </a:r>
            <a:r>
              <a:rPr lang="ko-KR" altLang="en-US" dirty="0">
                <a:solidFill>
                  <a:schemeClr val="bg1">
                    <a:lumMod val="50000"/>
                  </a:schemeClr>
                </a:solidFill>
              </a:rPr>
              <a:t>년도 금융위원회 업무보고 </a:t>
            </a:r>
            <a:r>
              <a:rPr lang="en-US" altLang="ko-KR" dirty="0">
                <a:solidFill>
                  <a:schemeClr val="bg1">
                    <a:lumMod val="50000"/>
                  </a:schemeClr>
                </a:solidFill>
              </a:rPr>
              <a:t>- </a:t>
            </a:r>
            <a:r>
              <a:rPr lang="ko-KR" altLang="en-US" dirty="0">
                <a:solidFill>
                  <a:schemeClr val="bg1">
                    <a:lumMod val="50000"/>
                  </a:schemeClr>
                </a:solidFill>
              </a:rPr>
              <a:t>확고한 금융시장 안정을 바탕으로</a:t>
            </a:r>
            <a:r>
              <a:rPr lang="en-US" altLang="ko-KR" dirty="0">
                <a:solidFill>
                  <a:schemeClr val="bg1">
                    <a:lumMod val="50000"/>
                  </a:schemeClr>
                </a:solidFill>
              </a:rPr>
              <a:t>, </a:t>
            </a:r>
            <a:r>
              <a:rPr lang="ko-KR" altLang="en-US" dirty="0">
                <a:solidFill>
                  <a:schemeClr val="bg1">
                    <a:lumMod val="50000"/>
                  </a:schemeClr>
                </a:solidFill>
              </a:rPr>
              <a:t>실물</a:t>
            </a:r>
            <a:r>
              <a:rPr lang="en-US" altLang="ko-KR" dirty="0">
                <a:solidFill>
                  <a:schemeClr val="bg1">
                    <a:lumMod val="50000"/>
                  </a:schemeClr>
                </a:solidFill>
              </a:rPr>
              <a:t>·</a:t>
            </a:r>
            <a:r>
              <a:rPr lang="ko-KR" altLang="en-US" dirty="0">
                <a:solidFill>
                  <a:schemeClr val="bg1">
                    <a:lumMod val="50000"/>
                  </a:schemeClr>
                </a:solidFill>
              </a:rPr>
              <a:t>민생경제를 뒷받침하는 </a:t>
            </a:r>
            <a:r>
              <a:rPr lang="ko-KR" altLang="en-US" dirty="0" err="1">
                <a:solidFill>
                  <a:schemeClr val="bg1">
                    <a:lumMod val="50000"/>
                  </a:schemeClr>
                </a:solidFill>
              </a:rPr>
              <a:t>금융본연의</a:t>
            </a:r>
            <a:r>
              <a:rPr lang="ko-KR" altLang="en-US" dirty="0">
                <a:solidFill>
                  <a:schemeClr val="bg1">
                    <a:lumMod val="50000"/>
                  </a:schemeClr>
                </a:solidFill>
              </a:rPr>
              <a:t> 역할을 강화하고</a:t>
            </a:r>
            <a:r>
              <a:rPr lang="en-US" altLang="ko-KR" dirty="0">
                <a:solidFill>
                  <a:schemeClr val="bg1">
                    <a:lumMod val="50000"/>
                  </a:schemeClr>
                </a:solidFill>
              </a:rPr>
              <a:t>, </a:t>
            </a:r>
            <a:r>
              <a:rPr lang="ko-KR" altLang="en-US" dirty="0">
                <a:solidFill>
                  <a:schemeClr val="bg1">
                    <a:lumMod val="50000"/>
                  </a:schemeClr>
                </a:solidFill>
              </a:rPr>
              <a:t>금융산업을 고부가가치 전략산업으로 육성 </a:t>
            </a:r>
            <a:r>
              <a:rPr lang="en-US" altLang="ko-KR" dirty="0">
                <a:solidFill>
                  <a:schemeClr val="bg1">
                    <a:lumMod val="50000"/>
                  </a:schemeClr>
                </a:solidFill>
              </a:rPr>
              <a:t>–”.</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a:xfrm>
            <a:off x="488950" y="617249"/>
            <a:ext cx="8928100" cy="322262"/>
          </a:xfrm>
        </p:spPr>
        <p:txBody>
          <a:bodyPr/>
          <a:lstStyle/>
          <a:p>
            <a:pPr lvl="0" latinLnBrk="0"/>
            <a:r>
              <a:rPr lang="en-US" altLang="ko-KR" dirty="0"/>
              <a:t>2023</a:t>
            </a:r>
            <a:r>
              <a:rPr lang="ko-KR" altLang="en-US" dirty="0"/>
              <a:t>년도 금융위원회 업무보고 및 </a:t>
            </a:r>
            <a:r>
              <a:rPr lang="en-US" altLang="ko-KR" dirty="0"/>
              <a:t>12</a:t>
            </a:r>
            <a:r>
              <a:rPr lang="ko-KR" altLang="en-US" dirty="0"/>
              <a:t>대 정책 과제 </a:t>
            </a:r>
            <a:r>
              <a:rPr lang="en-US" altLang="ko-KR" dirty="0"/>
              <a:t>(</a:t>
            </a:r>
            <a:r>
              <a:rPr lang="ko-KR" altLang="en-US" dirty="0"/>
              <a:t>계속</a:t>
            </a:r>
            <a:r>
              <a:rPr lang="en-US" altLang="ko-KR" dirty="0"/>
              <a:t>) </a:t>
            </a:r>
            <a:endParaRPr lang="ko-KR" altLang="en-US" dirty="0"/>
          </a:p>
        </p:txBody>
      </p:sp>
      <p:graphicFrame>
        <p:nvGraphicFramePr>
          <p:cNvPr id="15" name="표 14">
            <a:extLst>
              <a:ext uri="{FF2B5EF4-FFF2-40B4-BE49-F238E27FC236}">
                <a16:creationId xmlns:a16="http://schemas.microsoft.com/office/drawing/2014/main" id="{AD244203-91F8-4560-BE16-281BA0A0C6EB}"/>
              </a:ext>
            </a:extLst>
          </p:cNvPr>
          <p:cNvGraphicFramePr>
            <a:graphicFrameLocks noGrp="1"/>
          </p:cNvGraphicFramePr>
          <p:nvPr>
            <p:extLst>
              <p:ext uri="{D42A27DB-BD31-4B8C-83A1-F6EECF244321}">
                <p14:modId xmlns:p14="http://schemas.microsoft.com/office/powerpoint/2010/main" val="580842445"/>
              </p:ext>
            </p:extLst>
          </p:nvPr>
        </p:nvGraphicFramePr>
        <p:xfrm>
          <a:off x="489048" y="1196975"/>
          <a:ext cx="8921511" cy="4679948"/>
        </p:xfrm>
        <a:graphic>
          <a:graphicData uri="http://schemas.openxmlformats.org/drawingml/2006/table">
            <a:tbl>
              <a:tblPr/>
              <a:tblGrid>
                <a:gridCol w="612000">
                  <a:extLst>
                    <a:ext uri="{9D8B030D-6E8A-4147-A177-3AD203B41FA5}">
                      <a16:colId xmlns:a16="http://schemas.microsoft.com/office/drawing/2014/main" val="3291401615"/>
                    </a:ext>
                  </a:extLst>
                </a:gridCol>
                <a:gridCol w="1217511">
                  <a:extLst>
                    <a:ext uri="{9D8B030D-6E8A-4147-A177-3AD203B41FA5}">
                      <a16:colId xmlns:a16="http://schemas.microsoft.com/office/drawing/2014/main" val="2684567240"/>
                    </a:ext>
                  </a:extLst>
                </a:gridCol>
                <a:gridCol w="7092000">
                  <a:extLst>
                    <a:ext uri="{9D8B030D-6E8A-4147-A177-3AD203B41FA5}">
                      <a16:colId xmlns:a16="http://schemas.microsoft.com/office/drawing/2014/main" val="2137725096"/>
                    </a:ext>
                  </a:extLst>
                </a:gridCol>
              </a:tblGrid>
              <a:tr h="256436">
                <a:tc gridSpan="2">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12</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대 정책 과제 </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hMerge="1">
                  <a:txBody>
                    <a:bodyPr/>
                    <a:lstStyle/>
                    <a:p>
                      <a:pPr latinLnBrk="1"/>
                      <a:endParaRPr lang="ko-KR" altLang="en-US"/>
                    </a:p>
                  </a:txBody>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주요 내용 </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673143">
                <a:tc rowSpan="5">
                  <a:txBody>
                    <a:bodyPr/>
                    <a:lstStyle/>
                    <a:p>
                      <a:pPr algn="ctr" fontAlgn="base" latinLnBrk="0"/>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실물</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p>
                    <a:p>
                      <a:pPr algn="ctr" fontAlgn="base" latinLnBrk="0"/>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민생경제 지원</a:t>
                      </a:r>
                    </a:p>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DEF7FF"/>
                    </a:solidFill>
                  </a:tcPr>
                </a:tc>
                <a:tc>
                  <a:txBody>
                    <a:bodyPr/>
                    <a:lstStyle/>
                    <a:p>
                      <a:pPr marL="0" marR="0" lvl="0" indent="0" algn="l"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4.</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신성장 </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4.0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등 미래성장동력 확충</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DEF7FF"/>
                    </a:solidFill>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5</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대 중점전략 사업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81</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 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수출금융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16</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 원 등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205</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 원 규모의 정책자금 공급을 통한 신성장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4.0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등 지원</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성장성 높은 벤처</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혁신기업에 대한 일반투자자 대상 공모 상장형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기업성장집합투자기구</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(BDC)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도입</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비상장주식 거래플랫폼 사업자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現 규제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샌드박스</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의 제도화 추진</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상장기업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ESG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의무공시제도의 대상과 공시내용 등 구체화 및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ESG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관련 정책자금 지원</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540949"/>
                  </a:ext>
                </a:extLst>
              </a:tr>
              <a:tr h="528898">
                <a:tc vMerge="1">
                  <a:txBody>
                    <a:bodyPr/>
                    <a:lstStyle/>
                    <a:p>
                      <a:pPr latinLnBrk="1"/>
                      <a:endParaRPr lang="ko-KR" altLang="en-US"/>
                    </a:p>
                  </a:txBody>
                  <a:tcPr/>
                </a:tc>
                <a:tc>
                  <a:txBody>
                    <a:bodyPr/>
                    <a:lstStyle/>
                    <a:p>
                      <a:pPr marL="0" marR="0" lvl="0" indent="0" algn="l"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5.</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소상공인･중소기업</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지원</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DEF7FF"/>
                    </a:solidFill>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자영업자에 대한 저금리 대환 프로그램의 적용대상 확대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코로나</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19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피해 → 全자영업자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일정한도의 가계신용대출 포함</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및 이용편의 제고</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희망플러스 신용대출의 이차보전 지원기간 연장</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년 </a:t>
                      </a:r>
                      <a:r>
                        <a:rPr lang="ko-KR" altLang="en-US" sz="900" kern="0" dirty="0">
                          <a:ln>
                            <a:solidFill>
                              <a:schemeClr val="bg1">
                                <a:lumMod val="75000"/>
                                <a:alpha val="0"/>
                              </a:schemeClr>
                            </a:solidFill>
                          </a:ln>
                          <a:solidFill>
                            <a:schemeClr val="tx1">
                              <a:lumMod val="85000"/>
                              <a:lumOff val="15000"/>
                            </a:schemeClr>
                          </a:solidFill>
                          <a:latin typeface="맑은 고딕" panose="020B0503020000020004" pitchFamily="50" charset="-127"/>
                          <a:ea typeface="맑은 고딕" panose="020B0503020000020004" pitchFamily="50" charset="-127"/>
                          <a:cs typeface="+mn-cs"/>
                        </a:rPr>
                        <a:t>→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년</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및 대상 확대</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중소기업 경영애로 극복을 위해 종합 금융지원 방안 </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43120054"/>
                  </a:ext>
                </a:extLst>
              </a:tr>
              <a:tr h="528898">
                <a:tc vMerge="1">
                  <a:txBody>
                    <a:bodyPr/>
                    <a:lstStyle/>
                    <a:p>
                      <a:pPr marL="0" marR="0" lvl="0" indent="0" algn="l" defTabSz="914400" eaLnBrk="1" fontAlgn="base" latinLnBrk="0" hangingPunct="1">
                        <a:lnSpc>
                          <a:spcPct val="100000"/>
                        </a:lnSpc>
                        <a:spcBef>
                          <a:spcPts val="0"/>
                        </a:spcBef>
                        <a:spcAft>
                          <a:spcPts val="0"/>
                        </a:spcAft>
                        <a:buClrTx/>
                        <a:buSzTx/>
                        <a:buFontTx/>
                        <a:buNone/>
                        <a:tabLst/>
                        <a:defRPr/>
                      </a:pP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6.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주거･금융애로</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완화</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DEF7FF"/>
                    </a:solidFill>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특례보금자리론</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지원 요건 한시적 완화 및 공급</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고정금리 전세자금 대출 상품 공급 및 전세대출 및 임대보증금 반환목적 대출 규제 정비</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주담대</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상환애로 차주에 대한 금융권 채무조정제도 적용대상 확대 및 대환대출을 위한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DSR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적용 기준시점 조정</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904274223"/>
                  </a:ext>
                </a:extLst>
              </a:tr>
              <a:tr h="576980">
                <a:tc vMerge="1">
                  <a:txBody>
                    <a:bodyPr/>
                    <a:lstStyle/>
                    <a:p>
                      <a:pPr latinLnBrk="1"/>
                      <a:endParaRPr lang="ko-KR" altLang="en-US"/>
                    </a:p>
                  </a:txBody>
                  <a:tcPr/>
                </a:tc>
                <a:tc>
                  <a:txBody>
                    <a:bodyPr/>
                    <a:lstStyle/>
                    <a:p>
                      <a:pPr marL="0" marR="0" lvl="0" indent="0" algn="l"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7.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가계취약차주의 자금난과 상환부담 완화 </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DEF7FF"/>
                    </a:solidFill>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취약차주 대상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정책서민금융</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공급 확대</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(~10</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 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저소득</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저신용</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차주</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연체자 포함</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대상 긴급생계비 대출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최대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100</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만 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시행 및 최저신용자에 대한 특례보증상품 확대</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(1,400</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억 원</a:t>
                      </a:r>
                      <a:r>
                        <a:rPr lang="ko-KR" altLang="en-US" sz="900" kern="0" dirty="0">
                          <a:ln>
                            <a:solidFill>
                              <a:schemeClr val="bg1">
                                <a:lumMod val="75000"/>
                                <a:alpha val="0"/>
                              </a:schemeClr>
                            </a:solidFill>
                          </a:ln>
                          <a:solidFill>
                            <a:schemeClr val="tx1">
                              <a:lumMod val="85000"/>
                              <a:lumOff val="15000"/>
                            </a:schemeClr>
                          </a:solidFill>
                          <a:latin typeface="맑은 고딕" panose="020B0503020000020004" pitchFamily="50" charset="-127"/>
                          <a:ea typeface="맑은 고딕" panose="020B0503020000020004" pitchFamily="50" charset="-127"/>
                          <a:cs typeface="+mn-cs"/>
                        </a:rPr>
                        <a:t>→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2,800</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억 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채무조정 제도 확충</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801117575"/>
                  </a:ext>
                </a:extLst>
              </a:tr>
              <a:tr h="256436">
                <a:tc vMerge="1">
                  <a:txBody>
                    <a:bodyPr/>
                    <a:lstStyle/>
                    <a:p>
                      <a:pPr marL="0" marR="0" lvl="0" indent="0" algn="l"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8.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금융범죄･사기</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방지 </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DEF7FF"/>
                    </a:solidFill>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금융범죄</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사기 대응 강화</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및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SNS·</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채팅방</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등을 이용한 영업 금지</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손실보전</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이익보장 약속 금지 등 유사투자자문업자에 대한 규제 정비 </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0525841"/>
                  </a:ext>
                </a:extLst>
              </a:tr>
              <a:tr h="384653">
                <a:tc rowSpan="4">
                  <a:txBody>
                    <a:bodyPr/>
                    <a:lstStyle/>
                    <a:p>
                      <a:pPr algn="ctr" fontAlgn="base" latinLnBrk="0"/>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금융산업 육성 </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CCF2EF"/>
                    </a:solidFill>
                  </a:tcPr>
                </a:tc>
                <a:tc>
                  <a:txBody>
                    <a:bodyPr/>
                    <a:lstStyle/>
                    <a:p>
                      <a:pPr marL="0" marR="0" lvl="0" indent="0" algn="l"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9.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혁신하는 금융 지원</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CCF2EF"/>
                    </a:solidFill>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디지털환경에 맞지 않는 규제 개선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빅테크와</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금융보안규제 정비를 통한 금융</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비금융</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융</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복합 신상품</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서비스 출현 유도</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국내 금융산업 해외진출 성공사례와 글로벌 금융회사</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투자자금의 국내 유입 촉진</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30503274"/>
                  </a:ext>
                </a:extLst>
              </a:tr>
              <a:tr h="528898">
                <a:tc vMerge="1">
                  <a:txBody>
                    <a:bodyPr/>
                    <a:lstStyle/>
                    <a:p>
                      <a:pPr latinLnBrk="1"/>
                      <a:endParaRPr lang="ko-KR" altLang="en-US"/>
                    </a:p>
                  </a:txBody>
                  <a:tcPr/>
                </a:tc>
                <a:tc>
                  <a:txBody>
                    <a:bodyPr/>
                    <a:lstStyle/>
                    <a:p>
                      <a:pPr marL="0" marR="0" lvl="0" indent="0" algn="l"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10.</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핀테크</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등 금융분야 신사업 육성</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CCF2EF"/>
                    </a:solidFill>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핀테크</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기업에 대한 종합컨설팅</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혁신펀드 등 정책자금지원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D-</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테스트베드 실효성 제고 등을 통한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핀테크</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스타트업 육성</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가상자산 규율체계 단계적</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단계</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고객자산보호</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불공정거래규제도입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2</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단계</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국제기준 가시화 시 시장질서규제 보완</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조각투자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증권형 디지털자산</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토큰증권”</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에 대한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발행･유통</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규율체계 정비 </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075448186"/>
                  </a:ext>
                </a:extLst>
              </a:tr>
              <a:tr h="528898">
                <a:tc vMerge="1">
                  <a:txBody>
                    <a:bodyPr/>
                    <a:lstStyle/>
                    <a:p>
                      <a:pPr latinLnBrk="1"/>
                      <a:endParaRPr lang="ko-KR" altLang="en-US"/>
                    </a:p>
                  </a:txBody>
                  <a:tcPr/>
                </a:tc>
                <a:tc>
                  <a:txBody>
                    <a:bodyPr/>
                    <a:lstStyle/>
                    <a:p>
                      <a:pPr marL="0" marR="0" lvl="0" indent="0" algn="l"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11.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자본시장 선진화</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CCF2EF"/>
                    </a:solidFill>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외국인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ID</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제도 폐지</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상장사 영문공시의 단계적 의무화 등 글로벌 스탠더드에 부합하는 투자환경 조성</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주주친화적 배당제도 조성</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자사주 취득</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처분 목적 등에 대한 공시 강화</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대량보유보고의무</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(5%</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룰</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위반 시 제재 강화 등을 통한 주주권익 강화</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공모펀드 경쟁력 제고 종합방안 마련 </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915372825"/>
                  </a:ext>
                </a:extLst>
              </a:tr>
              <a:tr h="416708">
                <a:tc vMerge="1">
                  <a:txBody>
                    <a:bodyPr/>
                    <a:lstStyle/>
                    <a:p>
                      <a:pPr latinLnBrk="1"/>
                      <a:endParaRPr lang="ko-KR" altLang="en-US"/>
                    </a:p>
                  </a:txBody>
                  <a:tcPr/>
                </a:tc>
                <a:tc>
                  <a:txBody>
                    <a:bodyPr/>
                    <a:lstStyle/>
                    <a:p>
                      <a:pPr marL="0" marR="0" lvl="0" indent="0" algn="l"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12.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소비자 신뢰와 편의 증진 </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CCF2EF"/>
                    </a:solidFill>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금융회사의 내부통제제도 개선 및 금융회사 임원선임절차의 투명성 제고를 위한 제도개선</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연금저축 대상 별도 추가 예금보호한도</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예</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5</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천만 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적용</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온라인</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원스톱 대환대출 인프라 구축 및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실손보험금</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청구 전산화</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27901181"/>
                  </a:ext>
                </a:extLst>
              </a:tr>
            </a:tbl>
          </a:graphicData>
        </a:graphic>
      </p:graphicFrame>
    </p:spTree>
    <p:extLst>
      <p:ext uri="{BB962C8B-B14F-4D97-AF65-F5344CB8AC3E}">
        <p14:creationId xmlns:p14="http://schemas.microsoft.com/office/powerpoint/2010/main" val="16212433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id="{43D3D4F2-9D25-FF34-8758-DDE3451C5F6B}"/>
              </a:ext>
            </a:extLst>
          </p:cNvPr>
          <p:cNvSpPr/>
          <p:nvPr/>
        </p:nvSpPr>
        <p:spPr>
          <a:xfrm>
            <a:off x="310718" y="1864311"/>
            <a:ext cx="9197266" cy="290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III. </a:t>
            </a:r>
            <a:r>
              <a:rPr lang="ko-KR" altLang="en-US" dirty="0"/>
              <a:t>보험산업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en-US" altLang="ko-KR" dirty="0"/>
              <a:t>[Appendix] </a:t>
            </a:r>
            <a:r>
              <a:rPr lang="ko-KR" altLang="en-US" dirty="0" err="1"/>
              <a:t>보험업감독업무시행세칙</a:t>
            </a:r>
            <a:r>
              <a:rPr lang="ko-KR" altLang="en-US" dirty="0"/>
              <a:t> 제</a:t>
            </a:r>
            <a:r>
              <a:rPr lang="en-US" altLang="ko-KR" dirty="0"/>
              <a:t>·</a:t>
            </a:r>
            <a:r>
              <a:rPr lang="ko-KR" altLang="en-US" dirty="0"/>
              <a:t>개정 예고</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규정변경의 취지</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 보험부채 시가평가 시행</a:t>
            </a:r>
            <a:r>
              <a:rPr lang="en-US" altLang="ko-KR" sz="1200" b="1" kern="0" dirty="0">
                <a:ln>
                  <a:solidFill>
                    <a:schemeClr val="accent4">
                      <a:alpha val="0"/>
                    </a:schemeClr>
                  </a:solidFill>
                </a:ln>
                <a:solidFill>
                  <a:schemeClr val="accent1"/>
                </a:solidFill>
                <a:latin typeface="+mn-ea"/>
              </a:rPr>
              <a:t>(’23.1.1</a:t>
            </a:r>
            <a:r>
              <a:rPr lang="ko-KR" altLang="en-US" sz="1200" b="1" kern="0" dirty="0">
                <a:ln>
                  <a:solidFill>
                    <a:schemeClr val="accent4">
                      <a:alpha val="0"/>
                    </a:schemeClr>
                  </a:solidFill>
                </a:ln>
                <a:solidFill>
                  <a:schemeClr val="accent1"/>
                </a:solidFill>
                <a:latin typeface="+mn-ea"/>
              </a:rPr>
              <a:t>일</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에 대한 후속조치로 보험회사 간 비교가능성 제고 및 보험계약자 보호를 위해 책임준비금과 지급여력제도와 관련된 조문에 대한 개정이며 의견제출시한은 </a:t>
            </a:r>
            <a:r>
              <a:rPr lang="en-US" altLang="ko-KR" sz="1200" b="1" kern="0" dirty="0">
                <a:ln>
                  <a:solidFill>
                    <a:schemeClr val="accent4">
                      <a:alpha val="0"/>
                    </a:schemeClr>
                  </a:solidFill>
                </a:ln>
                <a:solidFill>
                  <a:schemeClr val="accent1"/>
                </a:solidFill>
                <a:latin typeface="+mn-ea"/>
              </a:rPr>
              <a:t>’23.11.28</a:t>
            </a:r>
            <a:r>
              <a:rPr lang="ko-KR" altLang="en-US" sz="1200" b="1" kern="0" dirty="0">
                <a:ln>
                  <a:solidFill>
                    <a:schemeClr val="accent4">
                      <a:alpha val="0"/>
                    </a:schemeClr>
                  </a:solidFill>
                </a:ln>
                <a:solidFill>
                  <a:schemeClr val="accent1"/>
                </a:solidFill>
                <a:latin typeface="+mn-ea"/>
              </a:rPr>
              <a:t>일까지임</a:t>
            </a:r>
            <a:endParaRPr lang="en-US" altLang="ko-KR" b="1" kern="0" baseline="30000" dirty="0">
              <a:ln>
                <a:solidFill>
                  <a:schemeClr val="accent4">
                    <a:alpha val="0"/>
                  </a:schemeClr>
                </a:solidFill>
              </a:ln>
              <a:latin typeface="+mn-ea"/>
            </a:endParaRP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2023.10.19</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금융감독원</a:t>
            </a:r>
            <a:endParaRPr lang="en-US" altLang="ko-KR" dirty="0">
              <a:solidFill>
                <a:schemeClr val="bg1">
                  <a:lumMod val="50000"/>
                </a:schemeClr>
              </a:solidFill>
            </a:endParaRPr>
          </a:p>
        </p:txBody>
      </p: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 name="표 5">
            <a:extLst>
              <a:ext uri="{FF2B5EF4-FFF2-40B4-BE49-F238E27FC236}">
                <a16:creationId xmlns:a16="http://schemas.microsoft.com/office/drawing/2014/main" id="{1E2C05A5-279C-A5BD-ED72-DD042D42E06F}"/>
              </a:ext>
            </a:extLst>
          </p:cNvPr>
          <p:cNvGraphicFramePr>
            <a:graphicFrameLocks noGrp="1"/>
          </p:cNvGraphicFramePr>
          <p:nvPr>
            <p:extLst>
              <p:ext uri="{D42A27DB-BD31-4B8C-83A1-F6EECF244321}">
                <p14:modId xmlns:p14="http://schemas.microsoft.com/office/powerpoint/2010/main" val="2258479796"/>
              </p:ext>
            </p:extLst>
          </p:nvPr>
        </p:nvGraphicFramePr>
        <p:xfrm>
          <a:off x="488950" y="1681884"/>
          <a:ext cx="2880000" cy="3731597"/>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969952710"/>
                    </a:ext>
                  </a:extLst>
                </a:gridCol>
                <a:gridCol w="2340000">
                  <a:extLst>
                    <a:ext uri="{9D8B030D-6E8A-4147-A177-3AD203B41FA5}">
                      <a16:colId xmlns:a16="http://schemas.microsoft.com/office/drawing/2014/main" val="11320380"/>
                    </a:ext>
                  </a:extLst>
                </a:gridCol>
              </a:tblGrid>
              <a:tr h="215369">
                <a:tc gridSpan="2">
                  <a:txBody>
                    <a:bodyPr/>
                    <a:lstStyle/>
                    <a:p>
                      <a:pPr marL="85725" marR="0" lvl="0" indent="0" algn="ctr"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❶시가평가 기반의 책임준비금 적립기준 정비</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안 별표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35)</a:t>
                      </a:r>
                      <a:endParaRPr lang="ko-KR" altLang="en-US"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18000" marR="18000" marT="18000" marB="18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EFBFF"/>
                    </a:solidFill>
                  </a:tcPr>
                </a:tc>
                <a:tc hMerge="1">
                  <a:txBody>
                    <a:bodyPr/>
                    <a:lstStyle/>
                    <a:p>
                      <a:pPr marL="85725" marR="0" lvl="0" indent="0" algn="l" defTabSz="914400" eaLnBrk="1" fontAlgn="base" latinLnBrk="0" hangingPunct="1">
                        <a:lnSpc>
                          <a:spcPct val="100000"/>
                        </a:lnSpc>
                        <a:spcBef>
                          <a:spcPts val="600"/>
                        </a:spcBef>
                        <a:spcAft>
                          <a:spcPts val="0"/>
                        </a:spcAft>
                        <a:buClrTx/>
                        <a:buSzTx/>
                        <a:buFont typeface="Arial" panose="020B0604020202020204" pitchFamily="34" charset="0"/>
                        <a:buNone/>
                        <a:tabLst/>
                        <a:defRPr/>
                      </a:pPr>
                      <a:endParaRPr lang="ko-KR" altLang="en-US" sz="90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10839098"/>
                  </a:ext>
                </a:extLst>
              </a:tr>
              <a:tr h="481922">
                <a:tc>
                  <a:txBody>
                    <a:bodyPr/>
                    <a:lstStyle/>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ko-KR" altLang="en-US" sz="800" b="1" kern="0" dirty="0">
                          <a:ln>
                            <a:solidFill>
                              <a:schemeClr val="bg1">
                                <a:lumMod val="75000"/>
                                <a:alpha val="0"/>
                              </a:schemeClr>
                            </a:solidFill>
                          </a:ln>
                          <a:solidFill>
                            <a:schemeClr val="tx1">
                              <a:lumMod val="85000"/>
                              <a:lumOff val="15000"/>
                            </a:schemeClr>
                          </a:solidFill>
                          <a:latin typeface="+mn-ea"/>
                          <a:ea typeface="+mn-ea"/>
                          <a:cs typeface="+mn-cs"/>
                        </a:rPr>
                        <a:t>해약률 가정</a:t>
                      </a:r>
                    </a:p>
                  </a:txBody>
                  <a:tcPr marL="18000" marR="18000" marT="18000" marB="18000"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무</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저해지 상품의 상품 구조에 따른 계약자행동 가정을 합리적으로 반영하고</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금리 수준에 따라 다른 해약률 특성을 </a:t>
                      </a:r>
                      <a:r>
                        <a:rPr lang="ko-KR" altLang="en-US" sz="800" kern="0" dirty="0" err="1">
                          <a:ln>
                            <a:solidFill>
                              <a:schemeClr val="bg1">
                                <a:lumMod val="75000"/>
                                <a:alpha val="0"/>
                              </a:schemeClr>
                            </a:solidFill>
                          </a:ln>
                          <a:solidFill>
                            <a:schemeClr val="tx1">
                              <a:lumMod val="85000"/>
                              <a:lumOff val="15000"/>
                            </a:schemeClr>
                          </a:solidFill>
                          <a:latin typeface="+mn-ea"/>
                          <a:ea typeface="+mn-ea"/>
                          <a:cs typeface="+mn-cs"/>
                        </a:rPr>
                        <a:t>계리적</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 가정에 반영하도록 조문 정비</a:t>
                      </a: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10927607"/>
                  </a:ext>
                </a:extLst>
              </a:tr>
              <a:tr h="355356">
                <a:tc>
                  <a:txBody>
                    <a:bodyPr/>
                    <a:lstStyle/>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ko-KR" altLang="en-US" sz="800" b="1" kern="0" dirty="0" err="1">
                          <a:ln>
                            <a:solidFill>
                              <a:schemeClr val="bg1">
                                <a:lumMod val="75000"/>
                                <a:alpha val="0"/>
                              </a:schemeClr>
                            </a:solidFill>
                          </a:ln>
                          <a:solidFill>
                            <a:schemeClr val="tx1">
                              <a:lumMod val="85000"/>
                              <a:lumOff val="15000"/>
                            </a:schemeClr>
                          </a:solidFill>
                          <a:latin typeface="+mn-ea"/>
                          <a:ea typeface="+mn-ea"/>
                          <a:cs typeface="+mn-cs"/>
                        </a:rPr>
                        <a:t>실손보험</a:t>
                      </a:r>
                      <a:r>
                        <a:rPr lang="ko-KR" altLang="en-US" sz="800" b="1" kern="0" dirty="0">
                          <a:ln>
                            <a:solidFill>
                              <a:schemeClr val="bg1">
                                <a:lumMod val="75000"/>
                                <a:alpha val="0"/>
                              </a:schemeClr>
                            </a:solidFill>
                          </a:ln>
                          <a:solidFill>
                            <a:schemeClr val="tx1">
                              <a:lumMod val="85000"/>
                              <a:lumOff val="15000"/>
                            </a:schemeClr>
                          </a:solidFill>
                          <a:latin typeface="+mn-ea"/>
                          <a:ea typeface="+mn-ea"/>
                          <a:cs typeface="+mn-cs"/>
                        </a:rPr>
                        <a:t> 가정</a:t>
                      </a:r>
                    </a:p>
                  </a:txBody>
                  <a:tcPr marL="18000" marR="18000" marT="18000" marB="18000"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경험통계 등 객관적인 근거를 활용하는 등 합리적 가정에 따라 보험부채를 평가하도록 조문 정비</a:t>
                      </a: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1709960"/>
                  </a:ext>
                </a:extLst>
              </a:tr>
              <a:tr h="355356">
                <a:tc>
                  <a:txBody>
                    <a:bodyPr/>
                    <a:lstStyle/>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ko-KR" altLang="en-US" sz="800" b="1" kern="0" dirty="0">
                          <a:ln>
                            <a:solidFill>
                              <a:schemeClr val="bg1">
                                <a:lumMod val="75000"/>
                                <a:alpha val="0"/>
                              </a:schemeClr>
                            </a:solidFill>
                          </a:ln>
                          <a:solidFill>
                            <a:schemeClr val="tx1">
                              <a:lumMod val="85000"/>
                              <a:lumOff val="15000"/>
                            </a:schemeClr>
                          </a:solidFill>
                          <a:latin typeface="+mn-ea"/>
                          <a:ea typeface="+mn-ea"/>
                          <a:cs typeface="+mn-cs"/>
                        </a:rPr>
                        <a:t>손해</a:t>
                      </a:r>
                      <a:endParaRPr lang="en-US" altLang="ko-KR" sz="800" b="1"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ko-KR" altLang="en-US" sz="800" b="1" kern="0" dirty="0">
                          <a:ln>
                            <a:solidFill>
                              <a:schemeClr val="bg1">
                                <a:lumMod val="75000"/>
                                <a:alpha val="0"/>
                              </a:schemeClr>
                            </a:solidFill>
                          </a:ln>
                          <a:solidFill>
                            <a:schemeClr val="tx1">
                              <a:lumMod val="85000"/>
                              <a:lumOff val="15000"/>
                            </a:schemeClr>
                          </a:solidFill>
                          <a:latin typeface="+mn-ea"/>
                          <a:ea typeface="+mn-ea"/>
                          <a:cs typeface="+mn-cs"/>
                        </a:rPr>
                        <a:t>진전계수</a:t>
                      </a:r>
                    </a:p>
                  </a:txBody>
                  <a:tcPr marL="18000" marR="18000" marT="18000" marB="18000"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동일 사고의 후속보험금 발생 시 사고일자로 귀속하는 등 손해진전계수 산출기준 명확화</a:t>
                      </a: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31091481"/>
                  </a:ext>
                </a:extLst>
              </a:tr>
              <a:tr h="451628">
                <a:tc>
                  <a:txBody>
                    <a:bodyPr/>
                    <a:lstStyle/>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ko-KR" altLang="en-US" sz="800" b="1" kern="0" dirty="0">
                          <a:ln>
                            <a:solidFill>
                              <a:schemeClr val="bg1">
                                <a:lumMod val="75000"/>
                                <a:alpha val="0"/>
                              </a:schemeClr>
                            </a:solidFill>
                          </a:ln>
                          <a:solidFill>
                            <a:schemeClr val="tx1">
                              <a:lumMod val="85000"/>
                              <a:lumOff val="15000"/>
                            </a:schemeClr>
                          </a:solidFill>
                          <a:latin typeface="+mn-ea"/>
                          <a:ea typeface="+mn-ea"/>
                          <a:cs typeface="+mn-cs"/>
                        </a:rPr>
                        <a:t>보험부채 할인율</a:t>
                      </a:r>
                    </a:p>
                  </a:txBody>
                  <a:tcPr marL="18000" marR="18000" marT="18000" marB="18000"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시가평가 보험부채가 경제적 실질에 부합하게 산출되도록 장기선도금리 조정 폭 등 할인율 산출기준 정비</a:t>
                      </a: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53959189"/>
                  </a:ext>
                </a:extLst>
              </a:tr>
              <a:tr h="355356">
                <a:tc>
                  <a:txBody>
                    <a:bodyPr/>
                    <a:lstStyle/>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ko-KR" altLang="en-US" sz="800" b="1" kern="0" dirty="0">
                          <a:ln>
                            <a:solidFill>
                              <a:schemeClr val="bg1">
                                <a:lumMod val="75000"/>
                                <a:alpha val="0"/>
                              </a:schemeClr>
                            </a:solidFill>
                          </a:ln>
                          <a:solidFill>
                            <a:schemeClr val="tx1">
                              <a:lumMod val="85000"/>
                              <a:lumOff val="15000"/>
                            </a:schemeClr>
                          </a:solidFill>
                          <a:latin typeface="+mn-ea"/>
                          <a:ea typeface="+mn-ea"/>
                          <a:cs typeface="+mn-cs"/>
                        </a:rPr>
                        <a:t>변동수수료</a:t>
                      </a:r>
                      <a:endParaRPr lang="en-US" altLang="ko-KR" sz="800" b="1"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ko-KR" altLang="en-US" sz="800" b="1" kern="0" dirty="0">
                          <a:ln>
                            <a:solidFill>
                              <a:schemeClr val="bg1">
                                <a:lumMod val="75000"/>
                                <a:alpha val="0"/>
                              </a:schemeClr>
                            </a:solidFill>
                          </a:ln>
                          <a:solidFill>
                            <a:schemeClr val="tx1">
                              <a:lumMod val="85000"/>
                              <a:lumOff val="15000"/>
                            </a:schemeClr>
                          </a:solidFill>
                          <a:latin typeface="+mn-ea"/>
                          <a:ea typeface="+mn-ea"/>
                          <a:cs typeface="+mn-cs"/>
                        </a:rPr>
                        <a:t>접근법 기준</a:t>
                      </a:r>
                    </a:p>
                  </a:txBody>
                  <a:tcPr marL="18000" marR="18000" marT="18000" marB="18000"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800" kern="0" dirty="0" err="1">
                          <a:ln>
                            <a:solidFill>
                              <a:schemeClr val="bg1">
                                <a:lumMod val="75000"/>
                                <a:alpha val="0"/>
                              </a:schemeClr>
                            </a:solidFill>
                          </a:ln>
                          <a:solidFill>
                            <a:schemeClr val="tx1">
                              <a:lumMod val="85000"/>
                              <a:lumOff val="15000"/>
                            </a:schemeClr>
                          </a:solidFill>
                          <a:latin typeface="+mn-ea"/>
                          <a:ea typeface="+mn-ea"/>
                          <a:cs typeface="+mn-cs"/>
                        </a:rPr>
                        <a:t>변액보험부채</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err="1">
                          <a:ln>
                            <a:solidFill>
                              <a:schemeClr val="bg1">
                                <a:lumMod val="75000"/>
                                <a:alpha val="0"/>
                              </a:schemeClr>
                            </a:solidFill>
                          </a:ln>
                          <a:solidFill>
                            <a:schemeClr val="tx1">
                              <a:lumMod val="85000"/>
                              <a:lumOff val="15000"/>
                            </a:schemeClr>
                          </a:solidFill>
                          <a:latin typeface="+mn-ea"/>
                          <a:ea typeface="+mn-ea"/>
                          <a:cs typeface="+mn-cs"/>
                        </a:rPr>
                        <a:t>평가시</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 회계모형 적용을 위한 조건 및 범위 등 산출기준 명확화</a:t>
                      </a: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19144594"/>
                  </a:ext>
                </a:extLst>
              </a:tr>
              <a:tr h="451628">
                <a:tc>
                  <a:txBody>
                    <a:bodyPr/>
                    <a:lstStyle/>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ko-KR" altLang="en-US" sz="800" b="1" kern="0" dirty="0">
                          <a:ln>
                            <a:solidFill>
                              <a:schemeClr val="bg1">
                                <a:lumMod val="75000"/>
                                <a:alpha val="0"/>
                              </a:schemeClr>
                            </a:solidFill>
                          </a:ln>
                          <a:solidFill>
                            <a:schemeClr val="tx1">
                              <a:lumMod val="85000"/>
                              <a:lumOff val="15000"/>
                            </a:schemeClr>
                          </a:solidFill>
                          <a:latin typeface="+mn-ea"/>
                          <a:ea typeface="+mn-ea"/>
                          <a:cs typeface="+mn-cs"/>
                        </a:rPr>
                        <a:t>공시이율</a:t>
                      </a:r>
                    </a:p>
                  </a:txBody>
                  <a:tcPr marL="18000" marR="18000" marT="18000" marB="18000"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감독회계</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(SAP)</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의 공시이율 가정에 대해 </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K-ICS</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와 일관된 기준으로 </a:t>
                      </a:r>
                      <a:r>
                        <a:rPr lang="ko-KR" altLang="en-US" sz="800" kern="0" dirty="0" err="1">
                          <a:ln>
                            <a:solidFill>
                              <a:schemeClr val="bg1">
                                <a:lumMod val="75000"/>
                                <a:alpha val="0"/>
                              </a:schemeClr>
                            </a:solidFill>
                          </a:ln>
                          <a:solidFill>
                            <a:schemeClr val="tx1">
                              <a:lumMod val="85000"/>
                              <a:lumOff val="15000"/>
                            </a:schemeClr>
                          </a:solidFill>
                          <a:latin typeface="+mn-ea"/>
                          <a:ea typeface="+mn-ea"/>
                          <a:cs typeface="+mn-cs"/>
                        </a:rPr>
                        <a:t>투자관리비용률을</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 산출하도록 조문 정비</a:t>
                      </a: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73170164"/>
                  </a:ext>
                </a:extLst>
              </a:tr>
              <a:tr h="451628">
                <a:tc>
                  <a:txBody>
                    <a:bodyPr/>
                    <a:lstStyle/>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ko-KR" altLang="en-US" sz="800" b="1" kern="0" dirty="0">
                          <a:ln>
                            <a:solidFill>
                              <a:schemeClr val="bg1">
                                <a:lumMod val="75000"/>
                                <a:alpha val="0"/>
                              </a:schemeClr>
                            </a:solidFill>
                          </a:ln>
                          <a:solidFill>
                            <a:schemeClr val="tx1">
                              <a:lumMod val="85000"/>
                              <a:lumOff val="15000"/>
                            </a:schemeClr>
                          </a:solidFill>
                          <a:latin typeface="+mn-ea"/>
                          <a:ea typeface="+mn-ea"/>
                          <a:cs typeface="+mn-cs"/>
                        </a:rPr>
                        <a:t>보험계약</a:t>
                      </a:r>
                      <a:endParaRPr lang="en-US" altLang="ko-KR" sz="800" b="1"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ko-KR" altLang="en-US" sz="800" b="1" kern="0" dirty="0">
                          <a:ln>
                            <a:solidFill>
                              <a:schemeClr val="bg1">
                                <a:lumMod val="75000"/>
                                <a:alpha val="0"/>
                              </a:schemeClr>
                            </a:solidFill>
                          </a:ln>
                          <a:solidFill>
                            <a:schemeClr val="tx1">
                              <a:lumMod val="85000"/>
                              <a:lumOff val="15000"/>
                            </a:schemeClr>
                          </a:solidFill>
                          <a:latin typeface="+mn-ea"/>
                          <a:ea typeface="+mn-ea"/>
                          <a:cs typeface="+mn-cs"/>
                        </a:rPr>
                        <a:t>마진</a:t>
                      </a:r>
                    </a:p>
                  </a:txBody>
                  <a:tcPr marL="18000" marR="18000" marT="18000" marB="18000"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보험계약마진 </a:t>
                      </a:r>
                      <a:r>
                        <a:rPr lang="ko-KR" altLang="en-US" sz="800" kern="0" dirty="0" err="1">
                          <a:ln>
                            <a:solidFill>
                              <a:schemeClr val="bg1">
                                <a:lumMod val="75000"/>
                                <a:alpha val="0"/>
                              </a:schemeClr>
                            </a:solidFill>
                          </a:ln>
                          <a:solidFill>
                            <a:schemeClr val="tx1">
                              <a:lumMod val="85000"/>
                              <a:lumOff val="15000"/>
                            </a:schemeClr>
                          </a:solidFill>
                          <a:latin typeface="+mn-ea"/>
                          <a:ea typeface="+mn-ea"/>
                          <a:cs typeface="+mn-cs"/>
                        </a:rPr>
                        <a:t>상각</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 시</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보험계약 서비스에 투자 서비스를 포함하는 등 경제적 실질을 반영토록 산출기준 명확화 </a:t>
                      </a: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17043862"/>
                  </a:ext>
                </a:extLst>
              </a:tr>
              <a:tr h="613354">
                <a:tc>
                  <a:txBody>
                    <a:bodyPr/>
                    <a:lstStyle/>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ko-KR" altLang="en-US" sz="800" b="1" kern="0" dirty="0">
                          <a:ln>
                            <a:solidFill>
                              <a:schemeClr val="bg1">
                                <a:lumMod val="75000"/>
                                <a:alpha val="0"/>
                              </a:schemeClr>
                            </a:solidFill>
                          </a:ln>
                          <a:solidFill>
                            <a:schemeClr val="tx1">
                              <a:lumMod val="85000"/>
                              <a:lumOff val="15000"/>
                            </a:schemeClr>
                          </a:solidFill>
                          <a:latin typeface="+mn-ea"/>
                          <a:ea typeface="+mn-ea"/>
                          <a:cs typeface="+mn-cs"/>
                        </a:rPr>
                        <a:t>위험조정</a:t>
                      </a:r>
                    </a:p>
                  </a:txBody>
                  <a:tcPr marL="18000" marR="18000" marT="18000" marB="18000"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생명</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800" kern="0" dirty="0" err="1">
                          <a:ln>
                            <a:solidFill>
                              <a:schemeClr val="bg1">
                                <a:lumMod val="75000"/>
                                <a:alpha val="0"/>
                              </a:schemeClr>
                            </a:solidFill>
                          </a:ln>
                          <a:solidFill>
                            <a:schemeClr val="tx1">
                              <a:lumMod val="85000"/>
                              <a:lumOff val="15000"/>
                            </a:schemeClr>
                          </a:solidFill>
                          <a:latin typeface="+mn-ea"/>
                          <a:ea typeface="+mn-ea"/>
                          <a:cs typeface="+mn-cs"/>
                        </a:rPr>
                        <a:t>장기손보</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800" kern="0" dirty="0" err="1">
                          <a:ln>
                            <a:solidFill>
                              <a:schemeClr val="bg1">
                                <a:lumMod val="75000"/>
                                <a:alpha val="0"/>
                              </a:schemeClr>
                            </a:solidFill>
                          </a:ln>
                          <a:solidFill>
                            <a:schemeClr val="tx1">
                              <a:lumMod val="85000"/>
                              <a:lumOff val="15000"/>
                            </a:schemeClr>
                          </a:solidFill>
                          <a:latin typeface="+mn-ea"/>
                          <a:ea typeface="+mn-ea"/>
                          <a:cs typeface="+mn-cs"/>
                        </a:rPr>
                        <a:t>일반손보</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 발생사고요소 위험조정 산출 시 불확실성 요인 간 상관관계 적용을 명확화하고</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위험조정 </a:t>
                      </a:r>
                      <a:r>
                        <a:rPr lang="ko-KR" altLang="en-US" sz="800" kern="0" dirty="0" err="1">
                          <a:ln>
                            <a:solidFill>
                              <a:schemeClr val="bg1">
                                <a:lumMod val="75000"/>
                                <a:alpha val="0"/>
                              </a:schemeClr>
                            </a:solidFill>
                          </a:ln>
                          <a:solidFill>
                            <a:schemeClr val="tx1">
                              <a:lumMod val="85000"/>
                              <a:lumOff val="15000"/>
                            </a:schemeClr>
                          </a:solidFill>
                          <a:latin typeface="+mn-ea"/>
                          <a:ea typeface="+mn-ea"/>
                          <a:cs typeface="+mn-cs"/>
                        </a:rPr>
                        <a:t>상각</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 시 기시 시점과 기말 시점의 기초자료를 동일하게 사용하도록 산출기준 명확화 </a:t>
                      </a: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52882347"/>
                  </a:ext>
                </a:extLst>
              </a:tr>
            </a:tbl>
          </a:graphicData>
        </a:graphic>
      </p:graphicFrame>
      <p:graphicFrame>
        <p:nvGraphicFramePr>
          <p:cNvPr id="6" name="표 5">
            <a:extLst>
              <a:ext uri="{FF2B5EF4-FFF2-40B4-BE49-F238E27FC236}">
                <a16:creationId xmlns:a16="http://schemas.microsoft.com/office/drawing/2014/main" id="{9AF96723-A49D-0826-E832-43D5EC4F4BD1}"/>
              </a:ext>
            </a:extLst>
          </p:cNvPr>
          <p:cNvGraphicFramePr>
            <a:graphicFrameLocks noGrp="1"/>
          </p:cNvGraphicFramePr>
          <p:nvPr>
            <p:extLst>
              <p:ext uri="{D42A27DB-BD31-4B8C-83A1-F6EECF244321}">
                <p14:modId xmlns:p14="http://schemas.microsoft.com/office/powerpoint/2010/main" val="1987737807"/>
              </p:ext>
            </p:extLst>
          </p:nvPr>
        </p:nvGraphicFramePr>
        <p:xfrm>
          <a:off x="3657000" y="1675075"/>
          <a:ext cx="5760000" cy="3738404"/>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969952710"/>
                    </a:ext>
                  </a:extLst>
                </a:gridCol>
                <a:gridCol w="2340000">
                  <a:extLst>
                    <a:ext uri="{9D8B030D-6E8A-4147-A177-3AD203B41FA5}">
                      <a16:colId xmlns:a16="http://schemas.microsoft.com/office/drawing/2014/main" val="11320380"/>
                    </a:ext>
                  </a:extLst>
                </a:gridCol>
                <a:gridCol w="540000">
                  <a:extLst>
                    <a:ext uri="{9D8B030D-6E8A-4147-A177-3AD203B41FA5}">
                      <a16:colId xmlns:a16="http://schemas.microsoft.com/office/drawing/2014/main" val="2849491431"/>
                    </a:ext>
                  </a:extLst>
                </a:gridCol>
                <a:gridCol w="2340000">
                  <a:extLst>
                    <a:ext uri="{9D8B030D-6E8A-4147-A177-3AD203B41FA5}">
                      <a16:colId xmlns:a16="http://schemas.microsoft.com/office/drawing/2014/main" val="1955728055"/>
                    </a:ext>
                  </a:extLst>
                </a:gridCol>
              </a:tblGrid>
              <a:tr h="216000">
                <a:tc gridSpan="4">
                  <a:txBody>
                    <a:bodyPr/>
                    <a:lstStyle/>
                    <a:p>
                      <a:pPr marL="85725" marR="0" lvl="0" indent="0" algn="ctr"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❷시가평가 기반의 지급여력비율 산출기준 정비</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안 별표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22)</a:t>
                      </a:r>
                      <a:endParaRPr lang="ko-KR" altLang="en-US"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18000" marR="18000" marT="18000" marB="18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EFBFF"/>
                    </a:solidFill>
                  </a:tcPr>
                </a:tc>
                <a:tc hMerge="1">
                  <a:txBody>
                    <a:bodyPr/>
                    <a:lstStyle/>
                    <a:p>
                      <a:pPr marL="85725" marR="0" lvl="0" indent="0" algn="l" defTabSz="914400" eaLnBrk="1" fontAlgn="base" latinLnBrk="0" hangingPunct="1">
                        <a:lnSpc>
                          <a:spcPct val="100000"/>
                        </a:lnSpc>
                        <a:spcBef>
                          <a:spcPts val="600"/>
                        </a:spcBef>
                        <a:spcAft>
                          <a:spcPts val="0"/>
                        </a:spcAft>
                        <a:buClrTx/>
                        <a:buSzTx/>
                        <a:buFont typeface="Arial" panose="020B0604020202020204" pitchFamily="34" charset="0"/>
                        <a:buNone/>
                        <a:tabLst/>
                        <a:defRPr/>
                      </a:pPr>
                      <a:endParaRPr lang="ko-KR" altLang="en-US" sz="90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marL="85725" marR="0" lvl="0" indent="0" algn="ctr" defTabSz="914400" eaLnBrk="1" fontAlgn="base" latinLnBrk="0" hangingPunct="1">
                        <a:lnSpc>
                          <a:spcPct val="100000"/>
                        </a:lnSpc>
                        <a:spcBef>
                          <a:spcPts val="600"/>
                        </a:spcBef>
                        <a:spcAft>
                          <a:spcPts val="0"/>
                        </a:spcAft>
                        <a:buClrTx/>
                        <a:buSzTx/>
                        <a:buFont typeface="Arial" panose="020B0604020202020204" pitchFamily="34" charset="0"/>
                        <a:buNone/>
                        <a:tabLst/>
                        <a:defRPr/>
                      </a:pP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EFBFF"/>
                    </a:solidFill>
                  </a:tcPr>
                </a:tc>
                <a:tc hMerge="1">
                  <a:txBody>
                    <a:bodyPr/>
                    <a:lstStyle/>
                    <a:p>
                      <a:pPr marL="85725" marR="0" lvl="0" indent="0" algn="ctr" defTabSz="914400" eaLnBrk="1" fontAlgn="base" latinLnBrk="0" hangingPunct="1">
                        <a:lnSpc>
                          <a:spcPct val="100000"/>
                        </a:lnSpc>
                        <a:spcBef>
                          <a:spcPts val="600"/>
                        </a:spcBef>
                        <a:spcAft>
                          <a:spcPts val="0"/>
                        </a:spcAft>
                        <a:buClrTx/>
                        <a:buSzTx/>
                        <a:buFont typeface="Arial" panose="020B0604020202020204" pitchFamily="34" charset="0"/>
                        <a:buNone/>
                        <a:tabLst/>
                        <a:defRPr/>
                      </a:pP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EFBFF"/>
                    </a:solidFill>
                  </a:tcPr>
                </a:tc>
                <a:extLst>
                  <a:ext uri="{0D108BD9-81ED-4DB2-BD59-A6C34878D82A}">
                    <a16:rowId xmlns:a16="http://schemas.microsoft.com/office/drawing/2014/main" val="1310839098"/>
                  </a:ext>
                </a:extLst>
              </a:tr>
              <a:tr h="314351">
                <a:tc>
                  <a:txBody>
                    <a:bodyPr/>
                    <a:lstStyle/>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ko-KR" altLang="en-US" sz="800" b="1" kern="0" dirty="0">
                          <a:ln>
                            <a:solidFill>
                              <a:schemeClr val="bg1">
                                <a:lumMod val="75000"/>
                                <a:alpha val="0"/>
                              </a:schemeClr>
                            </a:solidFill>
                          </a:ln>
                          <a:solidFill>
                            <a:schemeClr val="tx1">
                              <a:lumMod val="85000"/>
                              <a:lumOff val="15000"/>
                            </a:schemeClr>
                          </a:solidFill>
                          <a:latin typeface="+mn-ea"/>
                          <a:ea typeface="+mn-ea"/>
                          <a:cs typeface="+mn-cs"/>
                        </a:rPr>
                        <a:t>해약률 가정</a:t>
                      </a:r>
                    </a:p>
                  </a:txBody>
                  <a:tcPr marL="18000" marR="18000" marT="18000" marB="18000"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❶과 동일</a:t>
                      </a: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ko-KR" altLang="en-US" sz="800" b="1" kern="0" dirty="0">
                          <a:ln>
                            <a:solidFill>
                              <a:schemeClr val="bg1">
                                <a:lumMod val="75000"/>
                                <a:alpha val="0"/>
                              </a:schemeClr>
                            </a:solidFill>
                          </a:ln>
                          <a:solidFill>
                            <a:schemeClr val="tx1">
                              <a:lumMod val="85000"/>
                              <a:lumOff val="15000"/>
                            </a:schemeClr>
                          </a:solidFill>
                          <a:latin typeface="+mn-ea"/>
                          <a:ea typeface="+mn-ea"/>
                          <a:cs typeface="+mn-cs"/>
                        </a:rPr>
                        <a:t>주식위험액</a:t>
                      </a: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채권의 원리금이 기초자산 펀드의 운용성과에 연동되는 등 실질적으로 주식위험에 노출된 경우 기타주식으로 처리하도록 산출기준 명확화</a:t>
                      </a: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10927607"/>
                  </a:ext>
                </a:extLst>
              </a:tr>
              <a:tr h="497722">
                <a:tc>
                  <a:txBody>
                    <a:bodyPr/>
                    <a:lstStyle/>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ko-KR" altLang="en-US" sz="800" b="1" kern="0" dirty="0" err="1">
                          <a:ln>
                            <a:solidFill>
                              <a:schemeClr val="bg1">
                                <a:lumMod val="75000"/>
                                <a:alpha val="0"/>
                              </a:schemeClr>
                            </a:solidFill>
                          </a:ln>
                          <a:solidFill>
                            <a:schemeClr val="tx1">
                              <a:lumMod val="85000"/>
                              <a:lumOff val="15000"/>
                            </a:schemeClr>
                          </a:solidFill>
                          <a:latin typeface="+mn-ea"/>
                          <a:ea typeface="+mn-ea"/>
                          <a:cs typeface="+mn-cs"/>
                        </a:rPr>
                        <a:t>실손보험</a:t>
                      </a:r>
                      <a:r>
                        <a:rPr lang="ko-KR" altLang="en-US" sz="800" b="1" kern="0" dirty="0">
                          <a:ln>
                            <a:solidFill>
                              <a:schemeClr val="bg1">
                                <a:lumMod val="75000"/>
                                <a:alpha val="0"/>
                              </a:schemeClr>
                            </a:solidFill>
                          </a:ln>
                          <a:solidFill>
                            <a:schemeClr val="tx1">
                              <a:lumMod val="85000"/>
                              <a:lumOff val="15000"/>
                            </a:schemeClr>
                          </a:solidFill>
                          <a:latin typeface="+mn-ea"/>
                          <a:ea typeface="+mn-ea"/>
                          <a:cs typeface="+mn-cs"/>
                        </a:rPr>
                        <a:t> 가정</a:t>
                      </a:r>
                    </a:p>
                  </a:txBody>
                  <a:tcPr marL="18000" marR="18000" marT="18000" marB="18000"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❶과 동일</a:t>
                      </a: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ko-KR" altLang="en-US" sz="800" b="1" kern="0" dirty="0">
                          <a:ln>
                            <a:solidFill>
                              <a:schemeClr val="bg1">
                                <a:lumMod val="75000"/>
                                <a:alpha val="0"/>
                              </a:schemeClr>
                            </a:solidFill>
                          </a:ln>
                          <a:solidFill>
                            <a:schemeClr val="tx1">
                              <a:lumMod val="85000"/>
                              <a:lumOff val="15000"/>
                            </a:schemeClr>
                          </a:solidFill>
                          <a:latin typeface="+mn-ea"/>
                          <a:ea typeface="+mn-ea"/>
                          <a:cs typeface="+mn-cs"/>
                        </a:rPr>
                        <a:t>자산집중</a:t>
                      </a:r>
                      <a:endParaRPr lang="en-US" altLang="ko-KR" sz="800" b="1"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ko-KR" altLang="en-US" sz="800" b="1" kern="0" dirty="0" err="1">
                          <a:ln>
                            <a:solidFill>
                              <a:schemeClr val="bg1">
                                <a:lumMod val="75000"/>
                                <a:alpha val="0"/>
                              </a:schemeClr>
                            </a:solidFill>
                          </a:ln>
                          <a:solidFill>
                            <a:schemeClr val="tx1">
                              <a:lumMod val="85000"/>
                              <a:lumOff val="15000"/>
                            </a:schemeClr>
                          </a:solidFill>
                          <a:latin typeface="+mn-ea"/>
                          <a:ea typeface="+mn-ea"/>
                          <a:cs typeface="+mn-cs"/>
                        </a:rPr>
                        <a:t>위험액</a:t>
                      </a:r>
                      <a:endParaRPr lang="ko-KR" altLang="en-US" sz="800" b="1" kern="0" dirty="0">
                        <a:ln>
                          <a:solidFill>
                            <a:schemeClr val="bg1">
                              <a:lumMod val="75000"/>
                              <a:alpha val="0"/>
                            </a:schemeClr>
                          </a:solidFill>
                        </a:ln>
                        <a:solidFill>
                          <a:schemeClr val="tx1">
                            <a:lumMod val="85000"/>
                            <a:lumOff val="15000"/>
                          </a:schemeClr>
                        </a:solidFill>
                        <a:latin typeface="+mn-ea"/>
                        <a:ea typeface="+mn-ea"/>
                        <a:cs typeface="+mn-cs"/>
                      </a:endParaRP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PF</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대출 등 보험회사가 법적 권리를 보유한 부동산을 부동산집중위험 산출 대상에 포함하고</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자산평가 시의 공정가치를 </a:t>
                      </a:r>
                      <a:r>
                        <a:rPr lang="ko-KR" altLang="en-US" sz="800" kern="0" dirty="0" err="1">
                          <a:ln>
                            <a:solidFill>
                              <a:schemeClr val="bg1">
                                <a:lumMod val="75000"/>
                                <a:alpha val="0"/>
                              </a:schemeClr>
                            </a:solidFill>
                          </a:ln>
                          <a:solidFill>
                            <a:schemeClr val="tx1">
                              <a:lumMod val="85000"/>
                              <a:lumOff val="15000"/>
                            </a:schemeClr>
                          </a:solidFill>
                          <a:latin typeface="+mn-ea"/>
                          <a:ea typeface="+mn-ea"/>
                          <a:cs typeface="+mn-cs"/>
                        </a:rPr>
                        <a:t>익스포저로</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 사용하도록 기준 정비</a:t>
                      </a:r>
                      <a:endParaRPr lang="en-US" altLang="ko-KR" sz="800" kern="0" dirty="0">
                        <a:ln>
                          <a:solidFill>
                            <a:schemeClr val="bg1">
                              <a:lumMod val="75000"/>
                              <a:alpha val="0"/>
                            </a:schemeClr>
                          </a:solidFill>
                        </a:ln>
                        <a:solidFill>
                          <a:schemeClr val="tx1">
                            <a:lumMod val="85000"/>
                            <a:lumOff val="15000"/>
                          </a:schemeClr>
                        </a:solidFill>
                        <a:latin typeface="+mn-ea"/>
                        <a:ea typeface="+mn-ea"/>
                        <a:cs typeface="+mn-cs"/>
                      </a:endParaRPr>
                    </a:p>
                    <a:p>
                      <a:pPr marL="88900" marR="0" lvl="0" indent="0" algn="l"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en-US" altLang="ko-KR" sz="7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700" kern="0" dirty="0">
                          <a:ln>
                            <a:solidFill>
                              <a:schemeClr val="bg1">
                                <a:lumMod val="75000"/>
                                <a:alpha val="0"/>
                              </a:schemeClr>
                            </a:solidFill>
                          </a:ln>
                          <a:solidFill>
                            <a:schemeClr val="tx1">
                              <a:lumMod val="85000"/>
                              <a:lumOff val="15000"/>
                            </a:schemeClr>
                          </a:solidFill>
                          <a:latin typeface="+mn-ea"/>
                          <a:ea typeface="+mn-ea"/>
                          <a:cs typeface="+mn-cs"/>
                        </a:rPr>
                        <a:t>담보취득 부동산의 경우</a:t>
                      </a:r>
                      <a:r>
                        <a:rPr lang="en-US" altLang="ko-KR" sz="7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700" kern="0" dirty="0">
                          <a:ln>
                            <a:solidFill>
                              <a:schemeClr val="bg1">
                                <a:lumMod val="75000"/>
                                <a:alpha val="0"/>
                              </a:schemeClr>
                            </a:solidFill>
                          </a:ln>
                          <a:solidFill>
                            <a:schemeClr val="tx1">
                              <a:lumMod val="85000"/>
                              <a:lumOff val="15000"/>
                            </a:schemeClr>
                          </a:solidFill>
                          <a:latin typeface="+mn-ea"/>
                          <a:ea typeface="+mn-ea"/>
                          <a:cs typeface="+mn-cs"/>
                        </a:rPr>
                        <a:t>미상환 대출금액에 해당하는 근저당 설정금액을 </a:t>
                      </a:r>
                      <a:r>
                        <a:rPr lang="ko-KR" altLang="en-US" sz="700" kern="0" dirty="0" err="1">
                          <a:ln>
                            <a:solidFill>
                              <a:schemeClr val="bg1">
                                <a:lumMod val="75000"/>
                                <a:alpha val="0"/>
                              </a:schemeClr>
                            </a:solidFill>
                          </a:ln>
                          <a:solidFill>
                            <a:schemeClr val="tx1">
                              <a:lumMod val="85000"/>
                              <a:lumOff val="15000"/>
                            </a:schemeClr>
                          </a:solidFill>
                          <a:latin typeface="+mn-ea"/>
                          <a:ea typeface="+mn-ea"/>
                          <a:cs typeface="+mn-cs"/>
                        </a:rPr>
                        <a:t>익스포저로</a:t>
                      </a:r>
                      <a:r>
                        <a:rPr lang="ko-KR" altLang="en-US" sz="700" kern="0" dirty="0">
                          <a:ln>
                            <a:solidFill>
                              <a:schemeClr val="bg1">
                                <a:lumMod val="75000"/>
                                <a:alpha val="0"/>
                              </a:schemeClr>
                            </a:solidFill>
                          </a:ln>
                          <a:solidFill>
                            <a:schemeClr val="tx1">
                              <a:lumMod val="85000"/>
                              <a:lumOff val="15000"/>
                            </a:schemeClr>
                          </a:solidFill>
                          <a:latin typeface="+mn-ea"/>
                          <a:ea typeface="+mn-ea"/>
                          <a:cs typeface="+mn-cs"/>
                        </a:rPr>
                        <a:t> 사용하도록 명확화</a:t>
                      </a: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1709960"/>
                  </a:ext>
                </a:extLst>
              </a:tr>
              <a:tr h="314351">
                <a:tc>
                  <a:txBody>
                    <a:bodyPr/>
                    <a:lstStyle/>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ko-KR" altLang="en-US" sz="800" b="1" kern="0" dirty="0">
                          <a:ln>
                            <a:solidFill>
                              <a:schemeClr val="bg1">
                                <a:lumMod val="75000"/>
                                <a:alpha val="0"/>
                              </a:schemeClr>
                            </a:solidFill>
                          </a:ln>
                          <a:solidFill>
                            <a:schemeClr val="tx1">
                              <a:lumMod val="85000"/>
                              <a:lumOff val="15000"/>
                            </a:schemeClr>
                          </a:solidFill>
                          <a:latin typeface="+mn-ea"/>
                          <a:ea typeface="+mn-ea"/>
                          <a:cs typeface="+mn-cs"/>
                        </a:rPr>
                        <a:t>손해</a:t>
                      </a:r>
                      <a:endParaRPr lang="en-US" altLang="ko-KR" sz="800" b="1"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ko-KR" altLang="en-US" sz="800" b="1" kern="0" dirty="0">
                          <a:ln>
                            <a:solidFill>
                              <a:schemeClr val="bg1">
                                <a:lumMod val="75000"/>
                                <a:alpha val="0"/>
                              </a:schemeClr>
                            </a:solidFill>
                          </a:ln>
                          <a:solidFill>
                            <a:schemeClr val="tx1">
                              <a:lumMod val="85000"/>
                              <a:lumOff val="15000"/>
                            </a:schemeClr>
                          </a:solidFill>
                          <a:latin typeface="+mn-ea"/>
                          <a:ea typeface="+mn-ea"/>
                          <a:cs typeface="+mn-cs"/>
                        </a:rPr>
                        <a:t>진전계수</a:t>
                      </a:r>
                    </a:p>
                  </a:txBody>
                  <a:tcPr marL="18000" marR="18000" marT="18000" marB="18000"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❶과 동일</a:t>
                      </a: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ko-KR" altLang="en-US" sz="800" b="1" kern="0" dirty="0">
                          <a:ln>
                            <a:solidFill>
                              <a:schemeClr val="bg1">
                                <a:lumMod val="75000"/>
                                <a:alpha val="0"/>
                              </a:schemeClr>
                            </a:solidFill>
                          </a:ln>
                          <a:solidFill>
                            <a:schemeClr val="tx1">
                              <a:lumMod val="85000"/>
                              <a:lumOff val="15000"/>
                            </a:schemeClr>
                          </a:solidFill>
                          <a:latin typeface="+mn-ea"/>
                          <a:ea typeface="+mn-ea"/>
                          <a:cs typeface="+mn-cs"/>
                        </a:rPr>
                        <a:t>신용위험액</a:t>
                      </a: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재보험계약 관련 </a:t>
                      </a:r>
                      <a:r>
                        <a:rPr lang="ko-KR" altLang="en-US" sz="800" kern="0" dirty="0" err="1">
                          <a:ln>
                            <a:solidFill>
                              <a:schemeClr val="bg1">
                                <a:lumMod val="75000"/>
                                <a:alpha val="0"/>
                              </a:schemeClr>
                            </a:solidFill>
                          </a:ln>
                          <a:solidFill>
                            <a:schemeClr val="tx1">
                              <a:lumMod val="85000"/>
                              <a:lumOff val="15000"/>
                            </a:schemeClr>
                          </a:solidFill>
                          <a:latin typeface="+mn-ea"/>
                          <a:ea typeface="+mn-ea"/>
                          <a:cs typeface="+mn-cs"/>
                        </a:rPr>
                        <a:t>익스포저의</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 정의 명확화 및 신용등급이 없는 재보험회사에 대한 신용등급 </a:t>
                      </a:r>
                      <a:r>
                        <a:rPr lang="ko-KR" altLang="en-US" sz="800" kern="0" dirty="0" err="1">
                          <a:ln>
                            <a:solidFill>
                              <a:schemeClr val="bg1">
                                <a:lumMod val="75000"/>
                                <a:alpha val="0"/>
                              </a:schemeClr>
                            </a:solidFill>
                          </a:ln>
                          <a:solidFill>
                            <a:schemeClr val="tx1">
                              <a:lumMod val="85000"/>
                              <a:lumOff val="15000"/>
                            </a:schemeClr>
                          </a:solidFill>
                          <a:latin typeface="+mn-ea"/>
                          <a:ea typeface="+mn-ea"/>
                          <a:cs typeface="+mn-cs"/>
                        </a:rPr>
                        <a:t>매핑기준</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 마련</a:t>
                      </a: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31091481"/>
                  </a:ext>
                </a:extLst>
              </a:tr>
              <a:tr h="314351">
                <a:tc>
                  <a:txBody>
                    <a:bodyPr/>
                    <a:lstStyle/>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ko-KR" altLang="en-US" sz="800" b="1" kern="0" dirty="0">
                          <a:ln>
                            <a:solidFill>
                              <a:schemeClr val="bg1">
                                <a:lumMod val="75000"/>
                                <a:alpha val="0"/>
                              </a:schemeClr>
                            </a:solidFill>
                          </a:ln>
                          <a:solidFill>
                            <a:schemeClr val="tx1">
                              <a:lumMod val="85000"/>
                              <a:lumOff val="15000"/>
                            </a:schemeClr>
                          </a:solidFill>
                          <a:latin typeface="+mn-ea"/>
                          <a:ea typeface="+mn-ea"/>
                          <a:cs typeface="+mn-cs"/>
                        </a:rPr>
                        <a:t>보험부채 할인율</a:t>
                      </a:r>
                    </a:p>
                  </a:txBody>
                  <a:tcPr marL="18000" marR="18000" marT="18000" marB="18000"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❶과 동일</a:t>
                      </a: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ko-KR" altLang="en-US" sz="800" b="1" kern="0" dirty="0">
                          <a:ln>
                            <a:solidFill>
                              <a:schemeClr val="bg1">
                                <a:lumMod val="75000"/>
                                <a:alpha val="0"/>
                              </a:schemeClr>
                            </a:solidFill>
                          </a:ln>
                          <a:solidFill>
                            <a:schemeClr val="tx1">
                              <a:lumMod val="85000"/>
                              <a:lumOff val="15000"/>
                            </a:schemeClr>
                          </a:solidFill>
                          <a:latin typeface="+mn-ea"/>
                          <a:ea typeface="+mn-ea"/>
                          <a:cs typeface="+mn-cs"/>
                        </a:rPr>
                        <a:t>운영위험액</a:t>
                      </a: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800" kern="0" dirty="0" err="1">
                          <a:ln>
                            <a:solidFill>
                              <a:schemeClr val="bg1">
                                <a:lumMod val="75000"/>
                                <a:alpha val="0"/>
                              </a:schemeClr>
                            </a:solidFill>
                          </a:ln>
                          <a:solidFill>
                            <a:schemeClr val="tx1">
                              <a:lumMod val="85000"/>
                              <a:lumOff val="15000"/>
                            </a:schemeClr>
                          </a:solidFill>
                          <a:latin typeface="+mn-ea"/>
                          <a:ea typeface="+mn-ea"/>
                          <a:cs typeface="+mn-cs"/>
                        </a:rPr>
                        <a:t>기초가정리스크의</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err="1">
                          <a:ln>
                            <a:solidFill>
                              <a:schemeClr val="bg1">
                                <a:lumMod val="75000"/>
                                <a:alpha val="0"/>
                              </a:schemeClr>
                            </a:solidFill>
                          </a:ln>
                          <a:solidFill>
                            <a:schemeClr val="tx1">
                              <a:lumMod val="85000"/>
                              <a:lumOff val="15000"/>
                            </a:schemeClr>
                          </a:solidFill>
                          <a:latin typeface="+mn-ea"/>
                          <a:ea typeface="+mn-ea"/>
                          <a:cs typeface="+mn-cs"/>
                        </a:rPr>
                        <a:t>지급금예실차</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 산출 시 </a:t>
                      </a:r>
                      <a:r>
                        <a:rPr lang="ko-KR" altLang="en-US" sz="800" kern="0" dirty="0" err="1">
                          <a:ln>
                            <a:solidFill>
                              <a:schemeClr val="bg1">
                                <a:lumMod val="75000"/>
                                <a:alpha val="0"/>
                              </a:schemeClr>
                            </a:solidFill>
                          </a:ln>
                          <a:solidFill>
                            <a:schemeClr val="tx1">
                              <a:lumMod val="85000"/>
                              <a:lumOff val="15000"/>
                            </a:schemeClr>
                          </a:solidFill>
                          <a:latin typeface="+mn-ea"/>
                          <a:ea typeface="+mn-ea"/>
                          <a:cs typeface="+mn-cs"/>
                        </a:rPr>
                        <a:t>개별추산액</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 및 </a:t>
                      </a:r>
                      <a:r>
                        <a:rPr lang="ko-KR" altLang="en-US" sz="800" kern="0" dirty="0" err="1">
                          <a:ln>
                            <a:solidFill>
                              <a:schemeClr val="bg1">
                                <a:lumMod val="75000"/>
                                <a:alpha val="0"/>
                              </a:schemeClr>
                            </a:solidFill>
                          </a:ln>
                          <a:solidFill>
                            <a:schemeClr val="tx1">
                              <a:lumMod val="85000"/>
                              <a:lumOff val="15000"/>
                            </a:schemeClr>
                          </a:solidFill>
                          <a:latin typeface="+mn-ea"/>
                          <a:ea typeface="+mn-ea"/>
                          <a:cs typeface="+mn-cs"/>
                        </a:rPr>
                        <a:t>미보고발생손해액</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 증감액이 포함되도록 산출기준 명확화</a:t>
                      </a: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53959189"/>
                  </a:ext>
                </a:extLst>
              </a:tr>
              <a:tr h="497722">
                <a:tc>
                  <a:txBody>
                    <a:bodyPr/>
                    <a:lstStyle/>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ko-KR" altLang="en-US" sz="800" b="1" kern="0" dirty="0" err="1">
                          <a:ln>
                            <a:solidFill>
                              <a:schemeClr val="bg1">
                                <a:lumMod val="75000"/>
                                <a:alpha val="0"/>
                              </a:schemeClr>
                            </a:solidFill>
                          </a:ln>
                          <a:solidFill>
                            <a:schemeClr val="tx1">
                              <a:lumMod val="85000"/>
                              <a:lumOff val="15000"/>
                            </a:schemeClr>
                          </a:solidFill>
                          <a:latin typeface="+mn-ea"/>
                          <a:ea typeface="+mn-ea"/>
                          <a:cs typeface="+mn-cs"/>
                        </a:rPr>
                        <a:t>비례성</a:t>
                      </a:r>
                      <a:r>
                        <a:rPr lang="ko-KR" altLang="en-US" sz="800" b="1" kern="0" dirty="0">
                          <a:ln>
                            <a:solidFill>
                              <a:schemeClr val="bg1">
                                <a:lumMod val="75000"/>
                                <a:alpha val="0"/>
                              </a:schemeClr>
                            </a:solidFill>
                          </a:ln>
                          <a:solidFill>
                            <a:schemeClr val="tx1">
                              <a:lumMod val="85000"/>
                              <a:lumOff val="15000"/>
                            </a:schemeClr>
                          </a:solidFill>
                          <a:latin typeface="+mn-ea"/>
                          <a:ea typeface="+mn-ea"/>
                          <a:cs typeface="+mn-cs"/>
                        </a:rPr>
                        <a:t> 원칙</a:t>
                      </a:r>
                    </a:p>
                  </a:txBody>
                  <a:tcPr marL="18000" marR="18000" marT="18000" marB="18000"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산출 방식의 복잡성에 비해 </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K-ICS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비율 영향이 미미한 “자산</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부채 평가” 관련 사항</a:t>
                      </a:r>
                      <a:r>
                        <a:rPr lang="ko-KR" altLang="en-US" sz="800" kern="0" baseline="3000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도 </a:t>
                      </a:r>
                      <a:r>
                        <a:rPr lang="ko-KR" altLang="en-US" sz="800" kern="0" dirty="0" err="1">
                          <a:ln>
                            <a:solidFill>
                              <a:schemeClr val="bg1">
                                <a:lumMod val="75000"/>
                                <a:alpha val="0"/>
                              </a:schemeClr>
                            </a:solidFill>
                          </a:ln>
                          <a:solidFill>
                            <a:schemeClr val="tx1">
                              <a:lumMod val="85000"/>
                              <a:lumOff val="15000"/>
                            </a:schemeClr>
                          </a:solidFill>
                          <a:latin typeface="+mn-ea"/>
                          <a:ea typeface="+mn-ea"/>
                          <a:cs typeface="+mn-cs"/>
                        </a:rPr>
                        <a:t>간편법</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 적용 허용</a:t>
                      </a:r>
                      <a:endParaRPr lang="en-US" altLang="ko-KR" sz="800" kern="0" dirty="0">
                        <a:ln>
                          <a:solidFill>
                            <a:schemeClr val="bg1">
                              <a:lumMod val="75000"/>
                              <a:alpha val="0"/>
                            </a:schemeClr>
                          </a:solidFill>
                        </a:ln>
                        <a:solidFill>
                          <a:schemeClr val="tx1">
                            <a:lumMod val="85000"/>
                            <a:lumOff val="15000"/>
                          </a:schemeClr>
                        </a:solidFill>
                        <a:latin typeface="+mn-ea"/>
                        <a:ea typeface="+mn-ea"/>
                        <a:cs typeface="+mn-cs"/>
                      </a:endParaRPr>
                    </a:p>
                    <a:p>
                      <a:pPr marL="88900" marR="0" lvl="0" indent="0" algn="l"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ko-KR" altLang="en-US" sz="700" kern="0" dirty="0">
                          <a:ln>
                            <a:solidFill>
                              <a:schemeClr val="bg1">
                                <a:lumMod val="75000"/>
                                <a:alpha val="0"/>
                              </a:schemeClr>
                            </a:solidFill>
                          </a:ln>
                          <a:solidFill>
                            <a:schemeClr val="tx1">
                              <a:lumMod val="85000"/>
                              <a:lumOff val="15000"/>
                            </a:schemeClr>
                          </a:solidFill>
                          <a:latin typeface="+mn-ea"/>
                          <a:ea typeface="+mn-ea"/>
                          <a:cs typeface="+mn-cs"/>
                        </a:rPr>
                        <a:t>*옵션 및 보증의 시간가치</a:t>
                      </a:r>
                      <a:r>
                        <a:rPr lang="en-US" altLang="ko-KR" sz="700" kern="0" dirty="0">
                          <a:ln>
                            <a:solidFill>
                              <a:schemeClr val="bg1">
                                <a:lumMod val="75000"/>
                                <a:alpha val="0"/>
                              </a:schemeClr>
                            </a:solidFill>
                          </a:ln>
                          <a:solidFill>
                            <a:schemeClr val="tx1">
                              <a:lumMod val="85000"/>
                              <a:lumOff val="15000"/>
                            </a:schemeClr>
                          </a:solidFill>
                          <a:latin typeface="+mn-ea"/>
                          <a:ea typeface="+mn-ea"/>
                          <a:cs typeface="+mn-cs"/>
                        </a:rPr>
                        <a:t>(TVOG), </a:t>
                      </a:r>
                      <a:r>
                        <a:rPr lang="ko-KR" altLang="en-US" sz="700" kern="0" dirty="0">
                          <a:ln>
                            <a:solidFill>
                              <a:schemeClr val="bg1">
                                <a:lumMod val="75000"/>
                                <a:alpha val="0"/>
                              </a:schemeClr>
                            </a:solidFill>
                          </a:ln>
                          <a:solidFill>
                            <a:schemeClr val="tx1">
                              <a:lumMod val="85000"/>
                              <a:lumOff val="15000"/>
                            </a:schemeClr>
                          </a:solidFill>
                          <a:latin typeface="+mn-ea"/>
                          <a:ea typeface="+mn-ea"/>
                          <a:cs typeface="+mn-cs"/>
                        </a:rPr>
                        <a:t>투자 비중이 낮은 해외통화의 할인율 등</a:t>
                      </a: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ko-KR" altLang="en-US" sz="800" b="1" kern="0" dirty="0">
                          <a:ln>
                            <a:solidFill>
                              <a:schemeClr val="bg1">
                                <a:lumMod val="75000"/>
                                <a:alpha val="0"/>
                              </a:schemeClr>
                            </a:solidFill>
                          </a:ln>
                          <a:solidFill>
                            <a:schemeClr val="tx1">
                              <a:lumMod val="85000"/>
                              <a:lumOff val="15000"/>
                            </a:schemeClr>
                          </a:solidFill>
                          <a:latin typeface="+mn-ea"/>
                          <a:ea typeface="+mn-ea"/>
                          <a:cs typeface="+mn-cs"/>
                        </a:rPr>
                        <a:t>법인세조정</a:t>
                      </a: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연결납세제도 적용 회사는 연결그룹의 과거 </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개년 평균 </a:t>
                      </a:r>
                      <a:r>
                        <a:rPr lang="ko-KR" altLang="en-US" sz="800" kern="0" dirty="0" err="1">
                          <a:ln>
                            <a:solidFill>
                              <a:schemeClr val="bg1">
                                <a:lumMod val="75000"/>
                                <a:alpha val="0"/>
                              </a:schemeClr>
                            </a:solidFill>
                          </a:ln>
                          <a:solidFill>
                            <a:schemeClr val="tx1">
                              <a:lumMod val="85000"/>
                              <a:lumOff val="15000"/>
                            </a:schemeClr>
                          </a:solidFill>
                          <a:latin typeface="+mn-ea"/>
                          <a:ea typeface="+mn-ea"/>
                          <a:cs typeface="+mn-cs"/>
                        </a:rPr>
                        <a:t>세전이익에</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 대한 평균세율을 </a:t>
                      </a:r>
                      <a:r>
                        <a:rPr lang="ko-KR" altLang="en-US" sz="800" kern="0" dirty="0" err="1">
                          <a:ln>
                            <a:solidFill>
                              <a:schemeClr val="bg1">
                                <a:lumMod val="75000"/>
                                <a:alpha val="0"/>
                              </a:schemeClr>
                            </a:solidFill>
                          </a:ln>
                          <a:solidFill>
                            <a:schemeClr val="tx1">
                              <a:lumMod val="85000"/>
                              <a:lumOff val="15000"/>
                            </a:schemeClr>
                          </a:solidFill>
                          <a:latin typeface="+mn-ea"/>
                          <a:ea typeface="+mn-ea"/>
                          <a:cs typeface="+mn-cs"/>
                        </a:rPr>
                        <a:t>사용토록</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 산출기준 정비</a:t>
                      </a: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19144594"/>
                  </a:ext>
                </a:extLst>
              </a:tr>
              <a:tr h="681093">
                <a:tc>
                  <a:txBody>
                    <a:bodyPr/>
                    <a:lstStyle/>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ko-KR" altLang="en-US" sz="800" b="1" kern="0" dirty="0">
                          <a:ln>
                            <a:solidFill>
                              <a:schemeClr val="bg1">
                                <a:lumMod val="75000"/>
                                <a:alpha val="0"/>
                              </a:schemeClr>
                            </a:solidFill>
                          </a:ln>
                          <a:solidFill>
                            <a:schemeClr val="tx1">
                              <a:lumMod val="85000"/>
                              <a:lumOff val="15000"/>
                            </a:schemeClr>
                          </a:solidFill>
                          <a:latin typeface="+mn-ea"/>
                          <a:ea typeface="+mn-ea"/>
                          <a:cs typeface="+mn-cs"/>
                        </a:rPr>
                        <a:t>가용자본</a:t>
                      </a:r>
                    </a:p>
                  </a:txBody>
                  <a:tcPr marL="18000" marR="18000" marT="18000" marB="18000"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종속회사가 발행한 </a:t>
                      </a:r>
                      <a:r>
                        <a:rPr lang="ko-KR" altLang="en-US" sz="800" kern="0" dirty="0" err="1">
                          <a:ln>
                            <a:solidFill>
                              <a:schemeClr val="bg1">
                                <a:lumMod val="75000"/>
                                <a:alpha val="0"/>
                              </a:schemeClr>
                            </a:solidFill>
                          </a:ln>
                          <a:solidFill>
                            <a:schemeClr val="tx1">
                              <a:lumMod val="85000"/>
                              <a:lumOff val="15000"/>
                            </a:schemeClr>
                          </a:solidFill>
                          <a:latin typeface="+mn-ea"/>
                          <a:ea typeface="+mn-ea"/>
                          <a:cs typeface="+mn-cs"/>
                        </a:rPr>
                        <a:t>후순위채권에</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 대해 신종자본증권과 일관된 기준으로 가용자본이 산출되도록 조문 명확화</a:t>
                      </a:r>
                      <a:endParaRPr lang="en-US" altLang="ko-KR" sz="800" kern="0" dirty="0">
                        <a:ln>
                          <a:solidFill>
                            <a:schemeClr val="bg1">
                              <a:lumMod val="75000"/>
                              <a:alpha val="0"/>
                            </a:schemeClr>
                          </a:solidFill>
                        </a:ln>
                        <a:solidFill>
                          <a:schemeClr val="tx1">
                            <a:lumMod val="85000"/>
                            <a:lumOff val="15000"/>
                          </a:schemeClr>
                        </a:solidFill>
                        <a:latin typeface="+mn-ea"/>
                        <a:ea typeface="+mn-ea"/>
                        <a:cs typeface="+mn-cs"/>
                      </a:endParaRPr>
                    </a:p>
                    <a:p>
                      <a:pPr marL="88900" marR="0" lvl="0" indent="0" algn="l"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en-US" altLang="ko-KR" sz="7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700" kern="0" dirty="0">
                          <a:ln>
                            <a:solidFill>
                              <a:schemeClr val="bg1">
                                <a:lumMod val="75000"/>
                                <a:alpha val="0"/>
                              </a:schemeClr>
                            </a:solidFill>
                          </a:ln>
                          <a:solidFill>
                            <a:schemeClr val="tx1">
                              <a:lumMod val="85000"/>
                              <a:lumOff val="15000"/>
                            </a:schemeClr>
                          </a:solidFill>
                          <a:latin typeface="+mn-ea"/>
                          <a:ea typeface="+mn-ea"/>
                          <a:cs typeface="+mn-cs"/>
                        </a:rPr>
                        <a:t>담보제공자산에 대한 가용자본 산출 시 손실흡수 능력에 따라 기본</a:t>
                      </a:r>
                      <a:r>
                        <a:rPr lang="en-US" altLang="ko-KR" sz="7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700" kern="0" dirty="0">
                          <a:ln>
                            <a:solidFill>
                              <a:schemeClr val="bg1">
                                <a:lumMod val="75000"/>
                                <a:alpha val="0"/>
                              </a:schemeClr>
                            </a:solidFill>
                          </a:ln>
                          <a:solidFill>
                            <a:schemeClr val="tx1">
                              <a:lumMod val="85000"/>
                              <a:lumOff val="15000"/>
                            </a:schemeClr>
                          </a:solidFill>
                          <a:latin typeface="+mn-ea"/>
                          <a:ea typeface="+mn-ea"/>
                          <a:cs typeface="+mn-cs"/>
                        </a:rPr>
                        <a:t>보완자본이 정교하게 반영되도록 산출기준 명확화</a:t>
                      </a:r>
                    </a:p>
                    <a:p>
                      <a:pPr marL="88900" marR="0" lvl="0" indent="0" algn="l"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en-US" altLang="ko-KR" sz="7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700" kern="0" dirty="0">
                          <a:ln>
                            <a:solidFill>
                              <a:schemeClr val="bg1">
                                <a:lumMod val="75000"/>
                                <a:alpha val="0"/>
                              </a:schemeClr>
                            </a:solidFill>
                          </a:ln>
                          <a:solidFill>
                            <a:schemeClr val="tx1">
                              <a:lumMod val="85000"/>
                              <a:lumOff val="15000"/>
                            </a:schemeClr>
                          </a:solidFill>
                          <a:latin typeface="+mn-ea"/>
                          <a:ea typeface="+mn-ea"/>
                          <a:cs typeface="+mn-cs"/>
                        </a:rPr>
                        <a:t>지급여력 제고를 위해 他 금융기관과 상호 보유한 자본증권에 해당하는 사례 제시</a:t>
                      </a: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ko-KR" altLang="en-US" sz="800" b="1" kern="0" dirty="0">
                          <a:ln>
                            <a:solidFill>
                              <a:schemeClr val="bg1">
                                <a:lumMod val="75000"/>
                                <a:alpha val="0"/>
                              </a:schemeClr>
                            </a:solidFill>
                          </a:ln>
                          <a:solidFill>
                            <a:schemeClr val="tx1">
                              <a:lumMod val="85000"/>
                              <a:lumOff val="15000"/>
                            </a:schemeClr>
                          </a:solidFill>
                          <a:latin typeface="+mn-ea"/>
                          <a:ea typeface="+mn-ea"/>
                          <a:cs typeface="+mn-cs"/>
                        </a:rPr>
                        <a:t>그룹기준</a:t>
                      </a: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관계회사의 그룹기준 지급여력비율을 산출할 때 가용자본과 요구자본의 산출방식이 일관되도록 기준 정비</a:t>
                      </a: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73170164"/>
                  </a:ext>
                </a:extLst>
              </a:tr>
              <a:tr h="497722">
                <a:tc>
                  <a:txBody>
                    <a:bodyPr/>
                    <a:lstStyle/>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ko-KR" altLang="en-US" sz="800" b="1" kern="0" dirty="0">
                          <a:ln>
                            <a:solidFill>
                              <a:schemeClr val="bg1">
                                <a:lumMod val="75000"/>
                                <a:alpha val="0"/>
                              </a:schemeClr>
                            </a:solidFill>
                          </a:ln>
                          <a:solidFill>
                            <a:schemeClr val="tx1">
                              <a:lumMod val="85000"/>
                              <a:lumOff val="15000"/>
                            </a:schemeClr>
                          </a:solidFill>
                          <a:latin typeface="+mn-ea"/>
                          <a:ea typeface="+mn-ea"/>
                          <a:cs typeface="+mn-cs"/>
                        </a:rPr>
                        <a:t>해지위험액</a:t>
                      </a:r>
                    </a:p>
                  </a:txBody>
                  <a:tcPr marL="18000" marR="18000" marT="18000" marB="18000"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대량해지로 인한 손실위험을 정밀하게 측정하기 위해 보장성</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저축성보험의 </a:t>
                      </a:r>
                      <a:r>
                        <a:rPr lang="ko-KR" altLang="en-US" sz="800" kern="0" dirty="0" err="1">
                          <a:ln>
                            <a:solidFill>
                              <a:schemeClr val="bg1">
                                <a:lumMod val="75000"/>
                                <a:alpha val="0"/>
                              </a:schemeClr>
                            </a:solidFill>
                          </a:ln>
                          <a:solidFill>
                            <a:schemeClr val="tx1">
                              <a:lumMod val="85000"/>
                              <a:lumOff val="15000"/>
                            </a:schemeClr>
                          </a:solidFill>
                          <a:latin typeface="+mn-ea"/>
                          <a:ea typeface="+mn-ea"/>
                          <a:cs typeface="+mn-cs"/>
                        </a:rPr>
                        <a:t>해지율</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 차이를 충격수준에 반영</a:t>
                      </a:r>
                      <a:endParaRPr lang="en-US" altLang="ko-KR" sz="800" kern="0" dirty="0">
                        <a:ln>
                          <a:solidFill>
                            <a:schemeClr val="bg1">
                              <a:lumMod val="75000"/>
                              <a:alpha val="0"/>
                            </a:schemeClr>
                          </a:solidFill>
                        </a:ln>
                        <a:solidFill>
                          <a:schemeClr val="tx1">
                            <a:lumMod val="85000"/>
                            <a:lumOff val="15000"/>
                          </a:schemeClr>
                        </a:solidFill>
                        <a:latin typeface="+mn-ea"/>
                        <a:ea typeface="+mn-ea"/>
                        <a:cs typeface="+mn-cs"/>
                      </a:endParaRPr>
                    </a:p>
                    <a:p>
                      <a:pPr marL="88900" marR="0" lvl="0" indent="0" algn="l"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en-US" altLang="ko-KR" sz="7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700" kern="0" dirty="0">
                          <a:ln>
                            <a:solidFill>
                              <a:schemeClr val="bg1">
                                <a:lumMod val="75000"/>
                                <a:alpha val="0"/>
                              </a:schemeClr>
                            </a:solidFill>
                          </a:ln>
                          <a:solidFill>
                            <a:schemeClr val="tx1">
                              <a:lumMod val="85000"/>
                              <a:lumOff val="15000"/>
                            </a:schemeClr>
                          </a:solidFill>
                          <a:latin typeface="+mn-ea"/>
                          <a:ea typeface="+mn-ea"/>
                          <a:cs typeface="+mn-cs"/>
                        </a:rPr>
                        <a:t>무</a:t>
                      </a:r>
                      <a:r>
                        <a:rPr lang="en-US" altLang="ko-KR" sz="7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700" kern="0" dirty="0">
                          <a:ln>
                            <a:solidFill>
                              <a:schemeClr val="bg1">
                                <a:lumMod val="75000"/>
                                <a:alpha val="0"/>
                              </a:schemeClr>
                            </a:solidFill>
                          </a:ln>
                          <a:solidFill>
                            <a:schemeClr val="tx1">
                              <a:lumMod val="85000"/>
                              <a:lumOff val="15000"/>
                            </a:schemeClr>
                          </a:solidFill>
                          <a:latin typeface="+mn-ea"/>
                          <a:ea typeface="+mn-ea"/>
                          <a:cs typeface="+mn-cs"/>
                        </a:rPr>
                        <a:t>저해지 상품의 경우</a:t>
                      </a:r>
                      <a:r>
                        <a:rPr lang="en-US" altLang="ko-KR" sz="7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700" kern="0" dirty="0">
                          <a:ln>
                            <a:solidFill>
                              <a:schemeClr val="bg1">
                                <a:lumMod val="75000"/>
                                <a:alpha val="0"/>
                              </a:schemeClr>
                            </a:solidFill>
                          </a:ln>
                          <a:solidFill>
                            <a:schemeClr val="tx1">
                              <a:lumMod val="85000"/>
                              <a:lumOff val="15000"/>
                            </a:schemeClr>
                          </a:solidFill>
                          <a:latin typeface="+mn-ea"/>
                          <a:ea typeface="+mn-ea"/>
                          <a:cs typeface="+mn-cs"/>
                        </a:rPr>
                        <a:t>납입기간 전</a:t>
                      </a:r>
                      <a:r>
                        <a:rPr lang="en-US" altLang="ko-KR" sz="7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700" kern="0" dirty="0">
                          <a:ln>
                            <a:solidFill>
                              <a:schemeClr val="bg1">
                                <a:lumMod val="75000"/>
                                <a:alpha val="0"/>
                              </a:schemeClr>
                            </a:solidFill>
                          </a:ln>
                          <a:solidFill>
                            <a:schemeClr val="tx1">
                              <a:lumMod val="85000"/>
                              <a:lumOff val="15000"/>
                            </a:schemeClr>
                          </a:solidFill>
                          <a:latin typeface="+mn-ea"/>
                          <a:ea typeface="+mn-ea"/>
                          <a:cs typeface="+mn-cs"/>
                        </a:rPr>
                        <a:t>후의 </a:t>
                      </a:r>
                      <a:r>
                        <a:rPr lang="ko-KR" altLang="en-US" sz="700" kern="0" dirty="0" err="1">
                          <a:ln>
                            <a:solidFill>
                              <a:schemeClr val="bg1">
                                <a:lumMod val="75000"/>
                                <a:alpha val="0"/>
                              </a:schemeClr>
                            </a:solidFill>
                          </a:ln>
                          <a:solidFill>
                            <a:schemeClr val="tx1">
                              <a:lumMod val="85000"/>
                              <a:lumOff val="15000"/>
                            </a:schemeClr>
                          </a:solidFill>
                          <a:latin typeface="+mn-ea"/>
                          <a:ea typeface="+mn-ea"/>
                          <a:cs typeface="+mn-cs"/>
                        </a:rPr>
                        <a:t>해지율</a:t>
                      </a:r>
                      <a:r>
                        <a:rPr lang="ko-KR" altLang="en-US" sz="700" kern="0" dirty="0">
                          <a:ln>
                            <a:solidFill>
                              <a:schemeClr val="bg1">
                                <a:lumMod val="75000"/>
                                <a:alpha val="0"/>
                              </a:schemeClr>
                            </a:solidFill>
                          </a:ln>
                          <a:solidFill>
                            <a:schemeClr val="tx1">
                              <a:lumMod val="85000"/>
                              <a:lumOff val="15000"/>
                            </a:schemeClr>
                          </a:solidFill>
                          <a:latin typeface="+mn-ea"/>
                          <a:ea typeface="+mn-ea"/>
                          <a:cs typeface="+mn-cs"/>
                        </a:rPr>
                        <a:t> 변화를 해지위험액에 반영</a:t>
                      </a: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ko-KR" altLang="en-US" sz="800" b="1" kern="0" dirty="0">
                          <a:ln>
                            <a:solidFill>
                              <a:schemeClr val="bg1">
                                <a:lumMod val="75000"/>
                                <a:alpha val="0"/>
                              </a:schemeClr>
                            </a:solidFill>
                          </a:ln>
                          <a:solidFill>
                            <a:schemeClr val="tx1">
                              <a:lumMod val="85000"/>
                              <a:lumOff val="15000"/>
                            </a:schemeClr>
                          </a:solidFill>
                          <a:latin typeface="+mn-ea"/>
                          <a:ea typeface="+mn-ea"/>
                          <a:cs typeface="+mn-cs"/>
                        </a:rPr>
                        <a:t>경과조치</a:t>
                      </a: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K-ICS</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비율 산출기간을 고려하여 경과조치 적용 전 </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K-ICS</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비율 </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100%</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미만 회사의 개선계획 이행실적 제출기한 변경</a:t>
                      </a: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17043862"/>
                  </a:ext>
                </a:extLst>
              </a:tr>
            </a:tbl>
          </a:graphicData>
        </a:graphic>
      </p:graphicFrame>
      <p:cxnSp>
        <p:nvCxnSpPr>
          <p:cNvPr id="15" name="직선 연결선 14">
            <a:extLst>
              <a:ext uri="{FF2B5EF4-FFF2-40B4-BE49-F238E27FC236}">
                <a16:creationId xmlns:a16="http://schemas.microsoft.com/office/drawing/2014/main" id="{807E1412-7625-07D4-F8C5-84EBFF556A1B}"/>
              </a:ext>
            </a:extLst>
          </p:cNvPr>
          <p:cNvCxnSpPr/>
          <p:nvPr/>
        </p:nvCxnSpPr>
        <p:spPr>
          <a:xfrm>
            <a:off x="488949" y="1637754"/>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20" name="표 5">
            <a:extLst>
              <a:ext uri="{FF2B5EF4-FFF2-40B4-BE49-F238E27FC236}">
                <a16:creationId xmlns:a16="http://schemas.microsoft.com/office/drawing/2014/main" id="{7039412B-A511-AFCA-330F-B58E564502BD}"/>
              </a:ext>
            </a:extLst>
          </p:cNvPr>
          <p:cNvGraphicFramePr>
            <a:graphicFrameLocks noGrp="1"/>
          </p:cNvGraphicFramePr>
          <p:nvPr>
            <p:extLst>
              <p:ext uri="{D42A27DB-BD31-4B8C-83A1-F6EECF244321}">
                <p14:modId xmlns:p14="http://schemas.microsoft.com/office/powerpoint/2010/main" val="3584519310"/>
              </p:ext>
            </p:extLst>
          </p:nvPr>
        </p:nvGraphicFramePr>
        <p:xfrm>
          <a:off x="488948" y="5445556"/>
          <a:ext cx="8928102" cy="431369"/>
        </p:xfrm>
        <a:graphic>
          <a:graphicData uri="http://schemas.openxmlformats.org/drawingml/2006/table">
            <a:tbl>
              <a:tblPr firstRow="1" bandRow="1">
                <a:tableStyleId>{5C22544A-7EE6-4342-B048-85BDC9FD1C3A}</a:tableStyleId>
              </a:tblPr>
              <a:tblGrid>
                <a:gridCol w="2976034">
                  <a:extLst>
                    <a:ext uri="{9D8B030D-6E8A-4147-A177-3AD203B41FA5}">
                      <a16:colId xmlns:a16="http://schemas.microsoft.com/office/drawing/2014/main" val="2969952710"/>
                    </a:ext>
                  </a:extLst>
                </a:gridCol>
                <a:gridCol w="2976034">
                  <a:extLst>
                    <a:ext uri="{9D8B030D-6E8A-4147-A177-3AD203B41FA5}">
                      <a16:colId xmlns:a16="http://schemas.microsoft.com/office/drawing/2014/main" val="1546507926"/>
                    </a:ext>
                  </a:extLst>
                </a:gridCol>
                <a:gridCol w="2976034">
                  <a:extLst>
                    <a:ext uri="{9D8B030D-6E8A-4147-A177-3AD203B41FA5}">
                      <a16:colId xmlns:a16="http://schemas.microsoft.com/office/drawing/2014/main" val="3207656696"/>
                    </a:ext>
                  </a:extLst>
                </a:gridCol>
              </a:tblGrid>
              <a:tr h="215369">
                <a:tc>
                  <a:txBody>
                    <a:bodyPr/>
                    <a:lstStyle/>
                    <a:p>
                      <a:pPr marL="85725" marR="0" lvl="0" indent="0" algn="ctr"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❸ 기타 용어 정비</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안 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4-9</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별표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22,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별표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35)</a:t>
                      </a:r>
                      <a:endParaRPr lang="ko-KR" altLang="en-US"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18000" marR="18000" marT="18000" marB="18000"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EFBFF"/>
                    </a:solidFill>
                  </a:tcPr>
                </a:tc>
                <a:tc>
                  <a:txBody>
                    <a:bodyPr/>
                    <a:lstStyle/>
                    <a:p>
                      <a:pPr marL="85725" marR="0" lvl="0" indent="0" algn="ctr"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❹업무보고서 작성 양식 정비</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안 별지</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26)</a:t>
                      </a:r>
                      <a:endParaRPr lang="ko-KR" altLang="en-US"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EFBFF"/>
                    </a:solidFill>
                  </a:tcPr>
                </a:tc>
                <a:tc>
                  <a:txBody>
                    <a:bodyPr/>
                    <a:lstStyle/>
                    <a:p>
                      <a:pPr marL="85725" marR="0" lvl="0" indent="0" algn="ctr" defTabSz="914400" eaLnBrk="1" fontAlgn="base" latinLnBrk="0" hangingPunct="1">
                        <a:lnSpc>
                          <a:spcPct val="100000"/>
                        </a:lnSpc>
                        <a:spcBef>
                          <a:spcPts val="600"/>
                        </a:spcBef>
                        <a:spcAft>
                          <a:spcPts val="0"/>
                        </a:spcAft>
                        <a:buClrTx/>
                        <a:buSzTx/>
                        <a:buFont typeface="Arial" panose="020B0604020202020204" pitchFamily="34" charset="0"/>
                        <a:buNone/>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❺ 자본조달 수단 발행 및 상환신고서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안 별지</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64)</a:t>
                      </a:r>
                      <a:endParaRPr lang="ko-KR" altLang="en-US"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EFBFF"/>
                    </a:solidFill>
                  </a:tcPr>
                </a:tc>
                <a:extLst>
                  <a:ext uri="{0D108BD9-81ED-4DB2-BD59-A6C34878D82A}">
                    <a16:rowId xmlns:a16="http://schemas.microsoft.com/office/drawing/2014/main" val="1310839098"/>
                  </a:ext>
                </a:extLst>
              </a:tr>
              <a:tr h="216000">
                <a:tc>
                  <a:txBody>
                    <a:bodyPr/>
                    <a:lstStyle/>
                    <a:p>
                      <a:pPr marL="85725" marR="0" lvl="0" indent="-85725"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책임준비금 및 지급여력제도 관련 용어 정비</a:t>
                      </a:r>
                      <a:r>
                        <a:rPr lang="en-US" altLang="ko-KR" sz="8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오타 수정 등</a:t>
                      </a:r>
                    </a:p>
                  </a:txBody>
                  <a:tcPr marL="18000" marR="18000" marT="18000" marB="18000"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85725" marR="0" lvl="0" indent="-85725"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책임준비금 및 지급여력비율 산출기준 정비사항 반영</a:t>
                      </a: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85725" marR="0" lvl="0" indent="-85725"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800" kern="0" dirty="0">
                          <a:ln>
                            <a:solidFill>
                              <a:schemeClr val="bg1">
                                <a:lumMod val="75000"/>
                                <a:alpha val="0"/>
                              </a:schemeClr>
                            </a:solidFill>
                          </a:ln>
                          <a:solidFill>
                            <a:schemeClr val="tx1">
                              <a:lumMod val="85000"/>
                              <a:lumOff val="15000"/>
                            </a:schemeClr>
                          </a:solidFill>
                          <a:latin typeface="+mn-ea"/>
                          <a:ea typeface="+mn-ea"/>
                          <a:cs typeface="+mn-cs"/>
                        </a:rPr>
                        <a:t>보완자본 자본증권의 인정한도 계산항목 일부 수정</a:t>
                      </a:r>
                    </a:p>
                  </a:txBody>
                  <a:tcPr marL="18000" marR="18000" marT="18000" marB="18000"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10927607"/>
                  </a:ext>
                </a:extLst>
              </a:tr>
            </a:tbl>
          </a:graphicData>
        </a:graphic>
      </p:graphicFrame>
    </p:spTree>
    <p:extLst>
      <p:ext uri="{BB962C8B-B14F-4D97-AF65-F5344CB8AC3E}">
        <p14:creationId xmlns:p14="http://schemas.microsoft.com/office/powerpoint/2010/main" val="34993847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III. </a:t>
            </a:r>
            <a:r>
              <a:rPr lang="ko-KR" altLang="en-US" dirty="0"/>
              <a:t>보험산업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「보험업법 시행령」 개정안 입법예고 실시</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제</a:t>
            </a:r>
            <a:r>
              <a:rPr lang="en-US" altLang="ko-KR" sz="1200" b="1" kern="0" dirty="0">
                <a:ln>
                  <a:solidFill>
                    <a:schemeClr val="accent4">
                      <a:alpha val="0"/>
                    </a:schemeClr>
                  </a:solidFill>
                </a:ln>
                <a:solidFill>
                  <a:schemeClr val="accent1"/>
                </a:solidFill>
                <a:latin typeface="+mn-ea"/>
              </a:rPr>
              <a:t>8</a:t>
            </a:r>
            <a:r>
              <a:rPr lang="ko-KR" altLang="en-US" sz="1200" b="1" kern="0" dirty="0">
                <a:ln>
                  <a:solidFill>
                    <a:schemeClr val="accent4">
                      <a:alpha val="0"/>
                    </a:schemeClr>
                  </a:solidFill>
                </a:ln>
                <a:solidFill>
                  <a:schemeClr val="accent1"/>
                </a:solidFill>
                <a:latin typeface="+mn-ea"/>
              </a:rPr>
              <a:t>차 금융규제혁신회의</a:t>
            </a:r>
            <a:r>
              <a:rPr lang="en-US" altLang="ko-KR" sz="1200" b="1" kern="0" dirty="0">
                <a:ln>
                  <a:solidFill>
                    <a:schemeClr val="accent4">
                      <a:alpha val="0"/>
                    </a:schemeClr>
                  </a:solidFill>
                </a:ln>
                <a:solidFill>
                  <a:schemeClr val="accent1"/>
                </a:solidFill>
                <a:latin typeface="+mn-ea"/>
              </a:rPr>
              <a:t>(’23.7.17</a:t>
            </a:r>
            <a:r>
              <a:rPr lang="ko-KR" altLang="en-US" sz="1200" b="1" kern="0" dirty="0">
                <a:ln>
                  <a:solidFill>
                    <a:schemeClr val="accent4">
                      <a:alpha val="0"/>
                    </a:schemeClr>
                  </a:solidFill>
                </a:ln>
                <a:solidFill>
                  <a:schemeClr val="accent1"/>
                </a:solidFill>
                <a:latin typeface="+mn-ea"/>
              </a:rPr>
              <a:t>일</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에서 발표한 「금융회사 해외진출 활성화를 위한 규제개선 </a:t>
            </a:r>
            <a:r>
              <a:rPr lang="ko-KR" altLang="en-US" sz="1200" b="1" kern="0" dirty="0" err="1">
                <a:ln>
                  <a:solidFill>
                    <a:schemeClr val="accent4">
                      <a:alpha val="0"/>
                    </a:schemeClr>
                  </a:solidFill>
                </a:ln>
                <a:solidFill>
                  <a:schemeClr val="accent1"/>
                </a:solidFill>
                <a:latin typeface="+mn-ea"/>
              </a:rPr>
              <a:t>방안」</a:t>
            </a:r>
            <a:r>
              <a:rPr lang="ko-KR" altLang="en-US" dirty="0" err="1"/>
              <a:t>에</a:t>
            </a:r>
            <a:r>
              <a:rPr lang="ko-KR" altLang="en-US" dirty="0"/>
              <a:t> 따라 보험회사가 해외 자회사를 소유할 때 절차 간소화 등을 위한 방안 마련 및 시행령 개정 추진</a:t>
            </a:r>
            <a:endParaRPr lang="en-US" altLang="ko-KR" dirty="0"/>
          </a:p>
          <a:p>
            <a:pPr marL="171450" indent="-171450">
              <a:lnSpc>
                <a:spcPct val="120000"/>
              </a:lnSpc>
              <a:buFont typeface="Arial" panose="020B0604020202020204" pitchFamily="34" charset="0"/>
              <a:buChar char="•"/>
              <a:defRPr/>
            </a:pPr>
            <a:r>
              <a:rPr lang="ko-KR" altLang="en-US" sz="1200" dirty="0">
                <a:solidFill>
                  <a:schemeClr val="accent1"/>
                </a:solidFill>
              </a:rPr>
              <a:t>보험업법 시행령 개정안은 </a:t>
            </a:r>
            <a:r>
              <a:rPr lang="en-US" altLang="ko-KR" sz="1200" dirty="0">
                <a:solidFill>
                  <a:schemeClr val="accent1"/>
                </a:solidFill>
              </a:rPr>
              <a:t>’23.10.13~11.22</a:t>
            </a:r>
            <a:r>
              <a:rPr lang="ko-KR" altLang="en-US" dirty="0"/>
              <a:t>일</a:t>
            </a:r>
            <a:r>
              <a:rPr lang="ko-KR" altLang="en-US" sz="1200" dirty="0">
                <a:solidFill>
                  <a:schemeClr val="accent1"/>
                </a:solidFill>
              </a:rPr>
              <a:t>까지 입법예고를 실시할 예정이며</a:t>
            </a:r>
            <a:r>
              <a:rPr lang="en-US" altLang="ko-KR" sz="1200" dirty="0">
                <a:solidFill>
                  <a:schemeClr val="accent1"/>
                </a:solidFill>
              </a:rPr>
              <a:t>, ’24.1.1</a:t>
            </a:r>
            <a:r>
              <a:rPr lang="ko-KR" altLang="en-US" sz="1200" dirty="0">
                <a:solidFill>
                  <a:schemeClr val="accent1"/>
                </a:solidFill>
              </a:rPr>
              <a:t>일부터 시행될 예정</a:t>
            </a: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2023.10.13</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(2023.10.13), “</a:t>
            </a:r>
            <a:r>
              <a:rPr lang="ko-KR" altLang="en-US" dirty="0">
                <a:solidFill>
                  <a:schemeClr val="bg1">
                    <a:lumMod val="50000"/>
                  </a:schemeClr>
                </a:solidFill>
              </a:rPr>
              <a:t>「보험업법 시행령」 개정안 입법예고 실시</a:t>
            </a:r>
            <a:r>
              <a:rPr lang="en-US" altLang="ko-KR" dirty="0">
                <a:solidFill>
                  <a:schemeClr val="bg1">
                    <a:lumMod val="50000"/>
                  </a:schemeClr>
                </a:solidFill>
              </a:rPr>
              <a:t>(’23.10.13.~11.22.)”</a:t>
            </a:r>
          </a:p>
        </p:txBody>
      </p:sp>
      <p:graphicFrame>
        <p:nvGraphicFramePr>
          <p:cNvPr id="15" name="표 14">
            <a:extLst>
              <a:ext uri="{FF2B5EF4-FFF2-40B4-BE49-F238E27FC236}">
                <a16:creationId xmlns:a16="http://schemas.microsoft.com/office/drawing/2014/main" id="{30ABC48B-6218-48B1-BA1E-219667B0F0B4}"/>
              </a:ext>
            </a:extLst>
          </p:cNvPr>
          <p:cNvGraphicFramePr>
            <a:graphicFrameLocks noGrp="1"/>
          </p:cNvGraphicFramePr>
          <p:nvPr>
            <p:extLst>
              <p:ext uri="{D42A27DB-BD31-4B8C-83A1-F6EECF244321}">
                <p14:modId xmlns:p14="http://schemas.microsoft.com/office/powerpoint/2010/main" val="1644714247"/>
              </p:ext>
            </p:extLst>
          </p:nvPr>
        </p:nvGraphicFramePr>
        <p:xfrm>
          <a:off x="488951" y="2168525"/>
          <a:ext cx="8928000" cy="3708400"/>
        </p:xfrm>
        <a:graphic>
          <a:graphicData uri="http://schemas.openxmlformats.org/drawingml/2006/table">
            <a:tbl>
              <a:tblPr/>
              <a:tblGrid>
                <a:gridCol w="1305015">
                  <a:extLst>
                    <a:ext uri="{9D8B030D-6E8A-4147-A177-3AD203B41FA5}">
                      <a16:colId xmlns:a16="http://schemas.microsoft.com/office/drawing/2014/main" val="3291401615"/>
                    </a:ext>
                  </a:extLst>
                </a:gridCol>
                <a:gridCol w="7622985">
                  <a:extLst>
                    <a:ext uri="{9D8B030D-6E8A-4147-A177-3AD203B41FA5}">
                      <a16:colId xmlns:a16="http://schemas.microsoft.com/office/drawing/2014/main" val="3655866858"/>
                    </a:ext>
                  </a:extLst>
                </a:gridCol>
              </a:tblGrid>
              <a:tr h="253959">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주요 내용</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1063412">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배경</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현재 보험회사가 해외 자회사 소유 시 금융위원회의 승인을 받거나 사전신고를 해야 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사전신고 대상이 보험업</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보험대리점업무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투자자문업</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투자일임업</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등으로 제한되어 있고 그 외에는 금융위원회의 승인 필요</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금융위원회의 승인 관련 절차진행 과정이 복잡하고 불확실성이 높아 투자결정에 어려움을 겪는다는 의견</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61950" marR="0" lvl="0" indent="-180975" algn="l" defTabSz="914400" eaLnBrk="1" fontAlgn="base" latinLnBrk="0" hangingPunct="1">
                        <a:lnSpc>
                          <a:spcPct val="100000"/>
                        </a:lnSpc>
                        <a:spcBef>
                          <a:spcPts val="200"/>
                        </a:spcBef>
                        <a:spcAft>
                          <a:spcPts val="0"/>
                        </a:spcAft>
                        <a:buClrTx/>
                        <a:buSzTx/>
                        <a:buFont typeface="Arial" panose="020B0604020202020204" pitchFamily="34" charset="0"/>
                        <a:buNone/>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ko-KR" sz="1000" kern="0" dirty="0">
                          <a:ln>
                            <a:solidFill>
                              <a:schemeClr val="bg1">
                                <a:lumMod val="75000"/>
                                <a:alpha val="0"/>
                              </a:schemeClr>
                            </a:solidFill>
                          </a:ln>
                          <a:solidFill>
                            <a:schemeClr val="tx1">
                              <a:lumMod val="85000"/>
                              <a:lumOff val="15000"/>
                            </a:schemeClr>
                          </a:solidFill>
                          <a:latin typeface="+mn-ea"/>
                          <a:ea typeface="+mn-ea"/>
                          <a:cs typeface="+mn-cs"/>
                        </a:rPr>
                        <a:t>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사전신고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보험업</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보험수리업무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손해사정업무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보험대리점업무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보험리서치 업무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투자자문업</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투자일임업</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부동산업</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영 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59</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조제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항제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15</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p>
                      <a:pPr marL="361950" marR="0" lvl="0" indent="-95250" algn="l" defTabSz="914400" eaLnBrk="1" fontAlgn="base" latinLnBrk="0" hangingPunct="1">
                        <a:lnSpc>
                          <a:spcPct val="100000"/>
                        </a:lnSpc>
                        <a:spcBef>
                          <a:spcPts val="200"/>
                        </a:spcBef>
                        <a:spcAft>
                          <a:spcPts val="0"/>
                        </a:spcAft>
                        <a:buClrTx/>
                        <a:buSzTx/>
                        <a:buFont typeface="Arial" panose="020B0604020202020204" pitchFamily="34" charset="0"/>
                        <a:buNone/>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② 금융위원회 승인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사전신고 대상 외 외국에서 하는 사업 전무</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r h="1380485">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사전신고 대상 확대 방안</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85725" marR="0" lvl="0" indent="0" algn="l" defTabSz="914400" eaLnBrk="1" fontAlgn="base" latinLnBrk="0" hangingPunct="1">
                        <a:lnSpc>
                          <a:spcPct val="100000"/>
                        </a:lnSpc>
                        <a:spcBef>
                          <a:spcPts val="200"/>
                        </a:spcBef>
                        <a:spcAft>
                          <a:spcPts val="0"/>
                        </a:spcAft>
                        <a:buClrTx/>
                        <a:buSzTx/>
                        <a:buFont typeface="Arial" panose="020B0604020202020204" pitchFamily="34" charset="0"/>
                        <a:buNone/>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현재 보험회사가 국내 자회사 소유 시 사전신고 하는 업무는 해외에서 소유하고자 할 때에도 사전신고 할 수 있도록 전차를 간소화</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00000"/>
                        </a:lnSpc>
                        <a:spcBef>
                          <a:spcPts val="200"/>
                        </a:spcBef>
                        <a:spcAft>
                          <a:spcPts val="0"/>
                        </a:spcAft>
                        <a:buClrTx/>
                        <a:buSzTx/>
                        <a:buFontTx/>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보험회사가 국내에서 자회사 소유 시 헬스케어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보험계약 및 대출 상담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노인복지시설 운영 등은  사전신고 대상</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영 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59</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조제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항제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14</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p>
                      <a:pPr marL="357188" marR="0" lvl="0" indent="-174625" algn="l" defTabSz="914400" eaLnBrk="1" fontAlgn="base" latinLnBrk="0" hangingPunct="1">
                        <a:lnSpc>
                          <a:spcPct val="100000"/>
                        </a:lnSpc>
                        <a:spcBef>
                          <a:spcPts val="200"/>
                        </a:spcBef>
                        <a:spcAft>
                          <a:spcPts val="0"/>
                        </a:spcAft>
                        <a:buClrTx/>
                        <a:buSzTx/>
                        <a:buFontTx/>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앞으로 국내 절차와 동일하게 헬스케어 등 보험업 경영과 밀접한 업무에 대해 해외에서 자회사 소유 시에도 사전신고로 절차를 간소화</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85725" marR="0" lvl="0" indent="0" algn="l" defTabSz="914400" eaLnBrk="1" fontAlgn="base" latinLnBrk="0" hangingPunct="1">
                        <a:lnSpc>
                          <a:spcPct val="100000"/>
                        </a:lnSpc>
                        <a:spcBef>
                          <a:spcPts val="200"/>
                        </a:spcBef>
                        <a:spcAft>
                          <a:spcPts val="0"/>
                        </a:spcAft>
                        <a:buClrTx/>
                        <a:buSzTx/>
                        <a:buFont typeface="Arial" panose="020B0604020202020204" pitchFamily="34" charset="0"/>
                        <a:buNone/>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해외에서 보험중개업 및 역외금융회사를 자회사로 소유하고자 하는 경우에도 사전신고로 절차를 간소화</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00000"/>
                        </a:lnSpc>
                        <a:spcBef>
                          <a:spcPts val="200"/>
                        </a:spcBef>
                        <a:spcAft>
                          <a:spcPts val="0"/>
                        </a:spcAft>
                        <a:buClrTx/>
                        <a:buSzTx/>
                        <a:buFontTx/>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보험중개업무는 보험업과 밀접한 업무이므로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신고 대상으로 포함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00000"/>
                        </a:lnSpc>
                        <a:spcBef>
                          <a:spcPts val="200"/>
                        </a:spcBef>
                        <a:spcAft>
                          <a:spcPts val="0"/>
                        </a:spcAft>
                        <a:buClrTx/>
                        <a:buSzTx/>
                        <a:buFontTx/>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역외금융회사의 경우 현재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금융회사등의</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해외진출에 관한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규정」에</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따라 금융회사가 역외금융회사 투자 시 사전신고를 하고 있는 점 등을 감안하여 사전신고 대상으로 변경할 계획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85443546"/>
                  </a:ext>
                </a:extLst>
              </a:tr>
              <a:tr h="253959">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기대효과</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시행령이 개정될 경우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절차가 간소화되고 불확실성이 낮아짐으로써 해외진출이 활성화될 것으로 기대</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89940074"/>
                  </a:ext>
                </a:extLst>
              </a:tr>
              <a:tr h="756585">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기타 사항</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보험개발원이 보험업법에 따라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참조순보험요율을</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산출해 금융위원회에 신고한 경우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금융감독원이 민감정보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주민등록번호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를 처리할 수 있는 근거 마련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’24</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년부터 신용카드사에서 보험상품 판매 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각 보험회사별 판매비중을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25%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이하로 유지해야 하지만 하나의 신용카드사에서 판매하는 보험상품을 제공하는 보험회사가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4</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 이하여서 규제비율을 준수할 수 없음이 명백할 때에는 각 보험회사별 판매비중을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50%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이하로 허용할 예정</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24327322"/>
                  </a:ext>
                </a:extLst>
              </a:tr>
            </a:tbl>
          </a:graphicData>
        </a:graphic>
      </p:graphicFrame>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8619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III. </a:t>
            </a:r>
            <a:r>
              <a:rPr lang="ko-KR" altLang="en-US" dirty="0"/>
              <a:t>보험산업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en-US" altLang="ko-KR" dirty="0"/>
              <a:t>One-Stop </a:t>
            </a:r>
            <a:r>
              <a:rPr lang="ko-KR" altLang="en-US" dirty="0" err="1"/>
              <a:t>실손보험금</a:t>
            </a:r>
            <a:r>
              <a:rPr lang="ko-KR" altLang="en-US" dirty="0"/>
              <a:t> 전산청구 가능한 「보험업법」 개정안 통과</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소비자 요청 시 요양기관</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병</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의원</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약국</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에서 보험금 청구서류를 보험회사에 전자적 방식으로 전송하는 「보험업법 」</a:t>
            </a:r>
            <a:r>
              <a:rPr lang="ko-KR" altLang="en-US" dirty="0"/>
              <a:t> 개정안이 국회 본회의를 통과했으며</a:t>
            </a:r>
            <a:r>
              <a:rPr lang="en-US" altLang="ko-KR" dirty="0"/>
              <a:t>, </a:t>
            </a:r>
            <a:r>
              <a:rPr lang="ko-KR" altLang="en-US" sz="1200" dirty="0">
                <a:solidFill>
                  <a:schemeClr val="accent1"/>
                </a:solidFill>
              </a:rPr>
              <a:t>정부 법률 공포 절차를 걸쳐 </a:t>
            </a:r>
            <a:r>
              <a:rPr lang="en-US" altLang="ko-KR" sz="1200" dirty="0">
                <a:solidFill>
                  <a:schemeClr val="accent1"/>
                </a:solidFill>
              </a:rPr>
              <a:t>1</a:t>
            </a:r>
            <a:r>
              <a:rPr lang="ko-KR" altLang="en-US" sz="1200" dirty="0">
                <a:solidFill>
                  <a:schemeClr val="accent1"/>
                </a:solidFill>
              </a:rPr>
              <a:t>년 후</a:t>
            </a:r>
            <a:r>
              <a:rPr lang="en-US" altLang="ko-KR" sz="1200" dirty="0">
                <a:solidFill>
                  <a:schemeClr val="accent1"/>
                </a:solidFill>
              </a:rPr>
              <a:t>(’24.10</a:t>
            </a:r>
            <a:r>
              <a:rPr lang="ko-KR" altLang="en-US" sz="1200" dirty="0">
                <a:solidFill>
                  <a:schemeClr val="accent1"/>
                </a:solidFill>
              </a:rPr>
              <a:t>월 예상</a:t>
            </a:r>
            <a:r>
              <a:rPr lang="en-US" altLang="ko-KR" sz="1200" dirty="0">
                <a:solidFill>
                  <a:schemeClr val="accent1"/>
                </a:solidFill>
              </a:rPr>
              <a:t>) </a:t>
            </a:r>
            <a:r>
              <a:rPr lang="ko-KR" altLang="en-US" sz="1200" dirty="0">
                <a:solidFill>
                  <a:schemeClr val="accent1"/>
                </a:solidFill>
              </a:rPr>
              <a:t>시행</a:t>
            </a:r>
            <a:endParaRPr lang="en-US" altLang="ko-KR" sz="1200" dirty="0">
              <a:solidFill>
                <a:schemeClr val="accent1"/>
              </a:solidFill>
            </a:endParaRPr>
          </a:p>
          <a:p>
            <a:pPr>
              <a:lnSpc>
                <a:spcPct val="120000"/>
              </a:lnSpc>
              <a:defRPr/>
            </a:pPr>
            <a:r>
              <a:rPr lang="ko-KR" altLang="en-US" dirty="0"/>
              <a:t>다만 「</a:t>
            </a:r>
            <a:r>
              <a:rPr lang="ko-KR" altLang="en-US" dirty="0" err="1"/>
              <a:t>의료법」상</a:t>
            </a:r>
            <a:r>
              <a:rPr lang="ko-KR" altLang="en-US" dirty="0"/>
              <a:t> </a:t>
            </a:r>
            <a:r>
              <a:rPr lang="ko-KR" altLang="en-US" dirty="0" err="1"/>
              <a:t>의원급</a:t>
            </a:r>
            <a:r>
              <a:rPr lang="ko-KR" altLang="en-US" dirty="0"/>
              <a:t> 의료기관</a:t>
            </a:r>
            <a:r>
              <a:rPr lang="en-US" altLang="ko-KR" dirty="0"/>
              <a:t>(</a:t>
            </a:r>
            <a:r>
              <a:rPr lang="ko-KR" altLang="en-US" dirty="0"/>
              <a:t>병상 </a:t>
            </a:r>
            <a:r>
              <a:rPr lang="en-US" altLang="ko-KR" dirty="0"/>
              <a:t>30</a:t>
            </a:r>
            <a:r>
              <a:rPr lang="ko-KR" altLang="en-US" dirty="0"/>
              <a:t>개 미만</a:t>
            </a:r>
            <a:r>
              <a:rPr lang="en-US" altLang="ko-KR" dirty="0"/>
              <a:t>), </a:t>
            </a:r>
            <a:r>
              <a:rPr lang="ko-KR" altLang="en-US" sz="1200" b="1" kern="0" dirty="0">
                <a:ln>
                  <a:solidFill>
                    <a:schemeClr val="accent4">
                      <a:alpha val="0"/>
                    </a:schemeClr>
                  </a:solidFill>
                </a:ln>
                <a:solidFill>
                  <a:schemeClr val="accent1"/>
                </a:solidFill>
                <a:latin typeface="+mn-ea"/>
              </a:rPr>
              <a:t>「</a:t>
            </a:r>
            <a:r>
              <a:rPr lang="ko-KR" altLang="en-US" dirty="0" err="1"/>
              <a:t>약사법</a:t>
            </a:r>
            <a:r>
              <a:rPr lang="ko-KR" altLang="en-US" sz="1200" b="1" kern="0" dirty="0" err="1">
                <a:ln>
                  <a:solidFill>
                    <a:schemeClr val="accent4">
                      <a:alpha val="0"/>
                    </a:schemeClr>
                  </a:solidFill>
                </a:ln>
                <a:solidFill>
                  <a:schemeClr val="accent1"/>
                </a:solidFill>
                <a:latin typeface="+mn-ea"/>
              </a:rPr>
              <a:t>」</a:t>
            </a:r>
            <a:r>
              <a:rPr lang="ko-KR" altLang="en-US" dirty="0" err="1"/>
              <a:t>상</a:t>
            </a:r>
            <a:r>
              <a:rPr lang="ko-KR" altLang="en-US" dirty="0"/>
              <a:t> 약국의 경우 </a:t>
            </a:r>
            <a:r>
              <a:rPr lang="en-US" altLang="ko-KR" dirty="0"/>
              <a:t>2</a:t>
            </a:r>
            <a:r>
              <a:rPr lang="ko-KR" altLang="en-US" dirty="0"/>
              <a:t>년 후</a:t>
            </a:r>
            <a:r>
              <a:rPr lang="en-US" altLang="ko-KR" dirty="0"/>
              <a:t>(’25.10</a:t>
            </a:r>
            <a:r>
              <a:rPr lang="ko-KR" altLang="en-US" dirty="0"/>
              <a:t>월</a:t>
            </a:r>
            <a:r>
              <a:rPr lang="en-US" altLang="ko-KR" dirty="0"/>
              <a:t> </a:t>
            </a:r>
            <a:r>
              <a:rPr lang="ko-KR" altLang="en-US" dirty="0"/>
              <a:t>예상</a:t>
            </a:r>
            <a:r>
              <a:rPr lang="en-US" altLang="ko-KR" dirty="0"/>
              <a:t>) </a:t>
            </a:r>
            <a:r>
              <a:rPr lang="ko-KR" altLang="en-US" dirty="0"/>
              <a:t>시행 예정</a:t>
            </a:r>
            <a:endParaRPr lang="ko-KR" altLang="en-US" sz="1200" dirty="0">
              <a:solidFill>
                <a:schemeClr val="accent1"/>
              </a:solidFill>
            </a:endParaRP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2023.10.6</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(2023.10.6), “</a:t>
            </a:r>
            <a:r>
              <a:rPr lang="ko-KR" altLang="en-US" dirty="0">
                <a:solidFill>
                  <a:schemeClr val="bg1">
                    <a:lumMod val="50000"/>
                  </a:schemeClr>
                </a:solidFill>
              </a:rPr>
              <a:t>앞으로는 병원 진료 후 </a:t>
            </a:r>
            <a:r>
              <a:rPr lang="en-US" altLang="ko-KR" dirty="0" err="1">
                <a:solidFill>
                  <a:schemeClr val="bg1">
                    <a:lumMod val="50000"/>
                  </a:schemeClr>
                </a:solidFill>
              </a:rPr>
              <a:t>Ond</a:t>
            </a:r>
            <a:r>
              <a:rPr lang="en-US" altLang="ko-KR" dirty="0">
                <a:solidFill>
                  <a:schemeClr val="bg1">
                    <a:lumMod val="50000"/>
                  </a:schemeClr>
                </a:solidFill>
              </a:rPr>
              <a:t>-Stop</a:t>
            </a:r>
            <a:r>
              <a:rPr lang="ko-KR" altLang="en-US" dirty="0">
                <a:solidFill>
                  <a:schemeClr val="bg1">
                    <a:lumMod val="50000"/>
                  </a:schemeClr>
                </a:solidFill>
              </a:rPr>
              <a:t>으로 </a:t>
            </a:r>
            <a:r>
              <a:rPr lang="ko-KR" altLang="en-US" dirty="0" err="1">
                <a:solidFill>
                  <a:schemeClr val="bg1">
                    <a:lumMod val="50000"/>
                  </a:schemeClr>
                </a:solidFill>
              </a:rPr>
              <a:t>실손보험금</a:t>
            </a:r>
            <a:r>
              <a:rPr lang="ko-KR" altLang="en-US" dirty="0">
                <a:solidFill>
                  <a:schemeClr val="bg1">
                    <a:lumMod val="50000"/>
                  </a:schemeClr>
                </a:solidFill>
              </a:rPr>
              <a:t> 전산청구가 가능하게 됩니다</a:t>
            </a:r>
            <a:r>
              <a:rPr lang="en-US" altLang="ko-KR" dirty="0">
                <a:solidFill>
                  <a:schemeClr val="bg1">
                    <a:lumMod val="50000"/>
                  </a:schemeClr>
                </a:solidFill>
              </a:rPr>
              <a:t>. - </a:t>
            </a:r>
            <a:r>
              <a:rPr lang="ko-KR" altLang="en-US" dirty="0">
                <a:solidFill>
                  <a:schemeClr val="bg1">
                    <a:lumMod val="50000"/>
                  </a:schemeClr>
                </a:solidFill>
              </a:rPr>
              <a:t>「보험업법」 개정안 국회 본회의 통과 </a:t>
            </a:r>
            <a:r>
              <a:rPr lang="en-US" altLang="ko-KR" dirty="0">
                <a:solidFill>
                  <a:schemeClr val="bg1">
                    <a:lumMod val="50000"/>
                  </a:schemeClr>
                </a:solidFill>
              </a:rPr>
              <a:t>-”</a:t>
            </a:r>
          </a:p>
        </p:txBody>
      </p:sp>
      <p:graphicFrame>
        <p:nvGraphicFramePr>
          <p:cNvPr id="15" name="표 14">
            <a:extLst>
              <a:ext uri="{FF2B5EF4-FFF2-40B4-BE49-F238E27FC236}">
                <a16:creationId xmlns:a16="http://schemas.microsoft.com/office/drawing/2014/main" id="{30ABC48B-6218-48B1-BA1E-219667B0F0B4}"/>
              </a:ext>
            </a:extLst>
          </p:cNvPr>
          <p:cNvGraphicFramePr>
            <a:graphicFrameLocks noGrp="1"/>
          </p:cNvGraphicFramePr>
          <p:nvPr>
            <p:extLst>
              <p:ext uri="{D42A27DB-BD31-4B8C-83A1-F6EECF244321}">
                <p14:modId xmlns:p14="http://schemas.microsoft.com/office/powerpoint/2010/main" val="652534559"/>
              </p:ext>
            </p:extLst>
          </p:nvPr>
        </p:nvGraphicFramePr>
        <p:xfrm>
          <a:off x="488951" y="2168523"/>
          <a:ext cx="8928000" cy="3708402"/>
        </p:xfrm>
        <a:graphic>
          <a:graphicData uri="http://schemas.openxmlformats.org/drawingml/2006/table">
            <a:tbl>
              <a:tblPr/>
              <a:tblGrid>
                <a:gridCol w="1444624">
                  <a:extLst>
                    <a:ext uri="{9D8B030D-6E8A-4147-A177-3AD203B41FA5}">
                      <a16:colId xmlns:a16="http://schemas.microsoft.com/office/drawing/2014/main" val="3291401615"/>
                    </a:ext>
                  </a:extLst>
                </a:gridCol>
                <a:gridCol w="7483376">
                  <a:extLst>
                    <a:ext uri="{9D8B030D-6E8A-4147-A177-3AD203B41FA5}">
                      <a16:colId xmlns:a16="http://schemas.microsoft.com/office/drawing/2014/main" val="3655866858"/>
                    </a:ext>
                  </a:extLst>
                </a:gridCol>
              </a:tblGrid>
              <a:tr h="381230">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주요 내용</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744081">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배경</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실손보험은 “실제 부담한 의료비만 보상하는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보험”으로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약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4,000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만 명</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 가입하여 연간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억 건 이상의 보험금 청구가 발생 중이나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일일이 서류를 발급받아 서면으로 제출하여야 하는 등 청구 절차가 복잡함에 따라 청구를 포기한 금액이 연간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천억 원 내외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추정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에 달하는 등 국민들의 불편이 지속</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r h="2009070">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개정안</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84138" algn="l" fontAlgn="base" latinLnBrk="1">
                        <a:lnSpc>
                          <a:spcPct val="100000"/>
                        </a:lnSpc>
                        <a:spcBef>
                          <a:spcPts val="200"/>
                        </a:spcBef>
                        <a:buFont typeface="Arial" panose="020B0604020202020204" pitchFamily="34" charset="0"/>
                        <a:buChar cha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소비자 요청 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요양기관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병</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의원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약국</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은 보험금 청구에 필요한 서류</a:t>
                      </a:r>
                      <a:r>
                        <a:rPr lang="en-US" altLang="ko-KR" sz="1000" kern="0" baseline="3000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를 보험회사에 전송</a:t>
                      </a:r>
                      <a:r>
                        <a:rPr lang="en-US" altLang="ko-KR" sz="1000" kern="0" baseline="30000" dirty="0">
                          <a:ln>
                            <a:solidFill>
                              <a:schemeClr val="bg1">
                                <a:lumMod val="75000"/>
                                <a:alpha val="0"/>
                              </a:schemeClr>
                            </a:solidFill>
                          </a:ln>
                          <a:solidFill>
                            <a:schemeClr val="tx1">
                              <a:lumMod val="85000"/>
                              <a:lumOff val="15000"/>
                            </a:schemeClr>
                          </a:solidFill>
                          <a:latin typeface="+mn-ea"/>
                          <a:ea typeface="+mn-ea"/>
                          <a:cs typeface="+mn-cs"/>
                        </a:rPr>
                        <a:t>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할 수 있게 되어 청구 절차가 대폭 편리해짐</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0" algn="l" defTabSz="914400" eaLnBrk="1" fontAlgn="base" latinLnBrk="1" hangingPunct="1">
                        <a:lnSpc>
                          <a:spcPct val="100000"/>
                        </a:lnSpc>
                        <a:spcBef>
                          <a:spcPts val="200"/>
                        </a:spcBef>
                        <a:spcAft>
                          <a:spcPts val="0"/>
                        </a:spcAft>
                        <a:buClrTx/>
                        <a:buSzTx/>
                        <a:buFont typeface="Arial" panose="020B0604020202020204" pitchFamily="34" charset="0"/>
                        <a:buNone/>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진료비계산서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영수증</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진료비 세부내역서 등 </a:t>
                      </a:r>
                      <a:b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b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대통령령으로 정하는 정당한 사유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폐업</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시스템 오류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정비 중</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가 있을 경우 예외 규정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청구전산화를 위한 시스템 구축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운영의무는 보험회사에 부여하고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시스템 구축 비용도 보험회사가 부담하도록 규정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시스템 구축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운영 업무를 위탁 받는 전송대행기관은 “공공성</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보안성</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전문성” 등을 고려하여 대통령령으로 정하는 기관으로 정하도록 하고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의료</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보험업계가 참여하는 공동위원회를 구성하여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실손보험</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청구 전산화의 원활한 운영방안 등을 협의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지원할 수 있도록 근거가 마련됨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개인정보를 보다 두텁게 보호하기 위해 시스템 구축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운영 업무를 위탁 받는 전송대행기관이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실손보험</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청구자료를 목적外 사용</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보관하거나 누설하는 행위를 엄격히 금지하고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이를 위반할 경우 징역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 이하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벌금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천만 원 이하로 처벌하도록 규정함</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85443546"/>
                  </a:ext>
                </a:extLst>
              </a:tr>
              <a:tr h="574021">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기대효과</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복잡한 병원비 청구절차로 인해 어려움을 겪던 노년층 및 취약계층의 경우 보다 편리하게 병원 진료 후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실손보험금</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청구를 할 수 있어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의료비 부담을 경감하는 데 기여할 수 있을 것으로 기대</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89940074"/>
                  </a:ext>
                </a:extLst>
              </a:tr>
            </a:tbl>
          </a:graphicData>
        </a:graphic>
      </p:graphicFrame>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4792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III. </a:t>
            </a:r>
            <a:r>
              <a:rPr lang="ko-KR" altLang="en-US" dirty="0"/>
              <a:t>보험산업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플랫폼 통한 온라인 보험상품 비교</a:t>
            </a:r>
            <a:r>
              <a:rPr lang="en-US" altLang="ko-KR" dirty="0"/>
              <a:t>·</a:t>
            </a:r>
            <a:r>
              <a:rPr lang="ko-KR" altLang="en-US" dirty="0"/>
              <a:t>추천 </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보험 소비자의 편익을 제고하고 보험업권의 경쟁을 촉진하기 위해 </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플랫폼의 보험상품 취급 시범운영 방안</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을 마련</a:t>
            </a:r>
            <a:endParaRPr lang="en-US" altLang="ko-KR" sz="1200" b="1" kern="0" dirty="0">
              <a:ln>
                <a:solidFill>
                  <a:schemeClr val="accent4">
                    <a:alpha val="0"/>
                  </a:schemeClr>
                </a:solidFill>
              </a:ln>
              <a:solidFill>
                <a:schemeClr val="accent1"/>
              </a:solidFill>
              <a:latin typeface="+mn-ea"/>
            </a:endParaRPr>
          </a:p>
          <a:p>
            <a:pPr marL="171450" indent="-171450">
              <a:lnSpc>
                <a:spcPct val="120000"/>
              </a:lnSpc>
              <a:buFont typeface="Arial" panose="020B0604020202020204" pitchFamily="34" charset="0"/>
              <a:buChar char="•"/>
              <a:defRPr/>
            </a:pPr>
            <a:r>
              <a:rPr lang="ko-KR" altLang="en-US" dirty="0"/>
              <a:t>플랫폼을 통해 여러 보험회사의 온라인 보험상품을 한눈에 비교하고 본인에게 가장 적합한 상품을 추천 받아 보험사 홈페이지에서 간편하게 가입 가능하며</a:t>
            </a:r>
            <a:r>
              <a:rPr lang="en-US" altLang="ko-KR" dirty="0"/>
              <a:t> </a:t>
            </a:r>
            <a:r>
              <a:rPr lang="ko-KR" altLang="en-US" dirty="0" err="1"/>
              <a:t>실손보험</a:t>
            </a:r>
            <a:r>
              <a:rPr lang="en-US" altLang="ko-KR" dirty="0"/>
              <a:t>, </a:t>
            </a:r>
            <a:r>
              <a:rPr lang="ko-KR" altLang="en-US" dirty="0"/>
              <a:t>자동차보험 등 일상생활과 밀접한 보험을 보다 저렴하게 가입할 수 있을 것으로 기대</a:t>
            </a:r>
            <a:endParaRPr lang="ko-KR" altLang="en-US" sz="1200" dirty="0">
              <a:solidFill>
                <a:schemeClr val="accent1"/>
              </a:solidFill>
            </a:endParaRP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2023.4.6</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5881851"/>
            <a:ext cx="8928000" cy="31892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(2023.4.6), “</a:t>
            </a:r>
            <a:r>
              <a:rPr lang="ko-KR" altLang="en-US" dirty="0">
                <a:solidFill>
                  <a:schemeClr val="bg1">
                    <a:lumMod val="50000"/>
                  </a:schemeClr>
                </a:solidFill>
              </a:rPr>
              <a:t>많은 국민들이 가입하는 보험</a:t>
            </a:r>
            <a:r>
              <a:rPr lang="en-US" altLang="ko-KR" dirty="0">
                <a:solidFill>
                  <a:schemeClr val="bg1">
                    <a:lumMod val="50000"/>
                  </a:schemeClr>
                </a:solidFill>
              </a:rPr>
              <a:t>, </a:t>
            </a:r>
            <a:r>
              <a:rPr lang="ko-KR" altLang="en-US" dirty="0">
                <a:solidFill>
                  <a:schemeClr val="bg1">
                    <a:lumMod val="50000"/>
                  </a:schemeClr>
                </a:solidFill>
              </a:rPr>
              <a:t>플랫폼에서 비교</a:t>
            </a:r>
            <a:r>
              <a:rPr lang="en-US" altLang="ko-KR" dirty="0">
                <a:solidFill>
                  <a:schemeClr val="bg1">
                    <a:lumMod val="50000"/>
                  </a:schemeClr>
                </a:solidFill>
              </a:rPr>
              <a:t>·</a:t>
            </a:r>
            <a:r>
              <a:rPr lang="ko-KR" altLang="en-US" dirty="0" err="1">
                <a:solidFill>
                  <a:schemeClr val="bg1">
                    <a:lumMod val="50000"/>
                  </a:schemeClr>
                </a:solidFill>
              </a:rPr>
              <a:t>추천받을</a:t>
            </a:r>
            <a:r>
              <a:rPr lang="ko-KR" altLang="en-US" dirty="0">
                <a:solidFill>
                  <a:schemeClr val="bg1">
                    <a:lumMod val="50000"/>
                  </a:schemeClr>
                </a:solidFill>
              </a:rPr>
              <a:t> 수 있습니다</a:t>
            </a:r>
            <a:r>
              <a:rPr lang="en-US" altLang="ko-KR" dirty="0">
                <a:solidFill>
                  <a:schemeClr val="bg1">
                    <a:lumMod val="50000"/>
                  </a:schemeClr>
                </a:solidFill>
              </a:rPr>
              <a:t>.”</a:t>
            </a:r>
          </a:p>
          <a:p>
            <a:r>
              <a:rPr lang="en-US" altLang="ko-KR" dirty="0">
                <a:solidFill>
                  <a:schemeClr val="bg1">
                    <a:lumMod val="50000"/>
                  </a:schemeClr>
                </a:solidFill>
              </a:rPr>
              <a:t>Note: *</a:t>
            </a:r>
            <a:r>
              <a:rPr lang="ko-KR" altLang="en-US" dirty="0">
                <a:solidFill>
                  <a:schemeClr val="bg1">
                    <a:lumMod val="50000"/>
                  </a:schemeClr>
                </a:solidFill>
              </a:rPr>
              <a:t>보험상품은 모집경로에 따라</a:t>
            </a:r>
            <a:r>
              <a:rPr lang="en-US" altLang="ko-KR" dirty="0">
                <a:solidFill>
                  <a:schemeClr val="bg1">
                    <a:lumMod val="50000"/>
                  </a:schemeClr>
                </a:solidFill>
              </a:rPr>
              <a:t> </a:t>
            </a:r>
            <a:r>
              <a:rPr lang="ko-KR" altLang="en-US" dirty="0">
                <a:solidFill>
                  <a:schemeClr val="bg1">
                    <a:lumMod val="50000"/>
                  </a:schemeClr>
                </a:solidFill>
              </a:rPr>
              <a:t>대면</a:t>
            </a:r>
            <a:r>
              <a:rPr lang="en-US" altLang="ko-KR" dirty="0">
                <a:solidFill>
                  <a:schemeClr val="bg1">
                    <a:lumMod val="50000"/>
                  </a:schemeClr>
                </a:solidFill>
              </a:rPr>
              <a:t>, TM(Tele Marketing/</a:t>
            </a:r>
            <a:r>
              <a:rPr lang="ko-KR" altLang="en-US" dirty="0">
                <a:solidFill>
                  <a:schemeClr val="bg1">
                    <a:lumMod val="50000"/>
                  </a:schemeClr>
                </a:solidFill>
              </a:rPr>
              <a:t>이상 </a:t>
            </a:r>
            <a:r>
              <a:rPr lang="ko-KR" altLang="en-US" dirty="0" err="1">
                <a:solidFill>
                  <a:schemeClr val="bg1">
                    <a:lumMod val="50000"/>
                  </a:schemeClr>
                </a:solidFill>
              </a:rPr>
              <a:t>아웃바운드</a:t>
            </a:r>
            <a:r>
              <a:rPr lang="ko-KR" altLang="en-US" dirty="0">
                <a:solidFill>
                  <a:schemeClr val="bg1">
                    <a:lumMod val="50000"/>
                  </a:schemeClr>
                </a:solidFill>
              </a:rPr>
              <a:t> 영업</a:t>
            </a:r>
            <a:r>
              <a:rPr lang="en-US" altLang="ko-KR" dirty="0">
                <a:solidFill>
                  <a:schemeClr val="bg1">
                    <a:lumMod val="50000"/>
                  </a:schemeClr>
                </a:solidFill>
              </a:rPr>
              <a:t>), CM(Cyber Marketing/</a:t>
            </a:r>
            <a:r>
              <a:rPr lang="ko-KR" altLang="en-US" dirty="0" err="1">
                <a:solidFill>
                  <a:schemeClr val="bg1">
                    <a:lumMod val="50000"/>
                  </a:schemeClr>
                </a:solidFill>
              </a:rPr>
              <a:t>인바운드</a:t>
            </a:r>
            <a:r>
              <a:rPr lang="ko-KR" altLang="en-US" dirty="0">
                <a:solidFill>
                  <a:schemeClr val="bg1">
                    <a:lumMod val="50000"/>
                  </a:schemeClr>
                </a:solidFill>
              </a:rPr>
              <a:t> 영업</a:t>
            </a:r>
            <a:r>
              <a:rPr lang="en-US" altLang="ko-KR" dirty="0">
                <a:solidFill>
                  <a:schemeClr val="bg1">
                    <a:lumMod val="50000"/>
                  </a:schemeClr>
                </a:solidFill>
              </a:rPr>
              <a:t>)</a:t>
            </a:r>
            <a:r>
              <a:rPr lang="ko-KR" altLang="en-US" dirty="0">
                <a:solidFill>
                  <a:schemeClr val="bg1">
                    <a:lumMod val="50000"/>
                  </a:schemeClr>
                </a:solidFill>
              </a:rPr>
              <a:t>용 상품으로 구분</a:t>
            </a:r>
            <a:endParaRPr lang="en-US" altLang="ko-KR" dirty="0">
              <a:solidFill>
                <a:schemeClr val="bg1">
                  <a:lumMod val="50000"/>
                </a:schemeClr>
              </a:solidFill>
            </a:endParaRP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171C0EC4-4FF7-E658-EDB3-297917FEBD08}"/>
              </a:ext>
            </a:extLst>
          </p:cNvPr>
          <p:cNvSpPr/>
          <p:nvPr/>
        </p:nvSpPr>
        <p:spPr>
          <a:xfrm>
            <a:off x="488949" y="2168523"/>
            <a:ext cx="8927999" cy="27261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000" b="1" kern="0" dirty="0">
                <a:ln>
                  <a:solidFill>
                    <a:schemeClr val="bg1">
                      <a:lumMod val="75000"/>
                      <a:alpha val="0"/>
                    </a:schemeClr>
                  </a:solidFill>
                </a:ln>
                <a:solidFill>
                  <a:schemeClr val="tx1">
                    <a:lumMod val="85000"/>
                    <a:lumOff val="15000"/>
                  </a:schemeClr>
                </a:solidFill>
                <a:latin typeface="+mn-ea"/>
              </a:rPr>
              <a:t>플랫폼 보험상품 취급 시범운영 방안</a:t>
            </a:r>
          </a:p>
        </p:txBody>
      </p:sp>
      <p:graphicFrame>
        <p:nvGraphicFramePr>
          <p:cNvPr id="6" name="표 13">
            <a:extLst>
              <a:ext uri="{FF2B5EF4-FFF2-40B4-BE49-F238E27FC236}">
                <a16:creationId xmlns:a16="http://schemas.microsoft.com/office/drawing/2014/main" id="{5601BA45-0E6D-B2F5-EDFC-6FC6801295D8}"/>
              </a:ext>
            </a:extLst>
          </p:cNvPr>
          <p:cNvGraphicFramePr>
            <a:graphicFrameLocks noGrp="1"/>
          </p:cNvGraphicFramePr>
          <p:nvPr>
            <p:extLst>
              <p:ext uri="{D42A27DB-BD31-4B8C-83A1-F6EECF244321}">
                <p14:modId xmlns:p14="http://schemas.microsoft.com/office/powerpoint/2010/main" val="1523944492"/>
              </p:ext>
            </p:extLst>
          </p:nvPr>
        </p:nvGraphicFramePr>
        <p:xfrm>
          <a:off x="488950" y="2571312"/>
          <a:ext cx="8931835" cy="3299392"/>
        </p:xfrm>
        <a:graphic>
          <a:graphicData uri="http://schemas.openxmlformats.org/drawingml/2006/table">
            <a:tbl>
              <a:tblPr firstRow="1" bandRow="1">
                <a:tableStyleId>{5C22544A-7EE6-4342-B048-85BDC9FD1C3A}</a:tableStyleId>
              </a:tblPr>
              <a:tblGrid>
                <a:gridCol w="1368000">
                  <a:extLst>
                    <a:ext uri="{9D8B030D-6E8A-4147-A177-3AD203B41FA5}">
                      <a16:colId xmlns:a16="http://schemas.microsoft.com/office/drawing/2014/main" val="382080826"/>
                    </a:ext>
                  </a:extLst>
                </a:gridCol>
                <a:gridCol w="3420000">
                  <a:extLst>
                    <a:ext uri="{9D8B030D-6E8A-4147-A177-3AD203B41FA5}">
                      <a16:colId xmlns:a16="http://schemas.microsoft.com/office/drawing/2014/main" val="13974068"/>
                    </a:ext>
                  </a:extLst>
                </a:gridCol>
                <a:gridCol w="4143835">
                  <a:extLst>
                    <a:ext uri="{9D8B030D-6E8A-4147-A177-3AD203B41FA5}">
                      <a16:colId xmlns:a16="http://schemas.microsoft.com/office/drawing/2014/main" val="1875478584"/>
                    </a:ext>
                  </a:extLst>
                </a:gridCol>
              </a:tblGrid>
              <a:tr h="189620">
                <a:tc>
                  <a:txBody>
                    <a:bodyPr/>
                    <a:lstStyle/>
                    <a:p>
                      <a:pPr algn="ctr" latinLnBrk="0"/>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추진 방향</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DEF7FF"/>
                    </a:solidFill>
                  </a:tcPr>
                </a:tc>
                <a:tc gridSpan="2">
                  <a:txBody>
                    <a:bodyPr/>
                    <a:lstStyle/>
                    <a:p>
                      <a:pPr marL="0" indent="0" algn="ctr" latinLnBrk="0">
                        <a:buFont typeface="+mj-ea"/>
                        <a:buNone/>
                      </a:pPr>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세부 방안</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marL="0" indent="0" latinLnBrk="0">
                        <a:buFont typeface="+mj-ea"/>
                        <a:buNone/>
                      </a:pPr>
                      <a:endPar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04520917"/>
                  </a:ext>
                </a:extLst>
              </a:tr>
              <a:tr h="189620">
                <a:tc rowSpan="4">
                  <a:txBody>
                    <a:bodyPr/>
                    <a:lstStyle/>
                    <a:p>
                      <a:pPr algn="ctr" latinLnBrk="0"/>
                      <a:r>
                        <a:rPr lang="en-US" altLang="ko-KR"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1. </a:t>
                      </a:r>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플랫폼 특성에 부합하는 모집역할 설정</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marL="0" indent="0" latinLnBrk="0">
                        <a:buFont typeface="+mj-ea"/>
                        <a:buNone/>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① </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업무범위</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모집단계 중 비교</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추천만 허용</a:t>
                      </a:r>
                      <a:endPar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87313" indent="-87313" latinLnBrk="0">
                        <a:buFontTx/>
                        <a:buChar char="-"/>
                      </a:pP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플랫폼이 보험상품을 비교</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추천하고 보험계약 체결이 가능한 보험사와 연결</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권유</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하는 업무 허용</a:t>
                      </a:r>
                      <a:endPar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96765436"/>
                  </a:ext>
                </a:extLst>
              </a:tr>
              <a:tr h="303393">
                <a:tc vMerge="1">
                  <a:txBody>
                    <a:bodyPr/>
                    <a:lstStyle/>
                    <a:p>
                      <a:pPr latinLnBrk="1"/>
                      <a:endParaRPr lang="ko-KR" altLang="en-US"/>
                    </a:p>
                  </a:txBody>
                  <a:tcPr>
                    <a:lnT w="9525" cap="flat" cmpd="sng" algn="ctr">
                      <a:solidFill>
                        <a:schemeClr val="bg1">
                          <a:lumMod val="85000"/>
                        </a:schemeClr>
                      </a:solidFill>
                      <a:prstDash val="solid"/>
                      <a:round/>
                      <a:headEnd type="none" w="med" len="med"/>
                      <a:tailEnd type="none" w="med" len="med"/>
                    </a:lnT>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② </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상품유형</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온라인</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(CM*)</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상품만 허용</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87313" marR="0" lvl="0" indent="-87313" defTabSz="914400" eaLnBrk="1" fontAlgn="auto" latinLnBrk="0" hangingPunct="1">
                        <a:lnSpc>
                          <a:spcPct val="100000"/>
                        </a:lnSpc>
                        <a:spcBef>
                          <a:spcPts val="0"/>
                        </a:spcBef>
                        <a:spcAft>
                          <a:spcPts val="0"/>
                        </a:spcAft>
                        <a:buClrTx/>
                        <a:buSzTx/>
                        <a:buFontTx/>
                        <a:buChar char="-"/>
                        <a:tabLst/>
                        <a:defRPr/>
                      </a:pP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플랫폼 이용 소비자 특성</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기존 모집채널 영향</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상품특성 측면을 종합 고려하여 온라인</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(CM) </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상품만</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비교</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추천 허용</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07668329"/>
                  </a:ext>
                </a:extLst>
              </a:tr>
              <a:tr h="303393">
                <a:tc vMerge="1">
                  <a:txBody>
                    <a:bodyPr/>
                    <a:lstStyle/>
                    <a:p>
                      <a:pPr latinLnBrk="1"/>
                      <a:endParaRPr lang="ko-KR" altLang="en-US"/>
                    </a:p>
                  </a:txBody>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③ </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상품범위</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단기</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자동차</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실손</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저축성보험 허용</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87313" marR="0" lvl="0" indent="-87313" defTabSz="914400" eaLnBrk="1" fontAlgn="auto" latinLnBrk="0" hangingPunct="1">
                        <a:lnSpc>
                          <a:spcPct val="100000"/>
                        </a:lnSpc>
                        <a:spcBef>
                          <a:spcPts val="0"/>
                        </a:spcBef>
                        <a:spcAft>
                          <a:spcPts val="0"/>
                        </a:spcAft>
                        <a:buClrTx/>
                        <a:buSzTx/>
                        <a:buFontTx/>
                        <a:buChar char="-"/>
                        <a:tabLst/>
                        <a:defRPr/>
                      </a:pP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표준화된 구조로 온라인 비교</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추천에 적합하고 많은 소비자가 가입하는 단기보험</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자동차보험</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800" b="0" kern="12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실손보험</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저축성보험</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연금제외</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과</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향후 시장 확대 가능성이 높은 </a:t>
                      </a:r>
                      <a:r>
                        <a:rPr lang="ko-KR" altLang="en-US" sz="800" b="0" kern="12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펫보험</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신용보험 등 허용</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69810902"/>
                  </a:ext>
                </a:extLst>
              </a:tr>
              <a:tr h="303393">
                <a:tc vMerge="1">
                  <a:txBody>
                    <a:bodyPr/>
                    <a:lstStyle/>
                    <a:p>
                      <a:pPr algn="ctr" latinLnBrk="0"/>
                      <a:endPar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④ </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영위요건</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플랫폼 업무 특성에 맞는 인력 보유</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87313" marR="0" lvl="0" indent="-87313" defTabSz="914400" eaLnBrk="1" fontAlgn="auto" latinLnBrk="0" hangingPunct="1">
                        <a:lnSpc>
                          <a:spcPct val="100000"/>
                        </a:lnSpc>
                        <a:spcBef>
                          <a:spcPts val="0"/>
                        </a:spcBef>
                        <a:spcAft>
                          <a:spcPts val="0"/>
                        </a:spcAft>
                        <a:buClrTx/>
                        <a:buSzTx/>
                        <a:buFontTx/>
                        <a:buChar char="-"/>
                        <a:tabLst/>
                        <a:defRPr/>
                      </a:pP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기존 보험대리점 인적요건</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직원 </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10% </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이상 보험설계사 보유</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대신 플랫폼에 맞는 전산</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알고리즘인력 보유 필요</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1653813"/>
                  </a:ext>
                </a:extLst>
              </a:tr>
              <a:tr h="303393">
                <a:tc rowSpan="6">
                  <a:txBody>
                    <a:bodyPr/>
                    <a:lstStyle/>
                    <a:p>
                      <a:pPr algn="ctr" latinLnBrk="0"/>
                      <a:r>
                        <a:rPr lang="en-US" altLang="ko-KR"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2. </a:t>
                      </a:r>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소비자 보호를 위한 맞춤형 규제 마련</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marL="0" indent="0" latinLnBrk="0">
                        <a:buFont typeface="+mj-ea"/>
                        <a:buNone/>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① </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알고리즘 검증</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공정성 사전검증 및 투명성 제고</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indent="-87313" latinLnBrk="0">
                        <a:buFontTx/>
                        <a:buChar char="-"/>
                      </a:pP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알고리즘이 공정하고 투명하게 운영될 수 있도록 사전검증</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의무화</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알고리즘 주요사항 안내</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비교</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추천기준에 대한 선택권 제공</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85076856"/>
                  </a:ext>
                </a:extLst>
              </a:tr>
              <a:tr h="189620">
                <a:tc vMerge="1">
                  <a:txBody>
                    <a:bodyPr/>
                    <a:lstStyle/>
                    <a:p>
                      <a:pPr latinLnBrk="1"/>
                      <a:endParaRPr lang="ko-KR" altLang="en-US"/>
                    </a:p>
                  </a:txBody>
                  <a:tcPr>
                    <a:lnT w="9525" cap="flat" cmpd="sng" algn="ctr">
                      <a:solidFill>
                        <a:schemeClr val="bg1">
                          <a:lumMod val="85000"/>
                        </a:schemeClr>
                      </a:solidFill>
                      <a:prstDash val="solid"/>
                      <a:round/>
                      <a:headEnd type="none" w="med" len="med"/>
                      <a:tailEnd type="none" w="med" len="med"/>
                    </a:lnT>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② </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영업보증금</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계약체결 실적에 비례한 최저한도 설정</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defTabSz="914400" eaLnBrk="1" fontAlgn="auto" latinLnBrk="0" hangingPunct="1">
                        <a:lnSpc>
                          <a:spcPct val="100000"/>
                        </a:lnSpc>
                        <a:spcBef>
                          <a:spcPts val="0"/>
                        </a:spcBef>
                        <a:spcAft>
                          <a:spcPts val="0"/>
                        </a:spcAft>
                        <a:buClrTx/>
                        <a:buSzTx/>
                        <a:buFontTx/>
                        <a:buChar char="-"/>
                        <a:tabLst/>
                        <a:defRPr/>
                      </a:pP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소비자 피해 발생시 충분한 배상이 가능하도록 보험대리점보다 강화된 배상재원 확보 의무 부여</a:t>
                      </a:r>
                      <a:endPar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79021256"/>
                  </a:ext>
                </a:extLst>
              </a:tr>
              <a:tr h="189620">
                <a:tc vMerge="1">
                  <a:txBody>
                    <a:bodyPr/>
                    <a:lstStyle/>
                    <a:p>
                      <a:pPr latinLnBrk="1"/>
                      <a:endParaRPr lang="ko-KR" altLang="en-US"/>
                    </a:p>
                  </a:txBody>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③ </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정보 보호</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비교</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추천 외 정보활용</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제공 제한</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defTabSz="914400" eaLnBrk="1" fontAlgn="auto" latinLnBrk="0" hangingPunct="1">
                        <a:lnSpc>
                          <a:spcPct val="100000"/>
                        </a:lnSpc>
                        <a:spcBef>
                          <a:spcPts val="0"/>
                        </a:spcBef>
                        <a:spcAft>
                          <a:spcPts val="0"/>
                        </a:spcAft>
                        <a:buClrTx/>
                        <a:buSzTx/>
                        <a:buFontTx/>
                        <a:buChar char="-"/>
                        <a:tabLst/>
                        <a:defRPr/>
                      </a:pP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비교</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추천 과정에서 가공된 정보를 비교</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추천 목적 외 활용</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제공하는 행위 제한</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73286175"/>
                  </a:ext>
                </a:extLst>
              </a:tr>
              <a:tr h="189620">
                <a:tc vMerge="1">
                  <a:txBody>
                    <a:bodyPr/>
                    <a:lstStyle/>
                    <a:p>
                      <a:pPr algn="ctr" latinLnBrk="0"/>
                      <a:endPar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④</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수수료 제한</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대면채널 대비 수수료 수준 제한</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defTabSz="914400" eaLnBrk="1" fontAlgn="auto" latinLnBrk="0" hangingPunct="1">
                        <a:lnSpc>
                          <a:spcPct val="100000"/>
                        </a:lnSpc>
                        <a:spcBef>
                          <a:spcPts val="0"/>
                        </a:spcBef>
                        <a:spcAft>
                          <a:spcPts val="0"/>
                        </a:spcAft>
                        <a:buClrTx/>
                        <a:buSzTx/>
                        <a:buFontTx/>
                        <a:buChar char="-"/>
                        <a:tabLst/>
                        <a:defRPr/>
                      </a:pP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플랫폼 수취 수수료가 보험료에 전가되는 것을 최소화하기 위해 합리적 수수료 한도 설정</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46717246"/>
                  </a:ext>
                </a:extLst>
              </a:tr>
              <a:tr h="189620">
                <a:tc vMerge="1">
                  <a:txBody>
                    <a:bodyPr/>
                    <a:lstStyle/>
                    <a:p>
                      <a:pPr algn="ctr" latinLnBrk="0"/>
                      <a:endPar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⑤ </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영업행위 규제 적용</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판매중개업자에 대한 영업행위 규제 준수</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defTabSz="914400" eaLnBrk="1" fontAlgn="auto" latinLnBrk="0" hangingPunct="1">
                        <a:lnSpc>
                          <a:spcPct val="100000"/>
                        </a:lnSpc>
                        <a:spcBef>
                          <a:spcPts val="0"/>
                        </a:spcBef>
                        <a:spcAft>
                          <a:spcPts val="0"/>
                        </a:spcAft>
                        <a:buClrTx/>
                        <a:buSzTx/>
                        <a:buFontTx/>
                        <a:buChar char="-"/>
                        <a:tabLst/>
                        <a:defRPr/>
                      </a:pP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보험업법 등 </a:t>
                      </a:r>
                      <a:r>
                        <a:rPr lang="ko-KR" altLang="en-US" sz="800" b="0" kern="12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개별업법상</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판매중개업자에 대한 영업행위 규제</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예</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특별이익제공 제한</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준수 필요</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80438951"/>
                  </a:ext>
                </a:extLst>
              </a:tr>
              <a:tr h="189620">
                <a:tc vMerge="1">
                  <a:txBody>
                    <a:bodyPr/>
                    <a:lstStyle/>
                    <a:p>
                      <a:pPr algn="ctr" latinLnBrk="0"/>
                      <a:endPar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⑥ </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소비자 안내 강화</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보험료가 상이할 수 있다는 점 고지</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87313" marR="0" lvl="0" indent="-87313" defTabSz="914400" eaLnBrk="1" fontAlgn="auto" latinLnBrk="0" hangingPunct="1">
                        <a:lnSpc>
                          <a:spcPct val="100000"/>
                        </a:lnSpc>
                        <a:spcBef>
                          <a:spcPts val="0"/>
                        </a:spcBef>
                        <a:spcAft>
                          <a:spcPts val="0"/>
                        </a:spcAft>
                        <a:buClrTx/>
                        <a:buSzTx/>
                        <a:buFontTx/>
                        <a:buChar char="-"/>
                        <a:tabLst/>
                        <a:defRPr/>
                      </a:pP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플랫폼 비교</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추천을 통한 가입과 보험사 홈페이지 통한 가입 시 보험료가 달라질 수 있음을 안내</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06044836"/>
                  </a:ext>
                </a:extLst>
              </a:tr>
              <a:tr h="189620">
                <a:tc rowSpan="4">
                  <a:txBody>
                    <a:bodyPr/>
                    <a:lstStyle/>
                    <a:p>
                      <a:pPr algn="ctr" latinLnBrk="0"/>
                      <a:r>
                        <a:rPr lang="en-US" altLang="ko-KR"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3. </a:t>
                      </a:r>
                      <a:r>
                        <a:rPr lang="ko-KR" altLang="en-US" sz="1000" b="1"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공정경쟁 활성화를 위한 질서 확립</a:t>
                      </a:r>
                      <a:endParaRPr lang="ko-KR" altLang="en-US" sz="10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marL="0" indent="0" latinLnBrk="0">
                        <a:buFont typeface="+mj-ea"/>
                        <a:buNone/>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① </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특정사</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편중 방지</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정당한 사유 없이 제휴 거절 금지</a:t>
                      </a:r>
                      <a:endPar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87313" indent="-87313" latinLnBrk="0">
                        <a:buFontTx/>
                        <a:buChar char="-"/>
                      </a:pP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플랫폼이 정당한 사유 없이 보험사의 제휴요청을 거절하지 못하도록 의무화</a:t>
                      </a:r>
                      <a:endPar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6017874"/>
                  </a:ext>
                </a:extLst>
              </a:tr>
              <a:tr h="189620">
                <a:tc vMerge="1">
                  <a:txBody>
                    <a:bodyPr/>
                    <a:lstStyle/>
                    <a:p>
                      <a:pPr latinLnBrk="1"/>
                      <a:endParaRPr lang="ko-KR" altLang="en-US"/>
                    </a:p>
                  </a:txBody>
                  <a:tcPr>
                    <a:lnT w="9525" cap="flat" cmpd="sng" algn="ctr">
                      <a:solidFill>
                        <a:schemeClr val="bg1">
                          <a:lumMod val="85000"/>
                        </a:schemeClr>
                      </a:solidFill>
                      <a:prstDash val="solid"/>
                      <a:round/>
                      <a:headEnd type="none" w="med" len="med"/>
                      <a:tailEnd type="none" w="med" len="med"/>
                    </a:lnT>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② </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우월적 지위 남용 방지</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특혜제공 등 불공정 행위 금지</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87313" marR="0" lvl="0" indent="-87313" defTabSz="914400" eaLnBrk="1" fontAlgn="auto" latinLnBrk="0" hangingPunct="1">
                        <a:lnSpc>
                          <a:spcPct val="100000"/>
                        </a:lnSpc>
                        <a:spcBef>
                          <a:spcPts val="0"/>
                        </a:spcBef>
                        <a:spcAft>
                          <a:spcPts val="0"/>
                        </a:spcAft>
                        <a:buClrTx/>
                        <a:buSzTx/>
                        <a:buFontTx/>
                        <a:buChar char="-"/>
                        <a:tabLst/>
                        <a:defRPr/>
                      </a:pP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플랫폼이 우월적 지위를 활용하여 보험회사에 부당한 행위를 요구하는 것을 금지</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72358336"/>
                  </a:ext>
                </a:extLst>
              </a:tr>
              <a:tr h="189620">
                <a:tc vMerge="1">
                  <a:txBody>
                    <a:bodyPr/>
                    <a:lstStyle/>
                    <a:p>
                      <a:pPr algn="ctr" latinLnBrk="0"/>
                      <a:endParaRPr lang="ko-KR" altLang="en-US" sz="10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③ </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제휴절차 공정화</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중요사항 사전통지 의무화</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87313" marR="0" lvl="0" indent="-87313" defTabSz="914400" eaLnBrk="1" fontAlgn="auto" latinLnBrk="0" hangingPunct="1">
                        <a:lnSpc>
                          <a:spcPct val="100000"/>
                        </a:lnSpc>
                        <a:spcBef>
                          <a:spcPts val="0"/>
                        </a:spcBef>
                        <a:spcAft>
                          <a:spcPts val="0"/>
                        </a:spcAft>
                        <a:buClrTx/>
                        <a:buSzTx/>
                        <a:buFontTx/>
                        <a:buChar char="-"/>
                        <a:tabLst/>
                        <a:defRPr/>
                      </a:pP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서비스 변경</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중단</a:t>
                      </a:r>
                      <a:r>
                        <a:rPr lang="en-US" altLang="ko-KR"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알고리즘 변경 등 발생 시 보험사에 충분한 기간을 두고 사전통지</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26590441"/>
                  </a:ext>
                </a:extLst>
              </a:tr>
              <a:tr h="189620">
                <a:tc vMerge="1">
                  <a:txBody>
                    <a:bodyPr/>
                    <a:lstStyle/>
                    <a:p>
                      <a:pPr algn="ctr" latinLnBrk="0"/>
                      <a:endParaRPr lang="ko-KR" altLang="en-US" sz="10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marL="0" marR="0" lvl="0" indent="0" defTabSz="914400" eaLnBrk="1" fontAlgn="auto" latinLnBrk="0" hangingPunct="1">
                        <a:lnSpc>
                          <a:spcPct val="100000"/>
                        </a:lnSpc>
                        <a:spcBef>
                          <a:spcPts val="0"/>
                        </a:spcBef>
                        <a:spcAft>
                          <a:spcPts val="0"/>
                        </a:spcAft>
                        <a:buClrTx/>
                        <a:buSzTx/>
                        <a:buFont typeface="+mj-ea"/>
                        <a:buNone/>
                        <a:tabLst/>
                        <a:defRPr/>
                      </a:pP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④ </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수수료 투명화</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보험사</a:t>
                      </a:r>
                      <a:r>
                        <a:rPr lang="en-US" altLang="ko-KR"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10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플랫폼간 수수료 부과 방식 명확히 기재</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87313" marR="0" lvl="0" indent="-87313" defTabSz="914400" eaLnBrk="1" fontAlgn="auto" latinLnBrk="0" hangingPunct="1">
                        <a:lnSpc>
                          <a:spcPct val="100000"/>
                        </a:lnSpc>
                        <a:spcBef>
                          <a:spcPts val="0"/>
                        </a:spcBef>
                        <a:spcAft>
                          <a:spcPts val="0"/>
                        </a:spcAft>
                        <a:buClrTx/>
                        <a:buSzTx/>
                        <a:buFontTx/>
                        <a:buChar char="-"/>
                        <a:tabLst/>
                        <a:defRPr/>
                      </a:pPr>
                      <a:r>
                        <a:rPr lang="ko-KR" altLang="en-US" sz="800" b="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위탁계약서에 수수료 부과방식 명확히 기재하고 계약서 외 추가 수수료 및 편익요구 금지</a:t>
                      </a:r>
                    </a:p>
                  </a:txBody>
                  <a:tcPr marL="36000" marR="3600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91830999"/>
                  </a:ext>
                </a:extLst>
              </a:tr>
            </a:tbl>
          </a:graphicData>
        </a:graphic>
      </p:graphicFrame>
    </p:spTree>
    <p:extLst>
      <p:ext uri="{BB962C8B-B14F-4D97-AF65-F5344CB8AC3E}">
        <p14:creationId xmlns:p14="http://schemas.microsoft.com/office/powerpoint/2010/main" val="33951182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III. </a:t>
            </a:r>
            <a:r>
              <a:rPr lang="ko-KR" altLang="en-US" dirty="0"/>
              <a:t>보험산업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「반려동물보험 제도개선 방안」 발표</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고령화와 </a:t>
            </a:r>
            <a:r>
              <a:rPr lang="en-US" altLang="ko-KR" sz="1200" b="1" kern="0" dirty="0">
                <a:ln>
                  <a:solidFill>
                    <a:schemeClr val="accent4">
                      <a:alpha val="0"/>
                    </a:schemeClr>
                  </a:solidFill>
                </a:ln>
                <a:solidFill>
                  <a:schemeClr val="accent1"/>
                </a:solidFill>
                <a:latin typeface="+mn-ea"/>
              </a:rPr>
              <a:t>1</a:t>
            </a:r>
            <a:r>
              <a:rPr lang="ko-KR" altLang="en-US" sz="1200" b="1" kern="0" dirty="0">
                <a:ln>
                  <a:solidFill>
                    <a:schemeClr val="accent4">
                      <a:alpha val="0"/>
                    </a:schemeClr>
                  </a:solidFill>
                </a:ln>
                <a:solidFill>
                  <a:schemeClr val="accent1"/>
                </a:solidFill>
                <a:latin typeface="+mn-ea"/>
              </a:rPr>
              <a:t>인 가구 확산</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동물보호에 대한 관심 증가 등으로 반려동물 양육가구가 크게 증가함에 따라 반려동물 건강관리에 대한 수요와 관심은 커지고 있으나 양육</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치료비 부담 등이 높음</a:t>
            </a:r>
            <a:endParaRPr lang="en-US" altLang="ko-KR" sz="1200" b="1" kern="0" dirty="0">
              <a:ln>
                <a:solidFill>
                  <a:schemeClr val="accent4">
                    <a:alpha val="0"/>
                  </a:schemeClr>
                </a:solidFill>
              </a:ln>
              <a:solidFill>
                <a:schemeClr val="accent1"/>
              </a:solidFill>
              <a:latin typeface="+mn-ea"/>
            </a:endParaRPr>
          </a:p>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이에 관련 인프라 구축</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동물병원</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보험사 간 제휴</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연계 등을 통한 보다 편리한 반려동물보험 상품 이용가능 방안 등을 검토  </a:t>
            </a:r>
          </a:p>
          <a:p>
            <a:endParaRPr lang="ko-KR" altLang="en-US" sz="1200" dirty="0">
              <a:solidFill>
                <a:schemeClr val="accent1"/>
              </a:solidFill>
            </a:endParaRP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2023.10.16</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(2023.10.16), “</a:t>
            </a:r>
            <a:r>
              <a:rPr lang="ko-KR" altLang="en-US" dirty="0">
                <a:solidFill>
                  <a:schemeClr val="bg1">
                    <a:lumMod val="50000"/>
                  </a:schemeClr>
                </a:solidFill>
              </a:rPr>
              <a:t>반려동물 진료</a:t>
            </a:r>
            <a:r>
              <a:rPr lang="en-US" altLang="ko-KR" dirty="0">
                <a:solidFill>
                  <a:schemeClr val="bg1">
                    <a:lumMod val="50000"/>
                  </a:schemeClr>
                </a:solidFill>
              </a:rPr>
              <a:t>, </a:t>
            </a:r>
            <a:r>
              <a:rPr lang="ko-KR" altLang="en-US" dirty="0">
                <a:solidFill>
                  <a:schemeClr val="bg1">
                    <a:lumMod val="50000"/>
                  </a:schemeClr>
                </a:solidFill>
              </a:rPr>
              <a:t>등록</a:t>
            </a:r>
            <a:r>
              <a:rPr lang="en-US" altLang="ko-KR" dirty="0">
                <a:solidFill>
                  <a:schemeClr val="bg1">
                    <a:lumMod val="50000"/>
                  </a:schemeClr>
                </a:solidFill>
              </a:rPr>
              <a:t>, </a:t>
            </a:r>
            <a:r>
              <a:rPr lang="ko-KR" altLang="en-US" dirty="0">
                <a:solidFill>
                  <a:schemeClr val="bg1">
                    <a:lumMod val="50000"/>
                  </a:schemeClr>
                </a:solidFill>
              </a:rPr>
              <a:t>보험 가입</a:t>
            </a:r>
            <a:r>
              <a:rPr lang="en-US" altLang="ko-KR" dirty="0">
                <a:solidFill>
                  <a:schemeClr val="bg1">
                    <a:lumMod val="50000"/>
                  </a:schemeClr>
                </a:solidFill>
              </a:rPr>
              <a:t>·</a:t>
            </a:r>
            <a:r>
              <a:rPr lang="ko-KR" altLang="en-US" dirty="0">
                <a:solidFill>
                  <a:schemeClr val="bg1">
                    <a:lumMod val="50000"/>
                  </a:schemeClr>
                </a:solidFill>
              </a:rPr>
              <a:t>청구</a:t>
            </a:r>
            <a:r>
              <a:rPr lang="en-US" altLang="ko-KR" dirty="0">
                <a:solidFill>
                  <a:schemeClr val="bg1">
                    <a:lumMod val="50000"/>
                  </a:schemeClr>
                </a:solidFill>
              </a:rPr>
              <a:t>, </a:t>
            </a:r>
            <a:r>
              <a:rPr lang="ko-KR" altLang="en-US" dirty="0">
                <a:solidFill>
                  <a:schemeClr val="bg1">
                    <a:lumMod val="50000"/>
                  </a:schemeClr>
                </a:solidFill>
              </a:rPr>
              <a:t>부가서비스를 하나의 장소에서 이용할 수 있도록 제도개선을 추진하겠습니다</a:t>
            </a:r>
            <a:r>
              <a:rPr lang="en-US" altLang="ko-KR" dirty="0">
                <a:solidFill>
                  <a:schemeClr val="bg1">
                    <a:lumMod val="50000"/>
                  </a:schemeClr>
                </a:solidFill>
              </a:rPr>
              <a:t>. - </a:t>
            </a:r>
            <a:r>
              <a:rPr lang="ko-KR" altLang="en-US" dirty="0">
                <a:solidFill>
                  <a:schemeClr val="bg1">
                    <a:lumMod val="50000"/>
                  </a:schemeClr>
                </a:solidFill>
              </a:rPr>
              <a:t>「반려동물보험 제도개선 방안」</a:t>
            </a:r>
            <a:r>
              <a:rPr lang="en-US" altLang="ko-KR" dirty="0">
                <a:solidFill>
                  <a:schemeClr val="bg1">
                    <a:lumMod val="50000"/>
                  </a:schemeClr>
                </a:solidFill>
              </a:rPr>
              <a:t> </a:t>
            </a:r>
            <a:r>
              <a:rPr lang="ko-KR" altLang="en-US" dirty="0">
                <a:solidFill>
                  <a:schemeClr val="bg1">
                    <a:lumMod val="50000"/>
                  </a:schemeClr>
                </a:solidFill>
              </a:rPr>
              <a:t>발표 </a:t>
            </a:r>
            <a:r>
              <a:rPr lang="en-US" altLang="ko-KR" dirty="0">
                <a:solidFill>
                  <a:schemeClr val="bg1">
                    <a:lumMod val="50000"/>
                  </a:schemeClr>
                </a:solidFill>
              </a:rPr>
              <a:t>–”</a:t>
            </a:r>
          </a:p>
        </p:txBody>
      </p:sp>
      <p:graphicFrame>
        <p:nvGraphicFramePr>
          <p:cNvPr id="15" name="표 14">
            <a:extLst>
              <a:ext uri="{FF2B5EF4-FFF2-40B4-BE49-F238E27FC236}">
                <a16:creationId xmlns:a16="http://schemas.microsoft.com/office/drawing/2014/main" id="{30ABC48B-6218-48B1-BA1E-219667B0F0B4}"/>
              </a:ext>
            </a:extLst>
          </p:cNvPr>
          <p:cNvGraphicFramePr>
            <a:graphicFrameLocks noGrp="1"/>
          </p:cNvGraphicFramePr>
          <p:nvPr>
            <p:extLst>
              <p:ext uri="{D42A27DB-BD31-4B8C-83A1-F6EECF244321}">
                <p14:modId xmlns:p14="http://schemas.microsoft.com/office/powerpoint/2010/main" val="2748479888"/>
              </p:ext>
            </p:extLst>
          </p:nvPr>
        </p:nvGraphicFramePr>
        <p:xfrm>
          <a:off x="488951" y="2168525"/>
          <a:ext cx="8928001" cy="3708980"/>
        </p:xfrm>
        <a:graphic>
          <a:graphicData uri="http://schemas.openxmlformats.org/drawingml/2006/table">
            <a:tbl>
              <a:tblPr/>
              <a:tblGrid>
                <a:gridCol w="1564865">
                  <a:extLst>
                    <a:ext uri="{9D8B030D-6E8A-4147-A177-3AD203B41FA5}">
                      <a16:colId xmlns:a16="http://schemas.microsoft.com/office/drawing/2014/main" val="3291401615"/>
                    </a:ext>
                  </a:extLst>
                </a:gridCol>
                <a:gridCol w="2370571">
                  <a:extLst>
                    <a:ext uri="{9D8B030D-6E8A-4147-A177-3AD203B41FA5}">
                      <a16:colId xmlns:a16="http://schemas.microsoft.com/office/drawing/2014/main" val="3655866858"/>
                    </a:ext>
                  </a:extLst>
                </a:gridCol>
                <a:gridCol w="4992565">
                  <a:extLst>
                    <a:ext uri="{9D8B030D-6E8A-4147-A177-3AD203B41FA5}">
                      <a16:colId xmlns:a16="http://schemas.microsoft.com/office/drawing/2014/main" val="3376857649"/>
                    </a:ext>
                  </a:extLst>
                </a:gridCol>
              </a:tblGrid>
              <a:tr h="246828">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추진 방안</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주요 내용</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개선 방안</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1093234">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(1)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보험인프라</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구축</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반려동물보험이 합리적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요율로</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안정적으로 운영될 수 있도록 동물의료 관련 인프라 구축</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228600" marR="0" lvl="0" indent="-142875" algn="l" defTabSz="914400" eaLnBrk="1" fontAlgn="base" latinLnBrk="0" hangingPunct="1">
                        <a:lnSpc>
                          <a:spcPct val="100000"/>
                        </a:lnSpc>
                        <a:spcBef>
                          <a:spcPts val="200"/>
                        </a:spcBef>
                        <a:spcAft>
                          <a:spcPts val="0"/>
                        </a:spcAft>
                        <a:buClrTx/>
                        <a:buSzTx/>
                        <a:buFont typeface="+mj-ea"/>
                        <a:buAutoNum type="circleNumDbPlain"/>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반려동물 등록제도 개선을 위해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생체인식정보로 반려동물 등록 허용 등을 검토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반려묘</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등록 의무화 등도 검토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추진</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28600" marR="0" lvl="0" indent="-142875" algn="l" defTabSz="914400" eaLnBrk="1" fontAlgn="base" latinLnBrk="0" hangingPunct="1">
                        <a:lnSpc>
                          <a:spcPct val="100000"/>
                        </a:lnSpc>
                        <a:spcBef>
                          <a:spcPts val="200"/>
                        </a:spcBef>
                        <a:spcAft>
                          <a:spcPts val="0"/>
                        </a:spcAft>
                        <a:buClrTx/>
                        <a:buSzTx/>
                        <a:buFont typeface="+mj-ea"/>
                        <a:buAutoNum type="circleNumDbPlain"/>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소비자가 보험금 청구 등을 목적으로 요청 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진료내역</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진료비 증빙서류 발급 의무화 등 검토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추진</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28600" marR="0" lvl="0" indent="-142875" algn="l" defTabSz="914400" eaLnBrk="1" fontAlgn="base" latinLnBrk="0" hangingPunct="1">
                        <a:lnSpc>
                          <a:spcPct val="100000"/>
                        </a:lnSpc>
                        <a:spcBef>
                          <a:spcPts val="200"/>
                        </a:spcBef>
                        <a:spcAft>
                          <a:spcPts val="0"/>
                        </a:spcAft>
                        <a:buClrTx/>
                        <a:buSzTx/>
                        <a:buFont typeface="+mj-ea"/>
                        <a:buAutoNum type="circleNumDbPlain"/>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진료항목 표준화 추진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다빈도 중요진료비 게시도 실효성 있게 이행 예정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28600" marR="0" lvl="0" indent="-142875" algn="l" defTabSz="914400" eaLnBrk="1" fontAlgn="base" latinLnBrk="0" hangingPunct="1">
                        <a:lnSpc>
                          <a:spcPct val="100000"/>
                        </a:lnSpc>
                        <a:spcBef>
                          <a:spcPts val="200"/>
                        </a:spcBef>
                        <a:spcAft>
                          <a:spcPts val="0"/>
                        </a:spcAft>
                        <a:buClrTx/>
                        <a:buSzTx/>
                        <a:buFont typeface="+mj-ea"/>
                        <a:buAutoNum type="circleNumDbPlain"/>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수의업계 간 진료</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지급기준 협의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통계 공유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청구간소화 등 협력체계 마련 계획</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r h="1129676">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(2)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소비자 편의성 증대 </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One-stop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서비스</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동물병원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펫샵</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등 하나의 장소에서 보험가입</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간편청구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반려동물 건강관리 및 등록이 가능하도록 추진</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228600" marR="0" lvl="0" indent="-142875" algn="l" defTabSz="914400" eaLnBrk="1" fontAlgn="base" latinLnBrk="0" hangingPunct="1">
                        <a:lnSpc>
                          <a:spcPct val="100000"/>
                        </a:lnSpc>
                        <a:spcBef>
                          <a:spcPts val="200"/>
                        </a:spcBef>
                        <a:spcAft>
                          <a:spcPts val="0"/>
                        </a:spcAft>
                        <a:buClrTx/>
                        <a:buSzTx/>
                        <a:buFont typeface="+mj-ea"/>
                        <a:buAutoNum type="circleNumDbPlain"/>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동물병원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펫샵</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등에서 판매 가능한 반려동물보험 상품 범위를 확대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28600" marR="0" lvl="0" indent="-142875" algn="l" defTabSz="914400" eaLnBrk="1" fontAlgn="base" latinLnBrk="0" hangingPunct="1">
                        <a:lnSpc>
                          <a:spcPct val="100000"/>
                        </a:lnSpc>
                        <a:spcBef>
                          <a:spcPts val="200"/>
                        </a:spcBef>
                        <a:spcAft>
                          <a:spcPts val="0"/>
                        </a:spcAft>
                        <a:buClrTx/>
                        <a:buSzTx/>
                        <a:buFont typeface="+mj-ea"/>
                        <a:buAutoNum type="circleNumDbPlain"/>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동물병원에서 클릭 한 번으로 보험사로 진료내역 전송</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보험금 청구가 가능한 시스템을 제공하여 청구 편의성 제고</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28600" marR="0" lvl="0" indent="-142875" algn="l" defTabSz="914400" eaLnBrk="1" fontAlgn="base" latinLnBrk="0" hangingPunct="1">
                        <a:lnSpc>
                          <a:spcPct val="100000"/>
                        </a:lnSpc>
                        <a:spcBef>
                          <a:spcPts val="200"/>
                        </a:spcBef>
                        <a:spcAft>
                          <a:spcPts val="0"/>
                        </a:spcAft>
                        <a:buClrTx/>
                        <a:buSzTx/>
                        <a:buFont typeface="+mj-ea"/>
                        <a:buAutoNum type="circleNumDbPlain"/>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보험사가 제휴 동물병원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펫샵</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등과 연계하여 반려동물보험 관련 서비스를 제공할 수 있도록 검토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추진</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28600" marR="0" lvl="0" indent="-142875" algn="l" defTabSz="914400" eaLnBrk="1" fontAlgn="base" latinLnBrk="0" hangingPunct="1">
                        <a:lnSpc>
                          <a:spcPct val="100000"/>
                        </a:lnSpc>
                        <a:spcBef>
                          <a:spcPts val="200"/>
                        </a:spcBef>
                        <a:spcAft>
                          <a:spcPts val="0"/>
                        </a:spcAft>
                        <a:buClrTx/>
                        <a:buSzTx/>
                        <a:buFont typeface="+mj-ea"/>
                        <a:buAutoNum type="circleNumDbPlain"/>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반려동물 등록대행 업무 기능을 보험사가 지원 가능하도록 추진</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85443546"/>
                  </a:ext>
                </a:extLst>
              </a:tr>
              <a:tr h="838146">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(3)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맞춤형 상품개발 활성화</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반려인의 수요</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반려동물 특성 등을 고려한 맞춤형 보험상품이 제공되도록 상품구조 개선 및 신규상품 개발 추진</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228600" marR="0" lvl="0" indent="-142875" algn="l" defTabSz="914400" eaLnBrk="1" fontAlgn="base" latinLnBrk="0" hangingPunct="1">
                        <a:lnSpc>
                          <a:spcPct val="100000"/>
                        </a:lnSpc>
                        <a:spcBef>
                          <a:spcPts val="200"/>
                        </a:spcBef>
                        <a:spcAft>
                          <a:spcPts val="0"/>
                        </a:spcAft>
                        <a:buClrTx/>
                        <a:buSzTx/>
                        <a:buFont typeface="+mj-ea"/>
                        <a:buAutoNum type="circleNumDbPlain"/>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반려동물 연령</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종 특성</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질병특성 등을 고려하여 보장범위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보험료 등을 보다 다양화하도록 추진</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28600" marR="0" lvl="0" indent="-142875" algn="l" defTabSz="914400" eaLnBrk="1" fontAlgn="base" latinLnBrk="0" hangingPunct="1">
                        <a:lnSpc>
                          <a:spcPct val="100000"/>
                        </a:lnSpc>
                        <a:spcBef>
                          <a:spcPts val="200"/>
                        </a:spcBef>
                        <a:spcAft>
                          <a:spcPts val="0"/>
                        </a:spcAft>
                        <a:buClrTx/>
                        <a:buSzTx/>
                        <a:buFont typeface="+mj-ea"/>
                        <a:buAutoNum type="circleNumDbPlain"/>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과잉진료 방지 장치 마련 등을 전제로 저렴한 보험료로 이용가능한 신규 반려동물보험 상품 개발 등 검토 예정</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89940074"/>
                  </a:ext>
                </a:extLst>
              </a:tr>
              <a:tr h="401096">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(4)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신규 플레이어 진입 허용</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관련 전문성을 기반으로 신규 플레이어 진입 허용</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228600" marR="0" lvl="0" indent="-14287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반려동물보험 관련 서비스를 전문적으로 취급하는 “반려동물 전문 보험사” 진입 허용</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24327322"/>
                  </a:ext>
                </a:extLst>
              </a:tr>
            </a:tbl>
          </a:graphicData>
        </a:graphic>
      </p:graphicFrame>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5852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4">
            <a:extLst>
              <a:ext uri="{FF2B5EF4-FFF2-40B4-BE49-F238E27FC236}">
                <a16:creationId xmlns:a16="http://schemas.microsoft.com/office/drawing/2014/main" id="{85C6B233-2834-4FCC-97B9-D316D25D32BE}"/>
              </a:ext>
            </a:extLst>
          </p:cNvPr>
          <p:cNvGraphicFramePr>
            <a:graphicFrameLocks/>
          </p:cNvGraphicFramePr>
          <p:nvPr>
            <p:extLst>
              <p:ext uri="{D42A27DB-BD31-4B8C-83A1-F6EECF244321}">
                <p14:modId xmlns:p14="http://schemas.microsoft.com/office/powerpoint/2010/main" val="9037032"/>
              </p:ext>
            </p:extLst>
          </p:nvPr>
        </p:nvGraphicFramePr>
        <p:xfrm>
          <a:off x="1050977" y="2420937"/>
          <a:ext cx="5849657" cy="2987676"/>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497946">
                <a:tc>
                  <a:txBody>
                    <a:bodyPr/>
                    <a:lstStyle/>
                    <a:p>
                      <a:r>
                        <a:rPr lang="en-GB" sz="1500" b="0" dirty="0">
                          <a:ln>
                            <a:solidFill>
                              <a:schemeClr val="accent1">
                                <a:alpha val="0"/>
                              </a:schemeClr>
                            </a:solidFill>
                          </a:ln>
                          <a:solidFill>
                            <a:schemeClr val="tx2"/>
                          </a:solidFill>
                          <a:latin typeface="+mn-ea"/>
                          <a:ea typeface="+mn-ea"/>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r>
                        <a:rPr lang="ko-KR" altLang="en-US" sz="1500" b="0" dirty="0">
                          <a:ln>
                            <a:solidFill>
                              <a:schemeClr val="accent1">
                                <a:alpha val="0"/>
                              </a:schemeClr>
                            </a:solidFill>
                          </a:ln>
                          <a:solidFill>
                            <a:schemeClr val="tx2"/>
                          </a:solidFill>
                          <a:latin typeface="+mn-ea"/>
                          <a:ea typeface="+mn-ea"/>
                        </a:rPr>
                        <a:t>금융산업 공통 </a:t>
                      </a:r>
                      <a:endParaRPr lang="en-GB" sz="1500" b="0" dirty="0">
                        <a:ln>
                          <a:solidFill>
                            <a:schemeClr val="accent1">
                              <a:alpha val="0"/>
                            </a:schemeClr>
                          </a:solidFill>
                        </a:ln>
                        <a:solidFill>
                          <a:schemeClr val="tx2"/>
                        </a:solidFill>
                        <a:latin typeface="+mn-ea"/>
                        <a:ea typeface="+mn-ea"/>
                      </a:endParaRP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algn="r" defTabSz="914400" rtl="0" eaLnBrk="1" latinLnBrk="1" hangingPunct="1"/>
                      <a:r>
                        <a:rPr lang="en-US" altLang="ko-KR" sz="1500" b="0" kern="1200" dirty="0">
                          <a:ln>
                            <a:solidFill>
                              <a:schemeClr val="accent1">
                                <a:alpha val="0"/>
                              </a:schemeClr>
                            </a:solidFill>
                          </a:ln>
                          <a:solidFill>
                            <a:srgbClr val="00338D"/>
                          </a:solidFill>
                          <a:latin typeface="+mn-lt"/>
                          <a:ea typeface="+mn-ea"/>
                          <a:cs typeface="+mn-cs"/>
                        </a:rPr>
                        <a:t>3</a:t>
                      </a:r>
                      <a:endParaRPr lang="en-GB" sz="1500" b="0" kern="1200" dirty="0">
                        <a:ln>
                          <a:solidFill>
                            <a:schemeClr val="accent1">
                              <a:alpha val="0"/>
                            </a:schemeClr>
                          </a:solidFill>
                        </a:ln>
                        <a:solidFill>
                          <a:srgbClr val="00338D"/>
                        </a:solidFill>
                        <a:latin typeface="+mn-lt"/>
                        <a:ea typeface="+mn-ea"/>
                        <a:cs typeface="+mn-cs"/>
                      </a:endParaRP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497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II.</a:t>
                      </a:r>
                    </a:p>
                  </a:txBody>
                  <a:tcPr marL="10800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은행산업</a:t>
                      </a:r>
                    </a:p>
                  </a:txBody>
                  <a:tcPr marL="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US" sz="1500" b="0" dirty="0">
                          <a:ln>
                            <a:solidFill>
                              <a:schemeClr val="accent1">
                                <a:alpha val="0"/>
                              </a:schemeClr>
                            </a:solidFill>
                          </a:ln>
                          <a:solidFill>
                            <a:srgbClr val="00338D"/>
                          </a:solidFill>
                          <a:latin typeface="+mn-lt"/>
                        </a:rPr>
                        <a:t>42</a:t>
                      </a:r>
                      <a:endParaRPr lang="en-GB" sz="1500" b="0" dirty="0">
                        <a:ln>
                          <a:solidFill>
                            <a:schemeClr val="accent1">
                              <a:alpha val="0"/>
                            </a:schemeClr>
                          </a:solidFill>
                        </a:ln>
                        <a:solidFill>
                          <a:srgbClr val="00338D"/>
                        </a:solidFill>
                        <a:latin typeface="+mn-lt"/>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497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III.</a:t>
                      </a:r>
                    </a:p>
                  </a:txBody>
                  <a:tcPr marL="108000" marR="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보험산업</a:t>
                      </a:r>
                    </a:p>
                  </a:txBody>
                  <a:tcPr marL="0" marR="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sz="1500" b="0" kern="1200" dirty="0">
                          <a:ln>
                            <a:solidFill>
                              <a:schemeClr val="accent1">
                                <a:alpha val="0"/>
                              </a:schemeClr>
                            </a:solidFill>
                          </a:ln>
                          <a:solidFill>
                            <a:schemeClr val="tx2"/>
                          </a:solidFill>
                          <a:latin typeface="+mn-ea"/>
                          <a:ea typeface="+mn-ea"/>
                          <a:cs typeface="+mn-cs"/>
                        </a:rPr>
                        <a:t>57</a:t>
                      </a:r>
                      <a:endParaRPr lang="en-GB" sz="1500" b="0" kern="1200" dirty="0">
                        <a:ln>
                          <a:solidFill>
                            <a:schemeClr val="accent1">
                              <a:alpha val="0"/>
                            </a:schemeClr>
                          </a:solidFill>
                        </a:ln>
                        <a:solidFill>
                          <a:schemeClr val="tx2"/>
                        </a:solidFill>
                        <a:latin typeface="+mn-ea"/>
                        <a:ea typeface="+mn-ea"/>
                        <a:cs typeface="+mn-cs"/>
                      </a:endParaRPr>
                    </a:p>
                  </a:txBody>
                  <a:tcPr marL="80189" marR="10800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497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IV.</a:t>
                      </a:r>
                    </a:p>
                  </a:txBody>
                  <a:tcPr marL="108000" marR="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금융투자업</a:t>
                      </a:r>
                    </a:p>
                  </a:txBody>
                  <a:tcPr marL="0" marR="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algn="r" defTabSz="914400" rtl="0" eaLnBrk="1" latinLnBrk="1" hangingPunct="1"/>
                      <a:r>
                        <a:rPr lang="en-US" sz="1500" b="1" kern="1200" dirty="0">
                          <a:ln>
                            <a:solidFill>
                              <a:schemeClr val="accent1">
                                <a:alpha val="0"/>
                              </a:schemeClr>
                            </a:solidFill>
                          </a:ln>
                          <a:solidFill>
                            <a:schemeClr val="bg1"/>
                          </a:solidFill>
                          <a:latin typeface="+mn-ea"/>
                          <a:ea typeface="+mn-ea"/>
                          <a:cs typeface="+mn-cs"/>
                        </a:rPr>
                        <a:t>64</a:t>
                      </a:r>
                      <a:endParaRPr lang="en-GB" sz="1500" b="1" kern="1200" dirty="0">
                        <a:ln>
                          <a:solidFill>
                            <a:schemeClr val="accent1">
                              <a:alpha val="0"/>
                            </a:schemeClr>
                          </a:solidFill>
                        </a:ln>
                        <a:solidFill>
                          <a:schemeClr val="bg1"/>
                        </a:solidFill>
                        <a:latin typeface="+mn-ea"/>
                        <a:ea typeface="+mn-ea"/>
                        <a:cs typeface="+mn-cs"/>
                      </a:endParaRPr>
                    </a:p>
                  </a:txBody>
                  <a:tcPr marL="80189" marR="10800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031251913"/>
                  </a:ext>
                </a:extLst>
              </a:tr>
              <a:tr h="497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V.</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카드산업</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algn="r" defTabSz="914400" rtl="0" eaLnBrk="1" latinLnBrk="1" hangingPunct="1"/>
                      <a:r>
                        <a:rPr lang="en-US" sz="1500" b="0" kern="1200" dirty="0">
                          <a:ln>
                            <a:solidFill>
                              <a:schemeClr val="accent1">
                                <a:alpha val="0"/>
                              </a:schemeClr>
                            </a:solidFill>
                          </a:ln>
                          <a:solidFill>
                            <a:schemeClr val="tx2"/>
                          </a:solidFill>
                          <a:latin typeface="+mn-ea"/>
                          <a:ea typeface="+mn-ea"/>
                          <a:cs typeface="+mn-cs"/>
                        </a:rPr>
                        <a:t>80</a:t>
                      </a:r>
                      <a:endParaRPr lang="en-GB" sz="1500" b="0" kern="1200" dirty="0">
                        <a:ln>
                          <a:solidFill>
                            <a:schemeClr val="accent1">
                              <a:alpha val="0"/>
                            </a:schemeClr>
                          </a:solidFill>
                        </a:ln>
                        <a:solidFill>
                          <a:schemeClr val="tx2"/>
                        </a:solidFill>
                        <a:latin typeface="+mn-ea"/>
                        <a:ea typeface="+mn-ea"/>
                        <a:cs typeface="+mn-cs"/>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497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V</a:t>
                      </a: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a:t>
                      </a: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Arial"/>
                          <a:ea typeface="+mn-ea"/>
                          <a:cs typeface="+mn-cs"/>
                        </a:rPr>
                        <a:t>가상자산</a:t>
                      </a: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mn-ea"/>
                          <a:ea typeface="+mn-ea"/>
                          <a:cs typeface="+mn-cs"/>
                        </a:rPr>
                        <a:t>/</a:t>
                      </a:r>
                      <a:r>
                        <a:rPr kumimoji="0" lang="ko-KR" altLang="en-US" sz="1500" b="0" i="0" u="none" strike="noStrike" kern="1200" cap="none" spc="0" normalizeH="0" baseline="0" noProof="0" dirty="0" err="1">
                          <a:ln>
                            <a:solidFill>
                              <a:schemeClr val="accent1">
                                <a:alpha val="0"/>
                              </a:schemeClr>
                            </a:solidFill>
                          </a:ln>
                          <a:solidFill>
                            <a:srgbClr val="00338D"/>
                          </a:solidFill>
                          <a:effectLst/>
                          <a:uLnTx/>
                          <a:uFillTx/>
                          <a:latin typeface="Arial"/>
                          <a:ea typeface="+mn-ea"/>
                          <a:cs typeface="+mn-cs"/>
                        </a:rPr>
                        <a:t>핀테크</a:t>
                      </a: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Arial"/>
                          <a:ea typeface="+mn-ea"/>
                          <a:cs typeface="+mn-cs"/>
                        </a:rPr>
                        <a:t> 등 신금융업 </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algn="r" defTabSz="914400" rtl="0" eaLnBrk="1" latinLnBrk="1" hangingPunct="1"/>
                      <a:r>
                        <a:rPr lang="en-US" sz="1500" b="0" kern="1200" dirty="0">
                          <a:ln>
                            <a:solidFill>
                              <a:schemeClr val="accent1">
                                <a:alpha val="0"/>
                              </a:schemeClr>
                            </a:solidFill>
                          </a:ln>
                          <a:solidFill>
                            <a:schemeClr val="tx2"/>
                          </a:solidFill>
                          <a:latin typeface="+mn-ea"/>
                          <a:ea typeface="+mn-ea"/>
                          <a:cs typeface="+mn-cs"/>
                        </a:rPr>
                        <a:t>84</a:t>
                      </a:r>
                      <a:endParaRPr lang="en-GB" sz="1500" b="0" kern="1200" dirty="0">
                        <a:ln>
                          <a:solidFill>
                            <a:schemeClr val="accent1">
                              <a:alpha val="0"/>
                            </a:schemeClr>
                          </a:solidFill>
                        </a:ln>
                        <a:solidFill>
                          <a:schemeClr val="tx2"/>
                        </a:solidFill>
                        <a:latin typeface="+mn-ea"/>
                        <a:ea typeface="+mn-ea"/>
                        <a:cs typeface="+mn-cs"/>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8550306"/>
                  </a:ext>
                </a:extLst>
              </a:tr>
            </a:tbl>
          </a:graphicData>
        </a:graphic>
      </p:graphicFrame>
    </p:spTree>
    <p:extLst>
      <p:ext uri="{BB962C8B-B14F-4D97-AF65-F5344CB8AC3E}">
        <p14:creationId xmlns:p14="http://schemas.microsoft.com/office/powerpoint/2010/main" val="20853650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IV. </a:t>
            </a:r>
            <a:r>
              <a:rPr lang="ko-KR" altLang="en-US" dirty="0"/>
              <a:t>금융투자업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en-US" altLang="ko-KR" dirty="0"/>
              <a:t>’24</a:t>
            </a:r>
            <a:r>
              <a:rPr lang="ko-KR" altLang="en-US" dirty="0"/>
              <a:t>년 상반기까지 공매도 전면 금지</a:t>
            </a:r>
            <a:r>
              <a:rPr lang="en-US" altLang="ko-KR" dirty="0"/>
              <a:t>·</a:t>
            </a:r>
            <a:r>
              <a:rPr lang="ko-KR" altLang="en-US" dirty="0"/>
              <a:t>공매도 제도개선 방향</a:t>
            </a:r>
            <a:r>
              <a:rPr lang="en-US" altLang="ko-KR" dirty="0"/>
              <a:t>(</a:t>
            </a:r>
            <a:r>
              <a:rPr lang="ko-KR" altLang="en-US" dirty="0"/>
              <a:t>案</a:t>
            </a:r>
            <a:r>
              <a:rPr lang="en-US" altLang="ko-KR" dirty="0"/>
              <a:t>) </a:t>
            </a:r>
            <a:r>
              <a:rPr lang="ko-KR" altLang="en-US" dirty="0"/>
              <a:t>마련</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a:lnSpc>
                <a:spcPct val="120000"/>
              </a:lnSpc>
              <a:defRPr/>
            </a:pPr>
            <a:r>
              <a:rPr lang="en-US" altLang="ko-KR" dirty="0"/>
              <a:t>[</a:t>
            </a:r>
            <a:r>
              <a:rPr lang="ko-KR" altLang="en-US" dirty="0"/>
              <a:t>현행</a:t>
            </a:r>
            <a:r>
              <a:rPr lang="en-US" altLang="ko-KR" dirty="0"/>
              <a:t>] </a:t>
            </a:r>
            <a:r>
              <a:rPr lang="ko-KR" altLang="en-US" dirty="0"/>
              <a:t>코스피</a:t>
            </a:r>
            <a:r>
              <a:rPr lang="en-US" altLang="ko-KR" dirty="0"/>
              <a:t>200, </a:t>
            </a:r>
            <a:r>
              <a:rPr lang="ko-KR" altLang="en-US" dirty="0"/>
              <a:t>코스닥</a:t>
            </a:r>
            <a:r>
              <a:rPr lang="en-US" altLang="ko-KR" dirty="0"/>
              <a:t>150 </a:t>
            </a:r>
            <a:r>
              <a:rPr lang="ko-KR" altLang="en-US" dirty="0"/>
              <a:t>편입 종목 외 공매도 금지 → </a:t>
            </a:r>
            <a:r>
              <a:rPr lang="en-US" altLang="ko-KR" dirty="0"/>
              <a:t>[’23.11.6</a:t>
            </a:r>
            <a:r>
              <a:rPr lang="ko-KR" altLang="en-US" dirty="0"/>
              <a:t>일</a:t>
            </a:r>
            <a:r>
              <a:rPr lang="en-US" altLang="ko-KR" dirty="0"/>
              <a:t>~’24.6</a:t>
            </a:r>
            <a:r>
              <a:rPr lang="ko-KR" altLang="en-US" dirty="0"/>
              <a:t>월말</a:t>
            </a:r>
            <a:r>
              <a:rPr lang="en-US" altLang="ko-KR" dirty="0"/>
              <a:t>] </a:t>
            </a:r>
            <a:r>
              <a:rPr lang="ko-KR" altLang="en-US" dirty="0"/>
              <a:t>코스피</a:t>
            </a:r>
            <a:r>
              <a:rPr lang="en-US" altLang="ko-KR" dirty="0"/>
              <a:t>·</a:t>
            </a:r>
            <a:r>
              <a:rPr lang="ko-KR" altLang="en-US" dirty="0"/>
              <a:t>코스닥</a:t>
            </a:r>
            <a:r>
              <a:rPr lang="en-US" altLang="ko-KR" dirty="0"/>
              <a:t>·</a:t>
            </a:r>
            <a:r>
              <a:rPr lang="ko-KR" altLang="en-US" dirty="0" err="1"/>
              <a:t>코넥스</a:t>
            </a:r>
            <a:r>
              <a:rPr lang="ko-KR" altLang="en-US" dirty="0"/>
              <a:t> 전종목 공매도 금지</a:t>
            </a:r>
            <a:endParaRPr lang="en-US" altLang="ko-KR" dirty="0"/>
          </a:p>
          <a:p>
            <a:pPr marL="171450" indent="-171450">
              <a:lnSpc>
                <a:spcPct val="120000"/>
              </a:lnSpc>
              <a:buFont typeface="Arial" panose="020B0604020202020204" pitchFamily="34" charset="0"/>
              <a:buChar char="•"/>
              <a:defRPr/>
            </a:pPr>
            <a:r>
              <a:rPr lang="ko-KR" altLang="en-US" sz="1200" dirty="0">
                <a:solidFill>
                  <a:schemeClr val="accent1"/>
                </a:solidFill>
              </a:rPr>
              <a:t>공매도 금지 기간을 ‘불법 공매도 </a:t>
            </a:r>
            <a:r>
              <a:rPr lang="ko-KR" altLang="en-US" sz="1200" dirty="0" err="1">
                <a:solidFill>
                  <a:schemeClr val="accent1"/>
                </a:solidFill>
              </a:rPr>
              <a:t>근절’의</a:t>
            </a:r>
            <a:r>
              <a:rPr lang="ko-KR" altLang="en-US" sz="1200" dirty="0">
                <a:solidFill>
                  <a:schemeClr val="accent1"/>
                </a:solidFill>
              </a:rPr>
              <a:t> 원점으로 삼아</a:t>
            </a:r>
            <a:r>
              <a:rPr lang="en-US" altLang="ko-KR" sz="1200" dirty="0">
                <a:solidFill>
                  <a:schemeClr val="accent1"/>
                </a:solidFill>
              </a:rPr>
              <a:t>, </a:t>
            </a:r>
            <a:r>
              <a:rPr lang="ko-KR" altLang="en-US" sz="1200" dirty="0">
                <a:solidFill>
                  <a:schemeClr val="accent1"/>
                </a:solidFill>
              </a:rPr>
              <a:t>공매도의 불법</a:t>
            </a:r>
            <a:r>
              <a:rPr lang="en-US" altLang="ko-KR" sz="1200" dirty="0">
                <a:solidFill>
                  <a:schemeClr val="accent1"/>
                </a:solidFill>
              </a:rPr>
              <a:t>·</a:t>
            </a:r>
            <a:r>
              <a:rPr lang="ko-KR" altLang="en-US" sz="1200" dirty="0">
                <a:solidFill>
                  <a:schemeClr val="accent1"/>
                </a:solidFill>
              </a:rPr>
              <a:t>불공정이 반복되지 않도록 전향적 제도개선 추진</a:t>
            </a:r>
            <a:endParaRPr lang="en-US" altLang="ko-KR" sz="1200" dirty="0">
              <a:solidFill>
                <a:schemeClr val="accent1"/>
              </a:solidFill>
            </a:endParaRPr>
          </a:p>
          <a:p>
            <a:pPr marL="171450" indent="-171450">
              <a:lnSpc>
                <a:spcPct val="120000"/>
              </a:lnSpc>
              <a:buFont typeface="Arial" panose="020B0604020202020204" pitchFamily="34" charset="0"/>
              <a:buChar char="•"/>
              <a:defRPr/>
            </a:pPr>
            <a:r>
              <a:rPr lang="ko-KR" altLang="en-US" sz="1200" dirty="0">
                <a:solidFill>
                  <a:schemeClr val="accent1"/>
                </a:solidFill>
              </a:rPr>
              <a:t>유관기관</a:t>
            </a:r>
            <a:r>
              <a:rPr lang="en-US" altLang="ko-KR" sz="1200" dirty="0">
                <a:solidFill>
                  <a:schemeClr val="accent1"/>
                </a:solidFill>
              </a:rPr>
              <a:t>·</a:t>
            </a:r>
            <a:r>
              <a:rPr lang="ko-KR" altLang="en-US" sz="1200" dirty="0">
                <a:solidFill>
                  <a:schemeClr val="accent1"/>
                </a:solidFill>
              </a:rPr>
              <a:t>업계</a:t>
            </a:r>
            <a:r>
              <a:rPr lang="en-US" altLang="ko-KR" sz="1200" dirty="0">
                <a:solidFill>
                  <a:schemeClr val="accent1"/>
                </a:solidFill>
              </a:rPr>
              <a:t>·</a:t>
            </a:r>
            <a:r>
              <a:rPr lang="ko-KR" altLang="en-US" sz="1200" dirty="0">
                <a:solidFill>
                  <a:schemeClr val="accent1"/>
                </a:solidFill>
              </a:rPr>
              <a:t>전문가 논의를 거쳐 공동 제도개선 방향 마련</a:t>
            </a:r>
            <a:r>
              <a:rPr lang="ko-KR" altLang="en-US" dirty="0"/>
              <a:t> → 공론화 과정 거쳐 최종안 마련 및 입법화 추진 예정</a:t>
            </a:r>
            <a:endParaRPr lang="ko-KR" altLang="en-US" sz="1200" dirty="0">
              <a:solidFill>
                <a:schemeClr val="accent1"/>
              </a:solidFill>
            </a:endParaRP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2023.11.16</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(2023.11.16), “</a:t>
            </a:r>
            <a:r>
              <a:rPr lang="ko-KR" altLang="en-US" dirty="0">
                <a:solidFill>
                  <a:schemeClr val="bg1">
                    <a:lumMod val="50000"/>
                  </a:schemeClr>
                </a:solidFill>
              </a:rPr>
              <a:t>민당정협의회</a:t>
            </a:r>
            <a:r>
              <a:rPr lang="en-US" altLang="ko-KR" dirty="0">
                <a:solidFill>
                  <a:schemeClr val="bg1">
                    <a:lumMod val="50000"/>
                  </a:schemeClr>
                </a:solidFill>
              </a:rPr>
              <a:t>, </a:t>
            </a:r>
            <a:r>
              <a:rPr lang="ko-KR" altLang="en-US" dirty="0">
                <a:solidFill>
                  <a:schemeClr val="bg1">
                    <a:lumMod val="50000"/>
                  </a:schemeClr>
                </a:solidFill>
              </a:rPr>
              <a:t>공매도 제도개선 방향 등 논의</a:t>
            </a:r>
            <a:r>
              <a:rPr lang="en-US" altLang="ko-KR" dirty="0">
                <a:solidFill>
                  <a:schemeClr val="bg1">
                    <a:lumMod val="50000"/>
                  </a:schemeClr>
                </a:solidFill>
              </a:rPr>
              <a:t>”, </a:t>
            </a:r>
            <a:r>
              <a:rPr lang="ko-KR" altLang="en-US" dirty="0">
                <a:solidFill>
                  <a:schemeClr val="bg1">
                    <a:lumMod val="50000"/>
                  </a:schemeClr>
                </a:solidFill>
              </a:rPr>
              <a:t>금융위원회 보도자료</a:t>
            </a:r>
            <a:r>
              <a:rPr lang="en-US" altLang="ko-KR" dirty="0">
                <a:solidFill>
                  <a:schemeClr val="bg1">
                    <a:lumMod val="50000"/>
                  </a:schemeClr>
                </a:solidFill>
              </a:rPr>
              <a:t>(2023.11.5), “</a:t>
            </a:r>
            <a:r>
              <a:rPr lang="ko-KR" altLang="en-US" dirty="0">
                <a:solidFill>
                  <a:schemeClr val="bg1">
                    <a:lumMod val="50000"/>
                  </a:schemeClr>
                </a:solidFill>
              </a:rPr>
              <a:t>내년 상반기까지 공매도를 전면 금지하고</a:t>
            </a:r>
            <a:r>
              <a:rPr lang="en-US" altLang="ko-KR" dirty="0">
                <a:solidFill>
                  <a:schemeClr val="bg1">
                    <a:lumMod val="50000"/>
                  </a:schemeClr>
                </a:solidFill>
              </a:rPr>
              <a:t>, </a:t>
            </a:r>
            <a:r>
              <a:rPr lang="ko-KR" altLang="en-US" dirty="0">
                <a:solidFill>
                  <a:schemeClr val="bg1">
                    <a:lumMod val="50000"/>
                  </a:schemeClr>
                </a:solidFill>
              </a:rPr>
              <a:t>전향적인 공매도 제도개선을 추진합니다</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 name="표 3">
            <a:extLst>
              <a:ext uri="{FF2B5EF4-FFF2-40B4-BE49-F238E27FC236}">
                <a16:creationId xmlns:a16="http://schemas.microsoft.com/office/drawing/2014/main" id="{F4501AF0-9508-263A-69CD-4913CF39C337}"/>
              </a:ext>
            </a:extLst>
          </p:cNvPr>
          <p:cNvGraphicFramePr>
            <a:graphicFrameLocks noGrp="1"/>
          </p:cNvGraphicFramePr>
          <p:nvPr>
            <p:extLst>
              <p:ext uri="{D42A27DB-BD31-4B8C-83A1-F6EECF244321}">
                <p14:modId xmlns:p14="http://schemas.microsoft.com/office/powerpoint/2010/main" val="1217411890"/>
              </p:ext>
            </p:extLst>
          </p:nvPr>
        </p:nvGraphicFramePr>
        <p:xfrm>
          <a:off x="488949" y="2168523"/>
          <a:ext cx="8928000" cy="3714018"/>
        </p:xfrm>
        <a:graphic>
          <a:graphicData uri="http://schemas.openxmlformats.org/drawingml/2006/table">
            <a:tbl>
              <a:tblPr/>
              <a:tblGrid>
                <a:gridCol w="936000">
                  <a:extLst>
                    <a:ext uri="{9D8B030D-6E8A-4147-A177-3AD203B41FA5}">
                      <a16:colId xmlns:a16="http://schemas.microsoft.com/office/drawing/2014/main" val="3291401615"/>
                    </a:ext>
                  </a:extLst>
                </a:gridCol>
                <a:gridCol w="3983074">
                  <a:extLst>
                    <a:ext uri="{9D8B030D-6E8A-4147-A177-3AD203B41FA5}">
                      <a16:colId xmlns:a16="http://schemas.microsoft.com/office/drawing/2014/main" val="3167723449"/>
                    </a:ext>
                  </a:extLst>
                </a:gridCol>
                <a:gridCol w="4008926">
                  <a:extLst>
                    <a:ext uri="{9D8B030D-6E8A-4147-A177-3AD203B41FA5}">
                      <a16:colId xmlns:a16="http://schemas.microsoft.com/office/drawing/2014/main" val="275013380"/>
                    </a:ext>
                  </a:extLst>
                </a:gridCol>
              </a:tblGrid>
              <a:tr h="219598">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gridSpan="2">
                  <a:txBody>
                    <a:bodyPr/>
                    <a:lstStyle/>
                    <a:p>
                      <a:pPr marL="0" marR="0" indent="0" algn="ctr" fontAlgn="base" latinLnBrk="0">
                        <a:lnSpc>
                          <a:spcPct val="100000"/>
                        </a:lnSpc>
                        <a:spcBef>
                          <a:spcPts val="10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주요 내용</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hMerge="1">
                  <a:txBody>
                    <a:bodyPr/>
                    <a:lstStyle/>
                    <a:p>
                      <a:pPr latinLnBrk="1"/>
                      <a:endParaRPr lang="ko-KR" altLang="en-US"/>
                    </a:p>
                  </a:txBody>
                  <a:tcPr/>
                </a:tc>
                <a:extLst>
                  <a:ext uri="{0D108BD9-81ED-4DB2-BD59-A6C34878D82A}">
                    <a16:rowId xmlns:a16="http://schemas.microsoft.com/office/drawing/2014/main" val="4291391519"/>
                  </a:ext>
                </a:extLst>
              </a:tr>
              <a:tr h="853517">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검토 배경 및 경과 </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gridSpan="2">
                  <a:txBody>
                    <a:bodyPr/>
                    <a:lstStyle/>
                    <a:p>
                      <a:pPr marL="182563" marR="0" lvl="0" indent="-95250" algn="l" defTabSz="914400" eaLnBrk="1" fontAlgn="base" latinLnBrk="0" hangingPunct="1">
                        <a:lnSpc>
                          <a:spcPct val="110000"/>
                        </a:lnSpc>
                        <a:spcBef>
                          <a:spcPts val="0"/>
                        </a:spcBef>
                        <a:spcAft>
                          <a:spcPts val="30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공매도는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주식</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을 빌려 매도하고 추후 매수해 상환하는 신용매도로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모든 선진증시에서 허용되는 거래기법이나 무차입 공매도는 결제 불이행 위험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투기 악용 우려 등이 있어 엄격히 금지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10000"/>
                        </a:lnSpc>
                        <a:spcBef>
                          <a:spcPts val="0"/>
                        </a:spcBef>
                        <a:spcAft>
                          <a:spcPts val="30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국내 주식시장은 변동성이 크고 개인투자자 비중이 높아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공매도의 불법 불공정 문제가 더욱 우려되는 측면이 있으며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최근 불법 무차입 공매도가 반복되고 개인투자자 중심의 문제제기도 지속</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10000"/>
                        </a:lnSpc>
                        <a:spcBef>
                          <a:spcPts val="0"/>
                        </a:spcBef>
                        <a:spcAft>
                          <a:spcPts val="30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금융위는 시장 불확실성 확대에 선제적으로 대응하고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불법 무차입 공매도 행위의 공정한 시장 가격형성 저해에 대한 우려로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내년 상반기까지 공매도를 전면금지하기로 의결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(’23.11.5</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4253696699"/>
                  </a:ext>
                </a:extLst>
              </a:tr>
              <a:tr h="2304000">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공매도 제도개선 방향</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案</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87313" marR="0" lvl="0" indent="0" algn="l" defTabSz="914400" eaLnBrk="1" fontAlgn="base" latinLnBrk="0" hangingPunct="1">
                        <a:lnSpc>
                          <a:spcPct val="110000"/>
                        </a:lnSpc>
                        <a:spcBef>
                          <a:spcPts val="0"/>
                        </a:spcBef>
                        <a:spcAft>
                          <a:spcPts val="300"/>
                        </a:spcAft>
                        <a:buClrTx/>
                        <a:buSzTx/>
                        <a:buFont typeface="Arial" panose="020B0604020202020204" pitchFamily="34" charset="0"/>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1.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기울어진 운동장</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해소</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10000"/>
                        </a:lnSpc>
                        <a:spcBef>
                          <a:spcPts val="0"/>
                        </a:spcBef>
                        <a:spcAft>
                          <a:spcPts val="30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현황</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통상 기관투자자는 대차를 통해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개인 전문투자자도 참여 가능</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개인투자자는 증권사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대주를</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통해 주식을 차입하여 공매도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10000"/>
                        </a:lnSpc>
                        <a:spcBef>
                          <a:spcPts val="0"/>
                        </a:spcBef>
                        <a:spcAft>
                          <a:spcPts val="30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문제점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대차와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대주의</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주식 차입조건이 여전히 완전 동일하지 않아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개인투자자가 기관투자자보다 불리하다는 문제제기 지속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10000"/>
                        </a:lnSpc>
                        <a:spcBef>
                          <a:spcPts val="0"/>
                        </a:spcBef>
                        <a:spcAft>
                          <a:spcPts val="30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개선방안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대차와 개인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대주의</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주식차입 상환기간 및 담보비율을 통일</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10000"/>
                        </a:lnSpc>
                        <a:spcBef>
                          <a:spcPts val="0"/>
                        </a:spcBef>
                        <a:spcAft>
                          <a:spcPts val="300"/>
                        </a:spcAft>
                        <a:buClrTx/>
                        <a:buSzTx/>
                        <a:buFontTx/>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대차 상환기간</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대주와 동일하게</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‘90</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일</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연장’으로</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제한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대주 담보비율</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대차와 동일하게</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‘120% → 105%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이상’으로</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인하</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10000"/>
                        </a:lnSpc>
                        <a:spcBef>
                          <a:spcPts val="0"/>
                        </a:spcBef>
                        <a:spcAft>
                          <a:spcPts val="30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조치사항</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자본시장법 개정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하위규정 정비 등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6</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개월 후 시행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금융투자업규정</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개정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증금</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대출업무규정 개정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금투협</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가이드라인 마련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증권사 시스템 개편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(6</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개월 소요</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82562" marR="0" lvl="0" indent="0" algn="ctr" defTabSz="914400" eaLnBrk="1" fontAlgn="base" latinLnBrk="0" hangingPunct="1">
                        <a:lnSpc>
                          <a:spcPct val="110000"/>
                        </a:lnSpc>
                        <a:spcBef>
                          <a:spcPts val="0"/>
                        </a:spcBef>
                        <a:spcAft>
                          <a:spcPts val="30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&lt;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대차</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대주</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제도 개선 이후 비교 </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&gt;</a:t>
                      </a:r>
                    </a:p>
                    <a:p>
                      <a:pPr marL="182562" marR="0" lvl="0" indent="0" algn="l" defTabSz="914400" eaLnBrk="1" fontAlgn="base" latinLnBrk="0" hangingPunct="1">
                        <a:lnSpc>
                          <a:spcPct val="110000"/>
                        </a:lnSpc>
                        <a:spcBef>
                          <a:spcPts val="0"/>
                        </a:spcBef>
                        <a:spcAft>
                          <a:spcPts val="300"/>
                        </a:spcAft>
                        <a:buClrTx/>
                        <a:buSzTx/>
                        <a:buFontTx/>
                        <a:buNone/>
                        <a:tabLst/>
                        <a:defRPr/>
                      </a:pP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71884664"/>
                  </a:ext>
                </a:extLst>
              </a:tr>
            </a:tbl>
          </a:graphicData>
        </a:graphic>
      </p:graphicFrame>
      <p:pic>
        <p:nvPicPr>
          <p:cNvPr id="8" name="그림 7">
            <a:extLst>
              <a:ext uri="{FF2B5EF4-FFF2-40B4-BE49-F238E27FC236}">
                <a16:creationId xmlns:a16="http://schemas.microsoft.com/office/drawing/2014/main" id="{14AB21CD-25B7-1AE7-4952-133079372BDF}"/>
              </a:ext>
            </a:extLst>
          </p:cNvPr>
          <p:cNvPicPr>
            <a:picLocks noChangeAspect="1"/>
          </p:cNvPicPr>
          <p:nvPr/>
        </p:nvPicPr>
        <p:blipFill rotWithShape="1">
          <a:blip r:embed="rId2"/>
          <a:srcRect t="2873"/>
          <a:stretch/>
        </p:blipFill>
        <p:spPr>
          <a:xfrm>
            <a:off x="5819250" y="3854429"/>
            <a:ext cx="3241534" cy="1955821"/>
          </a:xfrm>
          <a:prstGeom prst="rect">
            <a:avLst/>
          </a:prstGeom>
        </p:spPr>
      </p:pic>
    </p:spTree>
    <p:extLst>
      <p:ext uri="{BB962C8B-B14F-4D97-AF65-F5344CB8AC3E}">
        <p14:creationId xmlns:p14="http://schemas.microsoft.com/office/powerpoint/2010/main" val="10015472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IV. </a:t>
            </a:r>
            <a:r>
              <a:rPr lang="ko-KR" altLang="en-US" dirty="0"/>
              <a:t>금융투자업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en-US" altLang="ko-KR" dirty="0"/>
              <a:t>’24</a:t>
            </a:r>
            <a:r>
              <a:rPr lang="ko-KR" altLang="en-US" dirty="0"/>
              <a:t>년 상반기까지 공매도 전면 금지</a:t>
            </a:r>
            <a:r>
              <a:rPr lang="en-US" altLang="ko-KR" dirty="0"/>
              <a:t>·</a:t>
            </a:r>
            <a:r>
              <a:rPr lang="ko-KR" altLang="en-US" dirty="0"/>
              <a:t>공매도 제도개선 방향</a:t>
            </a:r>
            <a:r>
              <a:rPr lang="en-US" altLang="ko-KR" dirty="0"/>
              <a:t>(</a:t>
            </a:r>
            <a:r>
              <a:rPr lang="ko-KR" altLang="en-US" dirty="0"/>
              <a:t>案</a:t>
            </a:r>
            <a:r>
              <a:rPr lang="en-US" altLang="ko-KR" dirty="0"/>
              <a:t>) </a:t>
            </a:r>
            <a:r>
              <a:rPr lang="ko-KR" altLang="en-US" dirty="0"/>
              <a:t>마련 </a:t>
            </a:r>
            <a:r>
              <a:rPr lang="en-US" altLang="ko-KR" dirty="0"/>
              <a:t>(</a:t>
            </a:r>
            <a:r>
              <a:rPr lang="ko-KR" altLang="en-US" dirty="0"/>
              <a:t>계속</a:t>
            </a:r>
            <a:r>
              <a:rPr lang="en-US" altLang="ko-KR" dirty="0"/>
              <a:t>)</a:t>
            </a:r>
            <a:endParaRPr lang="ko-KR" altLang="en-US" dirty="0"/>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a:lnSpc>
                <a:spcPct val="120000"/>
              </a:lnSpc>
              <a:defRPr/>
            </a:pPr>
            <a:r>
              <a:rPr lang="en-US" altLang="ko-KR" dirty="0"/>
              <a:t>[</a:t>
            </a:r>
            <a:r>
              <a:rPr lang="ko-KR" altLang="en-US" dirty="0"/>
              <a:t>현행</a:t>
            </a:r>
            <a:r>
              <a:rPr lang="en-US" altLang="ko-KR" dirty="0"/>
              <a:t>] </a:t>
            </a:r>
            <a:r>
              <a:rPr lang="ko-KR" altLang="en-US" dirty="0"/>
              <a:t>코스피</a:t>
            </a:r>
            <a:r>
              <a:rPr lang="en-US" altLang="ko-KR" dirty="0"/>
              <a:t>200, </a:t>
            </a:r>
            <a:r>
              <a:rPr lang="ko-KR" altLang="en-US" dirty="0"/>
              <a:t>코스닥</a:t>
            </a:r>
            <a:r>
              <a:rPr lang="en-US" altLang="ko-KR" dirty="0"/>
              <a:t>150 </a:t>
            </a:r>
            <a:r>
              <a:rPr lang="ko-KR" altLang="en-US" dirty="0"/>
              <a:t>편입 종목 외 공매도 금지 → </a:t>
            </a:r>
            <a:r>
              <a:rPr lang="en-US" altLang="ko-KR" dirty="0"/>
              <a:t>[’23.11.6</a:t>
            </a:r>
            <a:r>
              <a:rPr lang="ko-KR" altLang="en-US" dirty="0"/>
              <a:t>일</a:t>
            </a:r>
            <a:r>
              <a:rPr lang="en-US" altLang="ko-KR" dirty="0"/>
              <a:t>~’24.6</a:t>
            </a:r>
            <a:r>
              <a:rPr lang="ko-KR" altLang="en-US" dirty="0"/>
              <a:t>월말</a:t>
            </a:r>
            <a:r>
              <a:rPr lang="en-US" altLang="ko-KR" dirty="0"/>
              <a:t>] </a:t>
            </a:r>
            <a:r>
              <a:rPr lang="ko-KR" altLang="en-US" dirty="0"/>
              <a:t>코스피</a:t>
            </a:r>
            <a:r>
              <a:rPr lang="en-US" altLang="ko-KR" dirty="0"/>
              <a:t>·</a:t>
            </a:r>
            <a:r>
              <a:rPr lang="ko-KR" altLang="en-US" dirty="0"/>
              <a:t>코스닥</a:t>
            </a:r>
            <a:r>
              <a:rPr lang="en-US" altLang="ko-KR" dirty="0"/>
              <a:t>·</a:t>
            </a:r>
            <a:r>
              <a:rPr lang="ko-KR" altLang="en-US" dirty="0" err="1"/>
              <a:t>코넥스</a:t>
            </a:r>
            <a:r>
              <a:rPr lang="ko-KR" altLang="en-US" dirty="0"/>
              <a:t> 전종목 공매도 금지</a:t>
            </a:r>
            <a:endParaRPr lang="en-US" altLang="ko-KR" dirty="0"/>
          </a:p>
          <a:p>
            <a:pPr marL="171450" indent="-171450">
              <a:lnSpc>
                <a:spcPct val="120000"/>
              </a:lnSpc>
              <a:buFont typeface="Arial" panose="020B0604020202020204" pitchFamily="34" charset="0"/>
              <a:buChar char="•"/>
              <a:defRPr/>
            </a:pPr>
            <a:r>
              <a:rPr lang="ko-KR" altLang="en-US" sz="1200" dirty="0">
                <a:solidFill>
                  <a:schemeClr val="accent1"/>
                </a:solidFill>
              </a:rPr>
              <a:t>공매도 금지 기간을 ‘불법 공매도 </a:t>
            </a:r>
            <a:r>
              <a:rPr lang="ko-KR" altLang="en-US" sz="1200" dirty="0" err="1">
                <a:solidFill>
                  <a:schemeClr val="accent1"/>
                </a:solidFill>
              </a:rPr>
              <a:t>근절’의</a:t>
            </a:r>
            <a:r>
              <a:rPr lang="ko-KR" altLang="en-US" sz="1200" dirty="0">
                <a:solidFill>
                  <a:schemeClr val="accent1"/>
                </a:solidFill>
              </a:rPr>
              <a:t> 원점으로 삼아</a:t>
            </a:r>
            <a:r>
              <a:rPr lang="en-US" altLang="ko-KR" sz="1200" dirty="0">
                <a:solidFill>
                  <a:schemeClr val="accent1"/>
                </a:solidFill>
              </a:rPr>
              <a:t>, </a:t>
            </a:r>
            <a:r>
              <a:rPr lang="ko-KR" altLang="en-US" sz="1200" dirty="0">
                <a:solidFill>
                  <a:schemeClr val="accent1"/>
                </a:solidFill>
              </a:rPr>
              <a:t>공매도의 불법</a:t>
            </a:r>
            <a:r>
              <a:rPr lang="en-US" altLang="ko-KR" sz="1200" dirty="0">
                <a:solidFill>
                  <a:schemeClr val="accent1"/>
                </a:solidFill>
              </a:rPr>
              <a:t>·</a:t>
            </a:r>
            <a:r>
              <a:rPr lang="ko-KR" altLang="en-US" sz="1200" dirty="0">
                <a:solidFill>
                  <a:schemeClr val="accent1"/>
                </a:solidFill>
              </a:rPr>
              <a:t>불공정이 반복되지 않도록 전향적 제도개선 추진</a:t>
            </a:r>
            <a:endParaRPr lang="en-US" altLang="ko-KR" sz="1200" dirty="0">
              <a:solidFill>
                <a:schemeClr val="accent1"/>
              </a:solidFill>
            </a:endParaRPr>
          </a:p>
          <a:p>
            <a:pPr marL="171450" indent="-171450">
              <a:lnSpc>
                <a:spcPct val="120000"/>
              </a:lnSpc>
              <a:buFont typeface="Arial" panose="020B0604020202020204" pitchFamily="34" charset="0"/>
              <a:buChar char="•"/>
              <a:defRPr/>
            </a:pPr>
            <a:r>
              <a:rPr lang="ko-KR" altLang="en-US" sz="1200" dirty="0">
                <a:solidFill>
                  <a:schemeClr val="accent1"/>
                </a:solidFill>
              </a:rPr>
              <a:t>유관기관</a:t>
            </a:r>
            <a:r>
              <a:rPr lang="en-US" altLang="ko-KR" sz="1200" dirty="0">
                <a:solidFill>
                  <a:schemeClr val="accent1"/>
                </a:solidFill>
              </a:rPr>
              <a:t>·</a:t>
            </a:r>
            <a:r>
              <a:rPr lang="ko-KR" altLang="en-US" sz="1200" dirty="0">
                <a:solidFill>
                  <a:schemeClr val="accent1"/>
                </a:solidFill>
              </a:rPr>
              <a:t>업계</a:t>
            </a:r>
            <a:r>
              <a:rPr lang="en-US" altLang="ko-KR" sz="1200" dirty="0">
                <a:solidFill>
                  <a:schemeClr val="accent1"/>
                </a:solidFill>
              </a:rPr>
              <a:t>·</a:t>
            </a:r>
            <a:r>
              <a:rPr lang="ko-KR" altLang="en-US" sz="1200" dirty="0">
                <a:solidFill>
                  <a:schemeClr val="accent1"/>
                </a:solidFill>
              </a:rPr>
              <a:t>전문가 논의를 거쳐 공동 제도개선 방향 마련</a:t>
            </a:r>
            <a:r>
              <a:rPr lang="ko-KR" altLang="en-US" dirty="0"/>
              <a:t> → 공론화 과정 거쳐 최종안 마련 및 입법화 추진 예정</a:t>
            </a:r>
            <a:endParaRPr lang="ko-KR" altLang="en-US" sz="1200" dirty="0">
              <a:solidFill>
                <a:schemeClr val="accent1"/>
              </a:solidFill>
            </a:endParaRP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2023.11.16</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(2023.11.16), “</a:t>
            </a:r>
            <a:r>
              <a:rPr lang="ko-KR" altLang="en-US" dirty="0">
                <a:solidFill>
                  <a:schemeClr val="bg1">
                    <a:lumMod val="50000"/>
                  </a:schemeClr>
                </a:solidFill>
              </a:rPr>
              <a:t>민당정협의회</a:t>
            </a:r>
            <a:r>
              <a:rPr lang="en-US" altLang="ko-KR" dirty="0">
                <a:solidFill>
                  <a:schemeClr val="bg1">
                    <a:lumMod val="50000"/>
                  </a:schemeClr>
                </a:solidFill>
              </a:rPr>
              <a:t>, </a:t>
            </a:r>
            <a:r>
              <a:rPr lang="ko-KR" altLang="en-US" dirty="0">
                <a:solidFill>
                  <a:schemeClr val="bg1">
                    <a:lumMod val="50000"/>
                  </a:schemeClr>
                </a:solidFill>
              </a:rPr>
              <a:t>공매도 제도개선 방향 등 논의</a:t>
            </a:r>
            <a:r>
              <a:rPr lang="en-US" altLang="ko-KR" dirty="0">
                <a:solidFill>
                  <a:schemeClr val="bg1">
                    <a:lumMod val="50000"/>
                  </a:schemeClr>
                </a:solidFill>
              </a:rPr>
              <a:t>”, </a:t>
            </a:r>
            <a:r>
              <a:rPr lang="ko-KR" altLang="en-US" dirty="0">
                <a:solidFill>
                  <a:schemeClr val="bg1">
                    <a:lumMod val="50000"/>
                  </a:schemeClr>
                </a:solidFill>
              </a:rPr>
              <a:t>금융위원회 보도자료</a:t>
            </a:r>
            <a:r>
              <a:rPr lang="en-US" altLang="ko-KR" dirty="0">
                <a:solidFill>
                  <a:schemeClr val="bg1">
                    <a:lumMod val="50000"/>
                  </a:schemeClr>
                </a:solidFill>
              </a:rPr>
              <a:t>(2023.11.5), “</a:t>
            </a:r>
            <a:r>
              <a:rPr lang="ko-KR" altLang="en-US" dirty="0">
                <a:solidFill>
                  <a:schemeClr val="bg1">
                    <a:lumMod val="50000"/>
                  </a:schemeClr>
                </a:solidFill>
              </a:rPr>
              <a:t>내년 상반기까지 공매도를 전면 금지하고</a:t>
            </a:r>
            <a:r>
              <a:rPr lang="en-US" altLang="ko-KR" dirty="0">
                <a:solidFill>
                  <a:schemeClr val="bg1">
                    <a:lumMod val="50000"/>
                  </a:schemeClr>
                </a:solidFill>
              </a:rPr>
              <a:t>, </a:t>
            </a:r>
            <a:r>
              <a:rPr lang="ko-KR" altLang="en-US" dirty="0">
                <a:solidFill>
                  <a:schemeClr val="bg1">
                    <a:lumMod val="50000"/>
                  </a:schemeClr>
                </a:solidFill>
              </a:rPr>
              <a:t>전향적인 공매도 제도개선을 추진합니다</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 name="표 3">
            <a:extLst>
              <a:ext uri="{FF2B5EF4-FFF2-40B4-BE49-F238E27FC236}">
                <a16:creationId xmlns:a16="http://schemas.microsoft.com/office/drawing/2014/main" id="{F4501AF0-9508-263A-69CD-4913CF39C337}"/>
              </a:ext>
            </a:extLst>
          </p:cNvPr>
          <p:cNvGraphicFramePr>
            <a:graphicFrameLocks noGrp="1"/>
          </p:cNvGraphicFramePr>
          <p:nvPr>
            <p:extLst>
              <p:ext uri="{D42A27DB-BD31-4B8C-83A1-F6EECF244321}">
                <p14:modId xmlns:p14="http://schemas.microsoft.com/office/powerpoint/2010/main" val="1313436276"/>
              </p:ext>
            </p:extLst>
          </p:nvPr>
        </p:nvGraphicFramePr>
        <p:xfrm>
          <a:off x="488949" y="2168523"/>
          <a:ext cx="8949018" cy="3708402"/>
        </p:xfrm>
        <a:graphic>
          <a:graphicData uri="http://schemas.openxmlformats.org/drawingml/2006/table">
            <a:tbl>
              <a:tblPr/>
              <a:tblGrid>
                <a:gridCol w="936000">
                  <a:extLst>
                    <a:ext uri="{9D8B030D-6E8A-4147-A177-3AD203B41FA5}">
                      <a16:colId xmlns:a16="http://schemas.microsoft.com/office/drawing/2014/main" val="3291401615"/>
                    </a:ext>
                  </a:extLst>
                </a:gridCol>
                <a:gridCol w="3708000">
                  <a:extLst>
                    <a:ext uri="{9D8B030D-6E8A-4147-A177-3AD203B41FA5}">
                      <a16:colId xmlns:a16="http://schemas.microsoft.com/office/drawing/2014/main" val="3167723449"/>
                    </a:ext>
                  </a:extLst>
                </a:gridCol>
                <a:gridCol w="4305018">
                  <a:extLst>
                    <a:ext uri="{9D8B030D-6E8A-4147-A177-3AD203B41FA5}">
                      <a16:colId xmlns:a16="http://schemas.microsoft.com/office/drawing/2014/main" val="275013380"/>
                    </a:ext>
                  </a:extLst>
                </a:gridCol>
              </a:tblGrid>
              <a:tr h="250768">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gridSpan="2">
                  <a:txBody>
                    <a:bodyPr/>
                    <a:lstStyle/>
                    <a:p>
                      <a:pPr marL="0" marR="0" indent="0" algn="ctr" fontAlgn="base" latinLnBrk="0">
                        <a:lnSpc>
                          <a:spcPct val="100000"/>
                        </a:lnSpc>
                        <a:spcBef>
                          <a:spcPts val="10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주요 내용</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hMerge="1">
                  <a:txBody>
                    <a:bodyPr/>
                    <a:lstStyle/>
                    <a:p>
                      <a:pPr latinLnBrk="1"/>
                      <a:endParaRPr lang="ko-KR" altLang="en-US"/>
                    </a:p>
                  </a:txBody>
                  <a:tcPr/>
                </a:tc>
                <a:extLst>
                  <a:ext uri="{0D108BD9-81ED-4DB2-BD59-A6C34878D82A}">
                    <a16:rowId xmlns:a16="http://schemas.microsoft.com/office/drawing/2014/main" val="4291391519"/>
                  </a:ext>
                </a:extLst>
              </a:tr>
              <a:tr h="1723852">
                <a:tc rowSpan="2">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공매도 제도개선 방향</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案</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rowSpan="2">
                  <a:txBody>
                    <a:bodyPr/>
                    <a:lstStyle/>
                    <a:p>
                      <a:pPr marL="87313" marR="0" lvl="0" indent="0" algn="l" defTabSz="914400" eaLnBrk="1" fontAlgn="base" latinLnBrk="0" hangingPunct="1">
                        <a:lnSpc>
                          <a:spcPct val="110000"/>
                        </a:lnSpc>
                        <a:spcBef>
                          <a:spcPts val="0"/>
                        </a:spcBef>
                        <a:spcAft>
                          <a:spcPts val="300"/>
                        </a:spcAft>
                        <a:buClrTx/>
                        <a:buSzTx/>
                        <a:buFont typeface="Arial" panose="020B0604020202020204" pitchFamily="34" charset="0"/>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2.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무차입 공매도 사전방지</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10000"/>
                        </a:lnSpc>
                        <a:spcBef>
                          <a:spcPts val="0"/>
                        </a:spcBef>
                        <a:spcAft>
                          <a:spcPts val="30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현황</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무차입 공매도는 자본시장법상 엄격히 금지되는 불법 행위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10000"/>
                        </a:lnSpc>
                        <a:spcBef>
                          <a:spcPts val="0"/>
                        </a:spcBef>
                        <a:spcAft>
                          <a:spcPts val="30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문제점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공매도 잔고관리가 미흡해 관행화된 무차입 공매도 발생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10000"/>
                        </a:lnSpc>
                        <a:spcBef>
                          <a:spcPts val="0"/>
                        </a:spcBef>
                        <a:spcAft>
                          <a:spcPts val="30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개선방안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기관 내부 공매도 전산시스템 구축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내부통제기준 마련 의무화</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10000"/>
                        </a:lnSpc>
                        <a:spcBef>
                          <a:spcPts val="0"/>
                        </a:spcBef>
                        <a:spcAft>
                          <a:spcPts val="300"/>
                        </a:spcAft>
                        <a:buClrTx/>
                        <a:buSzTx/>
                        <a:buFontTx/>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시스템 적용대상</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공매도 거래 기관투자자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소규모 공매도 거래 기관투자자 또는 공매도 주문 시마다 증권사에 대차계약 증빙 제출하는 경우 등은 예외</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p>
                    <a:p>
                      <a:pPr marL="269875" marR="0" lvl="0" indent="-87313" algn="l" defTabSz="914400" eaLnBrk="1" fontAlgn="base" latinLnBrk="0" hangingPunct="1">
                        <a:lnSpc>
                          <a:spcPct val="110000"/>
                        </a:lnSpc>
                        <a:spcBef>
                          <a:spcPts val="0"/>
                        </a:spcBef>
                        <a:spcAft>
                          <a:spcPts val="300"/>
                        </a:spcAft>
                        <a:buClrTx/>
                        <a:buSzTx/>
                        <a:buFontTx/>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시스템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기관투자자가 자체적으로 매도가능 잔고를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전산관리하는</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내부 시스템을 구축 →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단계로 무차입 공매도 방지 </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10000"/>
                        </a:lnSpc>
                        <a:spcBef>
                          <a:spcPts val="0"/>
                        </a:spcBef>
                        <a:spcAft>
                          <a:spcPts val="300"/>
                        </a:spcAft>
                        <a:buClrTx/>
                        <a:buSzTx/>
                        <a:buFontTx/>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내부통제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전산시스템 적용 예외 대상을 포함한 모든 공매도 기관투자자는 무차입 공매도 예방을 위한 내부통제기준 마련</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10000"/>
                        </a:lnSpc>
                        <a:spcBef>
                          <a:spcPts val="0"/>
                        </a:spcBef>
                        <a:spcAft>
                          <a:spcPts val="30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개선방안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증권사에 기관투자자 전산시스템 확인의무 부과</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10000"/>
                        </a:lnSpc>
                        <a:spcBef>
                          <a:spcPts val="0"/>
                        </a:spcBef>
                        <a:spcAft>
                          <a:spcPts val="300"/>
                        </a:spcAft>
                        <a:buClrTx/>
                        <a:buSzTx/>
                        <a:buFontTx/>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증권사 확인</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증권사는 의무화 대상 기관의 기관 내부 공매도 전산시스템 구축을 확인한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경우에면</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공매도 주문을 허용</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10000"/>
                        </a:lnSpc>
                        <a:spcBef>
                          <a:spcPts val="0"/>
                        </a:spcBef>
                        <a:spcAft>
                          <a:spcPts val="300"/>
                        </a:spcAft>
                        <a:buClrTx/>
                        <a:buSzTx/>
                        <a:buFontTx/>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추가확인</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보고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연</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회 추가 확인</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최초</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추가 확인결과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금감원</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보고</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10000"/>
                        </a:lnSpc>
                        <a:spcBef>
                          <a:spcPts val="0"/>
                        </a:spcBef>
                        <a:spcAft>
                          <a:spcPts val="30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개선방안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전산시스템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내부통제기준 및 확인의무 위반 시 과태료 부과</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10000"/>
                        </a:lnSpc>
                        <a:spcBef>
                          <a:spcPts val="0"/>
                        </a:spcBef>
                        <a:spcAft>
                          <a:spcPts val="30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조치사항</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자본시장법 개정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하위규정 정비 등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6</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개월 후 시행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82562" marR="0" lvl="0" indent="0" algn="ctr" defTabSz="914400" eaLnBrk="1" fontAlgn="base" latinLnBrk="0" hangingPunct="1">
                        <a:lnSpc>
                          <a:spcPct val="110000"/>
                        </a:lnSpc>
                        <a:spcBef>
                          <a:spcPts val="0"/>
                        </a:spcBef>
                        <a:spcAft>
                          <a:spcPts val="300"/>
                        </a:spcAft>
                        <a:buClrTx/>
                        <a:buSzTx/>
                        <a:buFontTx/>
                        <a:buNone/>
                        <a:tabLst/>
                        <a:defRPr/>
                      </a:pP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182562" marR="0" lvl="0" indent="0" algn="ctr" defTabSz="914400" eaLnBrk="1" fontAlgn="base" latinLnBrk="0" hangingPunct="1">
                        <a:lnSpc>
                          <a:spcPct val="110000"/>
                        </a:lnSpc>
                        <a:spcBef>
                          <a:spcPts val="0"/>
                        </a:spcBef>
                        <a:spcAft>
                          <a:spcPts val="30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&lt;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기관 내부 공매도 전산시스템을 통한 무차입 공매도 방지 </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&gt;</a:t>
                      </a:r>
                    </a:p>
                    <a:p>
                      <a:pPr marL="182562" marR="0" lvl="0" indent="0" algn="l" defTabSz="914400" eaLnBrk="1" fontAlgn="base" latinLnBrk="0" hangingPunct="1">
                        <a:lnSpc>
                          <a:spcPct val="110000"/>
                        </a:lnSpc>
                        <a:spcBef>
                          <a:spcPts val="0"/>
                        </a:spcBef>
                        <a:spcAft>
                          <a:spcPts val="300"/>
                        </a:spcAft>
                        <a:buClrTx/>
                        <a:buSzTx/>
                        <a:buFontTx/>
                        <a:buNone/>
                        <a:tabLst/>
                        <a:defRPr/>
                      </a:pP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71884664"/>
                  </a:ext>
                </a:extLst>
              </a:tr>
              <a:tr h="1733782">
                <a:tc vMerge="1">
                  <a:txBody>
                    <a:bodyPr/>
                    <a:lstStyle/>
                    <a:p>
                      <a:pPr latinLnBrk="1"/>
                      <a:endParaRPr lang="ko-KR" altLang="en-US"/>
                    </a:p>
                  </a:txBody>
                  <a:tcPr/>
                </a:tc>
                <a:tc vMerge="1">
                  <a:txBody>
                    <a:bodyPr/>
                    <a:lstStyle/>
                    <a:p>
                      <a:pPr latinLnBrk="1"/>
                      <a:endParaRPr lang="ko-KR" altLang="en-US"/>
                    </a:p>
                  </a:txBody>
                  <a:tcPr/>
                </a:tc>
                <a:tc>
                  <a:txBody>
                    <a:bodyPr/>
                    <a:lstStyle/>
                    <a:p>
                      <a:pPr marL="182563" marR="0" lvl="0" indent="-95250" algn="l" defTabSz="914400" eaLnBrk="1" fontAlgn="base" latinLnBrk="0" hangingPunct="1">
                        <a:lnSpc>
                          <a:spcPct val="110000"/>
                        </a:lnSpc>
                        <a:spcBef>
                          <a:spcPts val="0"/>
                        </a:spcBef>
                        <a:spcAft>
                          <a:spcPts val="30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추가검토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외부적 무차입 공매도 실시간 차단 시스템 실현가능성 추가 검토</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10000"/>
                        </a:lnSpc>
                        <a:spcBef>
                          <a:spcPts val="0"/>
                        </a:spcBef>
                        <a:spcAft>
                          <a:spcPts val="30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기관내 공매도 전산화의 다음 단계로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외부적으로 무차입 공매도를 실시간 차단하는 시스템까지 구축 가능한지 추가 검토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추가확인</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보고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연</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회 추가 확인</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최초</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추가 확인결과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금감원</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보고</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10000"/>
                        </a:lnSpc>
                        <a:spcBef>
                          <a:spcPts val="0"/>
                        </a:spcBef>
                        <a:spcAft>
                          <a:spcPts val="300"/>
                        </a:spcAft>
                        <a:buClrTx/>
                        <a:buSzTx/>
                        <a:buFontTx/>
                        <a:buChar char="-"/>
                        <a:tabLst/>
                        <a:defRPr/>
                      </a:pP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금감원</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거래소가 유관기관</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전문가</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업계</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투자자 등과 공동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T/F</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를 구성해 폭 넓게 논의하고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공론화 과정도 병행</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10000"/>
                        </a:lnSpc>
                        <a:spcBef>
                          <a:spcPts val="0"/>
                        </a:spcBef>
                        <a:spcAft>
                          <a:spcPts val="30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조치사항</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금감원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거래소 주관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T/F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추가 검토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(’24.</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상반기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014897966"/>
                  </a:ext>
                </a:extLst>
              </a:tr>
            </a:tbl>
          </a:graphicData>
        </a:graphic>
      </p:graphicFrame>
      <p:pic>
        <p:nvPicPr>
          <p:cNvPr id="9" name="그림 8">
            <a:extLst>
              <a:ext uri="{FF2B5EF4-FFF2-40B4-BE49-F238E27FC236}">
                <a16:creationId xmlns:a16="http://schemas.microsoft.com/office/drawing/2014/main" id="{8A785BD3-918A-2FD1-8948-634A2618D633}"/>
              </a:ext>
            </a:extLst>
          </p:cNvPr>
          <p:cNvPicPr>
            <a:picLocks noChangeAspect="1"/>
          </p:cNvPicPr>
          <p:nvPr/>
        </p:nvPicPr>
        <p:blipFill>
          <a:blip r:embed="rId2"/>
          <a:stretch>
            <a:fillRect/>
          </a:stretch>
        </p:blipFill>
        <p:spPr>
          <a:xfrm>
            <a:off x="5193351" y="2891287"/>
            <a:ext cx="4170108" cy="1075425"/>
          </a:xfrm>
          <a:prstGeom prst="rect">
            <a:avLst/>
          </a:prstGeom>
        </p:spPr>
      </p:pic>
    </p:spTree>
    <p:extLst>
      <p:ext uri="{BB962C8B-B14F-4D97-AF65-F5344CB8AC3E}">
        <p14:creationId xmlns:p14="http://schemas.microsoft.com/office/powerpoint/2010/main" val="11823694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IV. </a:t>
            </a:r>
            <a:r>
              <a:rPr lang="ko-KR" altLang="en-US" dirty="0"/>
              <a:t>금융투자업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en-US" altLang="ko-KR" dirty="0"/>
              <a:t>’24</a:t>
            </a:r>
            <a:r>
              <a:rPr lang="ko-KR" altLang="en-US" dirty="0"/>
              <a:t>년 상반기까지 공매도 전면 금지</a:t>
            </a:r>
            <a:r>
              <a:rPr lang="en-US" altLang="ko-KR" dirty="0"/>
              <a:t>·</a:t>
            </a:r>
            <a:r>
              <a:rPr lang="ko-KR" altLang="en-US" dirty="0"/>
              <a:t>공매도 제도개선 방향</a:t>
            </a:r>
            <a:r>
              <a:rPr lang="en-US" altLang="ko-KR" dirty="0"/>
              <a:t>(</a:t>
            </a:r>
            <a:r>
              <a:rPr lang="ko-KR" altLang="en-US" dirty="0"/>
              <a:t>案</a:t>
            </a:r>
            <a:r>
              <a:rPr lang="en-US" altLang="ko-KR" dirty="0"/>
              <a:t>) </a:t>
            </a:r>
            <a:r>
              <a:rPr lang="ko-KR" altLang="en-US" dirty="0"/>
              <a:t>마련 </a:t>
            </a:r>
            <a:r>
              <a:rPr lang="en-US" altLang="ko-KR" dirty="0"/>
              <a:t>(</a:t>
            </a:r>
            <a:r>
              <a:rPr lang="ko-KR" altLang="en-US" dirty="0"/>
              <a:t>계속</a:t>
            </a:r>
            <a:r>
              <a:rPr lang="en-US" altLang="ko-KR" dirty="0"/>
              <a:t>)</a:t>
            </a:r>
            <a:endParaRPr lang="ko-KR" altLang="en-US" dirty="0"/>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a:lnSpc>
                <a:spcPct val="120000"/>
              </a:lnSpc>
              <a:defRPr/>
            </a:pPr>
            <a:r>
              <a:rPr lang="en-US" altLang="ko-KR" dirty="0"/>
              <a:t>[</a:t>
            </a:r>
            <a:r>
              <a:rPr lang="ko-KR" altLang="en-US" dirty="0"/>
              <a:t>현행</a:t>
            </a:r>
            <a:r>
              <a:rPr lang="en-US" altLang="ko-KR" dirty="0"/>
              <a:t>] </a:t>
            </a:r>
            <a:r>
              <a:rPr lang="ko-KR" altLang="en-US" dirty="0"/>
              <a:t>코스피</a:t>
            </a:r>
            <a:r>
              <a:rPr lang="en-US" altLang="ko-KR" dirty="0"/>
              <a:t>200, </a:t>
            </a:r>
            <a:r>
              <a:rPr lang="ko-KR" altLang="en-US" dirty="0"/>
              <a:t>코스닥</a:t>
            </a:r>
            <a:r>
              <a:rPr lang="en-US" altLang="ko-KR" dirty="0"/>
              <a:t>150 </a:t>
            </a:r>
            <a:r>
              <a:rPr lang="ko-KR" altLang="en-US" dirty="0"/>
              <a:t>편입 종목 외 공매도 금지 → </a:t>
            </a:r>
            <a:r>
              <a:rPr lang="en-US" altLang="ko-KR" dirty="0"/>
              <a:t>[’23.11.6</a:t>
            </a:r>
            <a:r>
              <a:rPr lang="ko-KR" altLang="en-US" dirty="0"/>
              <a:t>일</a:t>
            </a:r>
            <a:r>
              <a:rPr lang="en-US" altLang="ko-KR" dirty="0"/>
              <a:t>~’24.6</a:t>
            </a:r>
            <a:r>
              <a:rPr lang="ko-KR" altLang="en-US" dirty="0"/>
              <a:t>월말</a:t>
            </a:r>
            <a:r>
              <a:rPr lang="en-US" altLang="ko-KR" dirty="0"/>
              <a:t>] </a:t>
            </a:r>
            <a:r>
              <a:rPr lang="ko-KR" altLang="en-US" dirty="0"/>
              <a:t>코스피</a:t>
            </a:r>
            <a:r>
              <a:rPr lang="en-US" altLang="ko-KR" dirty="0"/>
              <a:t>·</a:t>
            </a:r>
            <a:r>
              <a:rPr lang="ko-KR" altLang="en-US" dirty="0"/>
              <a:t>코스닥</a:t>
            </a:r>
            <a:r>
              <a:rPr lang="en-US" altLang="ko-KR" dirty="0"/>
              <a:t>·</a:t>
            </a:r>
            <a:r>
              <a:rPr lang="ko-KR" altLang="en-US" dirty="0" err="1"/>
              <a:t>코넥스</a:t>
            </a:r>
            <a:r>
              <a:rPr lang="ko-KR" altLang="en-US" dirty="0"/>
              <a:t> 전종목 공매도 금지</a:t>
            </a:r>
            <a:endParaRPr lang="en-US" altLang="ko-KR" dirty="0"/>
          </a:p>
          <a:p>
            <a:pPr marL="171450" indent="-171450">
              <a:lnSpc>
                <a:spcPct val="120000"/>
              </a:lnSpc>
              <a:buFont typeface="Arial" panose="020B0604020202020204" pitchFamily="34" charset="0"/>
              <a:buChar char="•"/>
              <a:defRPr/>
            </a:pPr>
            <a:r>
              <a:rPr lang="ko-KR" altLang="en-US" sz="1200" dirty="0">
                <a:solidFill>
                  <a:schemeClr val="accent1"/>
                </a:solidFill>
              </a:rPr>
              <a:t>공매도 금지 기간을 ‘불법 공매도 </a:t>
            </a:r>
            <a:r>
              <a:rPr lang="ko-KR" altLang="en-US" sz="1200" dirty="0" err="1">
                <a:solidFill>
                  <a:schemeClr val="accent1"/>
                </a:solidFill>
              </a:rPr>
              <a:t>근절’의</a:t>
            </a:r>
            <a:r>
              <a:rPr lang="ko-KR" altLang="en-US" sz="1200" dirty="0">
                <a:solidFill>
                  <a:schemeClr val="accent1"/>
                </a:solidFill>
              </a:rPr>
              <a:t> 원점으로 삼아</a:t>
            </a:r>
            <a:r>
              <a:rPr lang="en-US" altLang="ko-KR" sz="1200" dirty="0">
                <a:solidFill>
                  <a:schemeClr val="accent1"/>
                </a:solidFill>
              </a:rPr>
              <a:t>, </a:t>
            </a:r>
            <a:r>
              <a:rPr lang="ko-KR" altLang="en-US" sz="1200" dirty="0">
                <a:solidFill>
                  <a:schemeClr val="accent1"/>
                </a:solidFill>
              </a:rPr>
              <a:t>공매도의 불법</a:t>
            </a:r>
            <a:r>
              <a:rPr lang="en-US" altLang="ko-KR" sz="1200" dirty="0">
                <a:solidFill>
                  <a:schemeClr val="accent1"/>
                </a:solidFill>
              </a:rPr>
              <a:t>·</a:t>
            </a:r>
            <a:r>
              <a:rPr lang="ko-KR" altLang="en-US" sz="1200" dirty="0">
                <a:solidFill>
                  <a:schemeClr val="accent1"/>
                </a:solidFill>
              </a:rPr>
              <a:t>불공정이 반복되지 않도록 전향적 제도개선 추진</a:t>
            </a:r>
            <a:endParaRPr lang="en-US" altLang="ko-KR" sz="1200" dirty="0">
              <a:solidFill>
                <a:schemeClr val="accent1"/>
              </a:solidFill>
            </a:endParaRPr>
          </a:p>
          <a:p>
            <a:pPr marL="171450" indent="-171450">
              <a:lnSpc>
                <a:spcPct val="120000"/>
              </a:lnSpc>
              <a:buFont typeface="Arial" panose="020B0604020202020204" pitchFamily="34" charset="0"/>
              <a:buChar char="•"/>
              <a:defRPr/>
            </a:pPr>
            <a:r>
              <a:rPr lang="ko-KR" altLang="en-US" sz="1200" dirty="0">
                <a:solidFill>
                  <a:schemeClr val="accent1"/>
                </a:solidFill>
              </a:rPr>
              <a:t>유관기관</a:t>
            </a:r>
            <a:r>
              <a:rPr lang="en-US" altLang="ko-KR" sz="1200" dirty="0">
                <a:solidFill>
                  <a:schemeClr val="accent1"/>
                </a:solidFill>
              </a:rPr>
              <a:t>·</a:t>
            </a:r>
            <a:r>
              <a:rPr lang="ko-KR" altLang="en-US" sz="1200" dirty="0">
                <a:solidFill>
                  <a:schemeClr val="accent1"/>
                </a:solidFill>
              </a:rPr>
              <a:t>업계</a:t>
            </a:r>
            <a:r>
              <a:rPr lang="en-US" altLang="ko-KR" sz="1200" dirty="0">
                <a:solidFill>
                  <a:schemeClr val="accent1"/>
                </a:solidFill>
              </a:rPr>
              <a:t>·</a:t>
            </a:r>
            <a:r>
              <a:rPr lang="ko-KR" altLang="en-US" sz="1200" dirty="0">
                <a:solidFill>
                  <a:schemeClr val="accent1"/>
                </a:solidFill>
              </a:rPr>
              <a:t>전문가 논의를 거쳐 공동 제도개선 방향 마련</a:t>
            </a:r>
            <a:r>
              <a:rPr lang="ko-KR" altLang="en-US" dirty="0"/>
              <a:t> → 공론화 과정 거쳐 최종안 마련 및 입법화 추진 예정</a:t>
            </a:r>
            <a:endParaRPr lang="ko-KR" altLang="en-US" sz="1200" dirty="0">
              <a:solidFill>
                <a:schemeClr val="accent1"/>
              </a:solidFill>
            </a:endParaRP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2023.11.16</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(2023.11.16), “</a:t>
            </a:r>
            <a:r>
              <a:rPr lang="ko-KR" altLang="en-US" dirty="0">
                <a:solidFill>
                  <a:schemeClr val="bg1">
                    <a:lumMod val="50000"/>
                  </a:schemeClr>
                </a:solidFill>
              </a:rPr>
              <a:t>민당정협의회</a:t>
            </a:r>
            <a:r>
              <a:rPr lang="en-US" altLang="ko-KR" dirty="0">
                <a:solidFill>
                  <a:schemeClr val="bg1">
                    <a:lumMod val="50000"/>
                  </a:schemeClr>
                </a:solidFill>
              </a:rPr>
              <a:t>, </a:t>
            </a:r>
            <a:r>
              <a:rPr lang="ko-KR" altLang="en-US" dirty="0">
                <a:solidFill>
                  <a:schemeClr val="bg1">
                    <a:lumMod val="50000"/>
                  </a:schemeClr>
                </a:solidFill>
              </a:rPr>
              <a:t>공매도 제도개선 방향 등 논의</a:t>
            </a:r>
            <a:r>
              <a:rPr lang="en-US" altLang="ko-KR" dirty="0">
                <a:solidFill>
                  <a:schemeClr val="bg1">
                    <a:lumMod val="50000"/>
                  </a:schemeClr>
                </a:solidFill>
              </a:rPr>
              <a:t>”, </a:t>
            </a:r>
            <a:r>
              <a:rPr lang="ko-KR" altLang="en-US" dirty="0">
                <a:solidFill>
                  <a:schemeClr val="bg1">
                    <a:lumMod val="50000"/>
                  </a:schemeClr>
                </a:solidFill>
              </a:rPr>
              <a:t>금융위원회 보도자료</a:t>
            </a:r>
            <a:r>
              <a:rPr lang="en-US" altLang="ko-KR" dirty="0">
                <a:solidFill>
                  <a:schemeClr val="bg1">
                    <a:lumMod val="50000"/>
                  </a:schemeClr>
                </a:solidFill>
              </a:rPr>
              <a:t>(2023.11.5), “</a:t>
            </a:r>
            <a:r>
              <a:rPr lang="ko-KR" altLang="en-US" dirty="0">
                <a:solidFill>
                  <a:schemeClr val="bg1">
                    <a:lumMod val="50000"/>
                  </a:schemeClr>
                </a:solidFill>
              </a:rPr>
              <a:t>내년 상반기까지 공매도를 전면 금지하고</a:t>
            </a:r>
            <a:r>
              <a:rPr lang="en-US" altLang="ko-KR" dirty="0">
                <a:solidFill>
                  <a:schemeClr val="bg1">
                    <a:lumMod val="50000"/>
                  </a:schemeClr>
                </a:solidFill>
              </a:rPr>
              <a:t>, </a:t>
            </a:r>
            <a:r>
              <a:rPr lang="ko-KR" altLang="en-US" dirty="0">
                <a:solidFill>
                  <a:schemeClr val="bg1">
                    <a:lumMod val="50000"/>
                  </a:schemeClr>
                </a:solidFill>
              </a:rPr>
              <a:t>전향적인 공매도 제도개선을 추진합니다</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 name="표 3">
            <a:extLst>
              <a:ext uri="{FF2B5EF4-FFF2-40B4-BE49-F238E27FC236}">
                <a16:creationId xmlns:a16="http://schemas.microsoft.com/office/drawing/2014/main" id="{F4501AF0-9508-263A-69CD-4913CF39C337}"/>
              </a:ext>
            </a:extLst>
          </p:cNvPr>
          <p:cNvGraphicFramePr>
            <a:graphicFrameLocks noGrp="1"/>
          </p:cNvGraphicFramePr>
          <p:nvPr>
            <p:extLst>
              <p:ext uri="{D42A27DB-BD31-4B8C-83A1-F6EECF244321}">
                <p14:modId xmlns:p14="http://schemas.microsoft.com/office/powerpoint/2010/main" val="758252778"/>
              </p:ext>
            </p:extLst>
          </p:nvPr>
        </p:nvGraphicFramePr>
        <p:xfrm>
          <a:off x="488949" y="2168523"/>
          <a:ext cx="8928000" cy="3734880"/>
        </p:xfrm>
        <a:graphic>
          <a:graphicData uri="http://schemas.openxmlformats.org/drawingml/2006/table">
            <a:tbl>
              <a:tblPr/>
              <a:tblGrid>
                <a:gridCol w="936000">
                  <a:extLst>
                    <a:ext uri="{9D8B030D-6E8A-4147-A177-3AD203B41FA5}">
                      <a16:colId xmlns:a16="http://schemas.microsoft.com/office/drawing/2014/main" val="3291401615"/>
                    </a:ext>
                  </a:extLst>
                </a:gridCol>
                <a:gridCol w="3996000">
                  <a:extLst>
                    <a:ext uri="{9D8B030D-6E8A-4147-A177-3AD203B41FA5}">
                      <a16:colId xmlns:a16="http://schemas.microsoft.com/office/drawing/2014/main" val="3167723449"/>
                    </a:ext>
                  </a:extLst>
                </a:gridCol>
                <a:gridCol w="3996000">
                  <a:extLst>
                    <a:ext uri="{9D8B030D-6E8A-4147-A177-3AD203B41FA5}">
                      <a16:colId xmlns:a16="http://schemas.microsoft.com/office/drawing/2014/main" val="4168513887"/>
                    </a:ext>
                  </a:extLst>
                </a:gridCol>
              </a:tblGrid>
              <a:tr h="216543">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gridSpan="2">
                  <a:txBody>
                    <a:bodyPr/>
                    <a:lstStyle/>
                    <a:p>
                      <a:pPr marL="0" marR="0" indent="0" algn="ctr" fontAlgn="base" latinLnBrk="0">
                        <a:lnSpc>
                          <a:spcPct val="100000"/>
                        </a:lnSpc>
                        <a:spcBef>
                          <a:spcPts val="10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주요 내용</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hMerge="1">
                  <a:txBody>
                    <a:bodyPr/>
                    <a:lstStyle/>
                    <a:p>
                      <a:pPr latinLnBrk="1"/>
                      <a:endParaRPr lang="ko-KR" altLang="en-US"/>
                    </a:p>
                  </a:txBody>
                  <a:tcPr/>
                </a:tc>
                <a:extLst>
                  <a:ext uri="{0D108BD9-81ED-4DB2-BD59-A6C34878D82A}">
                    <a16:rowId xmlns:a16="http://schemas.microsoft.com/office/drawing/2014/main" val="4291391519"/>
                  </a:ext>
                </a:extLst>
              </a:tr>
              <a:tr h="1263393">
                <a:tc rowSpan="2">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공매도 제도개선 방향</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案</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gridSpan="2">
                  <a:txBody>
                    <a:bodyPr/>
                    <a:lstStyle/>
                    <a:p>
                      <a:pPr marL="87313" marR="0" lvl="0" indent="0" algn="l" defTabSz="914400" eaLnBrk="1" fontAlgn="base" latinLnBrk="0" hangingPunct="1">
                        <a:lnSpc>
                          <a:spcPct val="110000"/>
                        </a:lnSpc>
                        <a:spcBef>
                          <a:spcPts val="0"/>
                        </a:spcBef>
                        <a:spcAft>
                          <a:spcPts val="300"/>
                        </a:spcAft>
                        <a:buClrTx/>
                        <a:buSzTx/>
                        <a:buFont typeface="Arial" panose="020B0604020202020204" pitchFamily="34" charset="0"/>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3.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불법 공매도 적발</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처벌</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10000"/>
                        </a:lnSpc>
                        <a:spcBef>
                          <a:spcPts val="0"/>
                        </a:spcBef>
                        <a:spcAft>
                          <a:spcPts val="30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현황</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공매도 조사 전담조직을 확대하고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불법 공매도에 주가 조작 수준의 과징금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형벌을 도입하는 등 적발 처벌 노력 지속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10000"/>
                        </a:lnSpc>
                        <a:spcBef>
                          <a:spcPts val="0"/>
                        </a:spcBef>
                        <a:spcAft>
                          <a:spcPts val="30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문제점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무차입 공매도가 반복되고 관행화되어 있어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보다 강력한 불법 공매도 근절 노력 필요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10000"/>
                        </a:lnSpc>
                        <a:spcBef>
                          <a:spcPts val="0"/>
                        </a:spcBef>
                        <a:spcAft>
                          <a:spcPts val="30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개선방안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글로벌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IB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공매도를 전수조사하고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다양한 제재수단을 활용해 엄벌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10000"/>
                        </a:lnSpc>
                        <a:spcBef>
                          <a:spcPts val="0"/>
                        </a:spcBef>
                        <a:spcAft>
                          <a:spcPts val="300"/>
                        </a:spcAft>
                        <a:buClrTx/>
                        <a:buSzTx/>
                        <a:buFontTx/>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적발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공매도 특별조사단</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(’23.11.6</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일 출범</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을 통해 주요 글로벌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IB</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를 전수조사</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불법 적발 시 엄정제재</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제재</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최장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10</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년의 주식거래 제한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국내 상장회사 금융회사 임원선임 제한 등 공매도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위규</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행위자에 대한 제재수단 다양화</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처벌</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불법 공매도 처벌 관련 다수의 법안이 발의된 상황으로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국회 논의를 거쳐 처벌 수준을 보다 강화 </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10000"/>
                        </a:lnSpc>
                        <a:spcBef>
                          <a:spcPts val="0"/>
                        </a:spcBef>
                        <a:spcAft>
                          <a:spcPts val="300"/>
                        </a:spcAft>
                        <a:buClrTx/>
                        <a:buSzTx/>
                        <a:buFont typeface="Arial" panose="020B0604020202020204" pitchFamily="34" charset="0"/>
                        <a:buChar char="•"/>
                        <a:tabLst/>
                        <a:defRPr/>
                      </a:pPr>
                      <a:r>
                        <a:rPr lang="en-US" altLang="ko-KR" sz="105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50" kern="0" dirty="0">
                          <a:ln>
                            <a:solidFill>
                              <a:schemeClr val="bg1">
                                <a:lumMod val="75000"/>
                                <a:alpha val="0"/>
                              </a:schemeClr>
                            </a:solidFill>
                          </a:ln>
                          <a:solidFill>
                            <a:schemeClr val="tx1">
                              <a:lumMod val="85000"/>
                              <a:lumOff val="15000"/>
                            </a:schemeClr>
                          </a:solidFill>
                          <a:latin typeface="+mn-ea"/>
                          <a:ea typeface="+mn-ea"/>
                          <a:cs typeface="+mn-cs"/>
                        </a:rPr>
                        <a:t>조치사항</a:t>
                      </a:r>
                      <a:r>
                        <a:rPr lang="en-US" altLang="ko-KR" sz="105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50" kern="0" dirty="0">
                          <a:ln>
                            <a:solidFill>
                              <a:schemeClr val="bg1">
                                <a:lumMod val="75000"/>
                                <a:alpha val="0"/>
                              </a:schemeClr>
                            </a:solidFill>
                          </a:ln>
                          <a:solidFill>
                            <a:schemeClr val="tx1">
                              <a:lumMod val="85000"/>
                              <a:lumOff val="15000"/>
                            </a:schemeClr>
                          </a:solidFill>
                          <a:latin typeface="+mn-ea"/>
                          <a:ea typeface="+mn-ea"/>
                          <a:cs typeface="+mn-cs"/>
                        </a:rPr>
                        <a:t>제재수단 다양화</a:t>
                      </a:r>
                      <a:r>
                        <a:rPr lang="en-US" altLang="ko-KR" sz="105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50" kern="0" dirty="0">
                          <a:ln>
                            <a:solidFill>
                              <a:schemeClr val="bg1">
                                <a:lumMod val="75000"/>
                                <a:alpha val="0"/>
                              </a:schemeClr>
                            </a:solidFill>
                          </a:ln>
                          <a:solidFill>
                            <a:schemeClr val="tx1">
                              <a:lumMod val="85000"/>
                              <a:lumOff val="15000"/>
                            </a:schemeClr>
                          </a:solidFill>
                          <a:latin typeface="+mn-ea"/>
                          <a:ea typeface="+mn-ea"/>
                          <a:cs typeface="+mn-cs"/>
                        </a:rPr>
                        <a:t>자본시장법 개정 </a:t>
                      </a:r>
                      <a:r>
                        <a:rPr lang="en-US" altLang="ko-KR" sz="105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50" kern="0" dirty="0">
                          <a:ln>
                            <a:solidFill>
                              <a:schemeClr val="bg1">
                                <a:lumMod val="75000"/>
                                <a:alpha val="0"/>
                              </a:schemeClr>
                            </a:solidFill>
                          </a:ln>
                          <a:solidFill>
                            <a:schemeClr val="tx1">
                              <a:lumMod val="85000"/>
                              <a:lumOff val="15000"/>
                            </a:schemeClr>
                          </a:solidFill>
                          <a:latin typeface="+mn-ea"/>
                          <a:ea typeface="+mn-ea"/>
                          <a:cs typeface="+mn-cs"/>
                        </a:rPr>
                        <a:t>하위규정 정비 등 </a:t>
                      </a:r>
                      <a:r>
                        <a:rPr lang="en-US" altLang="ko-KR" sz="1050" kern="0" dirty="0">
                          <a:ln>
                            <a:solidFill>
                              <a:schemeClr val="bg1">
                                <a:lumMod val="75000"/>
                                <a:alpha val="0"/>
                              </a:schemeClr>
                            </a:solidFill>
                          </a:ln>
                          <a:solidFill>
                            <a:schemeClr val="tx1">
                              <a:lumMod val="85000"/>
                              <a:lumOff val="15000"/>
                            </a:schemeClr>
                          </a:solidFill>
                          <a:latin typeface="+mn-ea"/>
                          <a:ea typeface="+mn-ea"/>
                          <a:cs typeface="+mn-cs"/>
                        </a:rPr>
                        <a:t>6</a:t>
                      </a:r>
                      <a:r>
                        <a:rPr lang="ko-KR" altLang="en-US" sz="1050" kern="0" dirty="0">
                          <a:ln>
                            <a:solidFill>
                              <a:schemeClr val="bg1">
                                <a:lumMod val="75000"/>
                                <a:alpha val="0"/>
                              </a:schemeClr>
                            </a:solidFill>
                          </a:ln>
                          <a:solidFill>
                            <a:schemeClr val="tx1">
                              <a:lumMod val="85000"/>
                              <a:lumOff val="15000"/>
                            </a:schemeClr>
                          </a:solidFill>
                          <a:latin typeface="+mn-ea"/>
                          <a:ea typeface="+mn-ea"/>
                          <a:cs typeface="+mn-cs"/>
                        </a:rPr>
                        <a:t>개월 후 시행</a:t>
                      </a:r>
                      <a:r>
                        <a:rPr lang="en-US" altLang="ko-KR" sz="105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50" kern="0" dirty="0">
                          <a:ln>
                            <a:solidFill>
                              <a:schemeClr val="bg1">
                                <a:lumMod val="75000"/>
                                <a:alpha val="0"/>
                              </a:schemeClr>
                            </a:solidFill>
                          </a:ln>
                          <a:solidFill>
                            <a:schemeClr val="tx1">
                              <a:lumMod val="85000"/>
                              <a:lumOff val="15000"/>
                            </a:schemeClr>
                          </a:solidFill>
                          <a:latin typeface="+mn-ea"/>
                          <a:ea typeface="+mn-ea"/>
                          <a:cs typeface="+mn-cs"/>
                        </a:rPr>
                        <a:t>처벌 강화</a:t>
                      </a:r>
                      <a:r>
                        <a:rPr lang="en-US" altLang="ko-KR" sz="105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50" kern="0" dirty="0">
                          <a:ln>
                            <a:solidFill>
                              <a:schemeClr val="bg1">
                                <a:lumMod val="75000"/>
                                <a:alpha val="0"/>
                              </a:schemeClr>
                            </a:solidFill>
                          </a:ln>
                          <a:solidFill>
                            <a:schemeClr val="tx1">
                              <a:lumMod val="85000"/>
                              <a:lumOff val="15000"/>
                            </a:schemeClr>
                          </a:solidFill>
                          <a:latin typeface="+mn-ea"/>
                          <a:ea typeface="+mn-ea"/>
                          <a:cs typeface="+mn-cs"/>
                        </a:rPr>
                        <a:t>국회 논의를 거쳐 자본시장법 개정 추진</a:t>
                      </a:r>
                    </a:p>
                  </a:txBody>
                  <a:tcPr marL="45720" marR="4572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4253696699"/>
                  </a:ext>
                </a:extLst>
              </a:tr>
              <a:tr h="1836838">
                <a:tc vMerge="1">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공매도 제도개선 방향</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案</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87313" marR="0" lvl="0" indent="0" algn="l" defTabSz="914400" eaLnBrk="1" fontAlgn="base" latinLnBrk="0" hangingPunct="1">
                        <a:lnSpc>
                          <a:spcPct val="110000"/>
                        </a:lnSpc>
                        <a:spcBef>
                          <a:spcPts val="0"/>
                        </a:spcBef>
                        <a:spcAft>
                          <a:spcPts val="300"/>
                        </a:spcAft>
                        <a:buClrTx/>
                        <a:buSzTx/>
                        <a:buFont typeface="Arial" panose="020B0604020202020204" pitchFamily="34" charset="0"/>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4.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공매도 공시 확대</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10000"/>
                        </a:lnSpc>
                        <a:spcBef>
                          <a:spcPts val="0"/>
                        </a:spcBef>
                        <a:spcAft>
                          <a:spcPts val="30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현황</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공매도잔고가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발행량의</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0.5%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이상인 투자자는 공시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(T+2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되며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거래소가 일별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종목별 공매도 거래량 통계 제공 중</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p>
                      <a:pPr marL="182563" marR="0" lvl="0" indent="-95250" algn="l" defTabSz="914400" eaLnBrk="1" fontAlgn="base" latinLnBrk="0" hangingPunct="1">
                        <a:lnSpc>
                          <a:spcPct val="110000"/>
                        </a:lnSpc>
                        <a:spcBef>
                          <a:spcPts val="0"/>
                        </a:spcBef>
                        <a:spcAft>
                          <a:spcPts val="30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문제점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다양한 측면에서 공매도 정보공개 확대 필요성이 제기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10000"/>
                        </a:lnSpc>
                        <a:spcBef>
                          <a:spcPts val="0"/>
                        </a:spcBef>
                        <a:spcAft>
                          <a:spcPts val="30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개선방안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공매도잔고 공시기준을 보고 수준으로 강화</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예외거래 세부통계 공개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10000"/>
                        </a:lnSpc>
                        <a:spcBef>
                          <a:spcPts val="0"/>
                        </a:spcBef>
                        <a:spcAft>
                          <a:spcPts val="300"/>
                        </a:spcAft>
                        <a:buClrTx/>
                        <a:buSzTx/>
                        <a:buFontTx/>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공시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공시기준을 보고기준 수준으로 강화하여</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0.01%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또는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10</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억 원 이상 공매도잔고 보유자 공시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보고의무 이행 시 자동 공시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통계</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공매도 예외거래에 대해 유형별 세부통계까지 공개 </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10000"/>
                        </a:lnSpc>
                        <a:spcBef>
                          <a:spcPts val="0"/>
                        </a:spcBef>
                        <a:spcAft>
                          <a:spcPts val="30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조치사항</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공시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자본시장법 시행령 개정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공시시스템 개편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(’24.</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상반기 시행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통계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거래소 정보데이터시스템 개편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연내 시행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txBody>
                  <a:tcPr marL="45720" marR="4572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87313" marR="0" lvl="0" indent="0" algn="ctr" defTabSz="914400" eaLnBrk="1" fontAlgn="base" latinLnBrk="0" hangingPunct="1">
                        <a:lnSpc>
                          <a:spcPct val="110000"/>
                        </a:lnSpc>
                        <a:spcBef>
                          <a:spcPts val="0"/>
                        </a:spcBef>
                        <a:spcAft>
                          <a:spcPts val="300"/>
                        </a:spcAft>
                        <a:buClrTx/>
                        <a:buSzTx/>
                        <a:buFont typeface="Arial" panose="020B0604020202020204" pitchFamily="34" charset="0"/>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&lt;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공매도 거래금액 통계 개선 전</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후 비교 </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&gt;</a:t>
                      </a:r>
                    </a:p>
                  </a:txBody>
                  <a:tcPr marL="45720" marR="4572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71884664"/>
                  </a:ext>
                </a:extLst>
              </a:tr>
            </a:tbl>
          </a:graphicData>
        </a:graphic>
      </p:graphicFrame>
      <p:pic>
        <p:nvPicPr>
          <p:cNvPr id="9" name="그림 8">
            <a:extLst>
              <a:ext uri="{FF2B5EF4-FFF2-40B4-BE49-F238E27FC236}">
                <a16:creationId xmlns:a16="http://schemas.microsoft.com/office/drawing/2014/main" id="{50E0056A-E710-5F03-78E9-1B64CB4027A8}"/>
              </a:ext>
            </a:extLst>
          </p:cNvPr>
          <p:cNvPicPr>
            <a:picLocks noChangeAspect="1"/>
          </p:cNvPicPr>
          <p:nvPr/>
        </p:nvPicPr>
        <p:blipFill rotWithShape="1">
          <a:blip r:embed="rId2"/>
          <a:srcRect r="64614"/>
          <a:stretch/>
        </p:blipFill>
        <p:spPr>
          <a:xfrm>
            <a:off x="6742626" y="4087324"/>
            <a:ext cx="1558864" cy="794202"/>
          </a:xfrm>
          <a:prstGeom prst="rect">
            <a:avLst/>
          </a:prstGeom>
        </p:spPr>
      </p:pic>
      <p:pic>
        <p:nvPicPr>
          <p:cNvPr id="11" name="그림 10">
            <a:extLst>
              <a:ext uri="{FF2B5EF4-FFF2-40B4-BE49-F238E27FC236}">
                <a16:creationId xmlns:a16="http://schemas.microsoft.com/office/drawing/2014/main" id="{0A36BFEC-5A84-3588-70A0-3AA7D1D7E7A3}"/>
              </a:ext>
            </a:extLst>
          </p:cNvPr>
          <p:cNvPicPr>
            <a:picLocks noChangeAspect="1"/>
          </p:cNvPicPr>
          <p:nvPr/>
        </p:nvPicPr>
        <p:blipFill rotWithShape="1">
          <a:blip r:embed="rId2"/>
          <a:srcRect l="39658"/>
          <a:stretch/>
        </p:blipFill>
        <p:spPr>
          <a:xfrm>
            <a:off x="6192915" y="5061986"/>
            <a:ext cx="2658286" cy="794202"/>
          </a:xfrm>
          <a:prstGeom prst="rect">
            <a:avLst/>
          </a:prstGeom>
        </p:spPr>
      </p:pic>
      <p:sp>
        <p:nvSpPr>
          <p:cNvPr id="12" name="이등변 삼각형 11">
            <a:extLst>
              <a:ext uri="{FF2B5EF4-FFF2-40B4-BE49-F238E27FC236}">
                <a16:creationId xmlns:a16="http://schemas.microsoft.com/office/drawing/2014/main" id="{D7A0AFC0-27EC-43A6-1C95-B51A305E2A38}"/>
              </a:ext>
            </a:extLst>
          </p:cNvPr>
          <p:cNvSpPr/>
          <p:nvPr/>
        </p:nvSpPr>
        <p:spPr>
          <a:xfrm flipV="1">
            <a:off x="7386221" y="4906120"/>
            <a:ext cx="435006" cy="15586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Tree>
    <p:extLst>
      <p:ext uri="{BB962C8B-B14F-4D97-AF65-F5344CB8AC3E}">
        <p14:creationId xmlns:p14="http://schemas.microsoft.com/office/powerpoint/2010/main" val="1185384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IV. </a:t>
            </a:r>
            <a:r>
              <a:rPr lang="ko-KR" altLang="en-US" dirty="0"/>
              <a:t>금융투자업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en-US" altLang="ko-KR" dirty="0"/>
              <a:t>CFD(</a:t>
            </a:r>
            <a:r>
              <a:rPr lang="ko-KR" altLang="en-US" dirty="0"/>
              <a:t>차액결제거래</a:t>
            </a:r>
            <a:r>
              <a:rPr lang="en-US" altLang="ko-KR" dirty="0"/>
              <a:t>) </a:t>
            </a:r>
            <a:r>
              <a:rPr lang="ko-KR" altLang="en-US" dirty="0"/>
              <a:t>투자자 보호장치 강화</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en-US" altLang="ko-KR" dirty="0"/>
              <a:t>CFD* </a:t>
            </a:r>
            <a:r>
              <a:rPr lang="ko-KR" altLang="en-US" dirty="0"/>
              <a:t>관련 투자자 정보제공 확대</a:t>
            </a:r>
            <a:r>
              <a:rPr lang="en-US" altLang="ko-KR" dirty="0"/>
              <a:t>, </a:t>
            </a:r>
            <a:r>
              <a:rPr lang="ko-KR" altLang="en-US" dirty="0"/>
              <a:t>신용융자 대비 규제차익 제거</a:t>
            </a:r>
            <a:r>
              <a:rPr lang="en-US" altLang="ko-KR" dirty="0"/>
              <a:t>, </a:t>
            </a:r>
            <a:r>
              <a:rPr lang="ko-KR" altLang="en-US" dirty="0"/>
              <a:t>전문투자자 지정절차 및 </a:t>
            </a:r>
            <a:r>
              <a:rPr lang="en-US" altLang="ko-KR" dirty="0"/>
              <a:t>CFD </a:t>
            </a:r>
            <a:r>
              <a:rPr lang="ko-KR" altLang="en-US" dirty="0"/>
              <a:t>거래요건 강화 등 「</a:t>
            </a:r>
            <a:r>
              <a:rPr lang="ko-KR" altLang="en-US" dirty="0" err="1"/>
              <a:t>금융투자업규정</a:t>
            </a:r>
            <a:r>
              <a:rPr lang="ko-KR" altLang="en-US" dirty="0"/>
              <a:t>」</a:t>
            </a:r>
            <a:r>
              <a:rPr lang="en-US" altLang="ko-KR" dirty="0"/>
              <a:t> </a:t>
            </a:r>
            <a:r>
              <a:rPr lang="ko-KR" altLang="en-US" dirty="0"/>
              <a:t>개정안 금융위원회 의결</a:t>
            </a:r>
          </a:p>
          <a:p>
            <a:pPr marL="171450" indent="-171450">
              <a:lnSpc>
                <a:spcPct val="120000"/>
              </a:lnSpc>
              <a:buFont typeface="Arial" panose="020B0604020202020204" pitchFamily="34" charset="0"/>
              <a:buChar char="•"/>
              <a:defRPr/>
            </a:pPr>
            <a:r>
              <a:rPr lang="ko-KR" altLang="en-US" dirty="0"/>
              <a:t>종합금융투자사업자</a:t>
            </a:r>
            <a:r>
              <a:rPr lang="en-US" altLang="ko-KR" dirty="0"/>
              <a:t>(</a:t>
            </a:r>
            <a:r>
              <a:rPr lang="ko-KR" altLang="en-US" dirty="0"/>
              <a:t>이하 </a:t>
            </a:r>
            <a:r>
              <a:rPr lang="ko-KR" altLang="en-US" dirty="0" err="1"/>
              <a:t>종투사</a:t>
            </a:r>
            <a:r>
              <a:rPr lang="en-US" altLang="ko-KR" dirty="0"/>
              <a:t>)</a:t>
            </a:r>
            <a:r>
              <a:rPr lang="ko-KR" altLang="en-US" dirty="0"/>
              <a:t> 해외신용공여 규제 완화조치도 </a:t>
            </a:r>
            <a:r>
              <a:rPr lang="en-US" altLang="ko-KR" dirty="0"/>
              <a:t>’23.10</a:t>
            </a:r>
            <a:r>
              <a:rPr lang="ko-KR" altLang="en-US" dirty="0"/>
              <a:t>월부터 시행</a:t>
            </a:r>
            <a:endParaRPr lang="en-US" altLang="ko-KR"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2023.7.19</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5881851"/>
            <a:ext cx="8928000" cy="31892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(2023.8.10), “9.1</a:t>
            </a:r>
            <a:r>
              <a:rPr lang="ko-KR" altLang="en-US" dirty="0">
                <a:solidFill>
                  <a:schemeClr val="bg1">
                    <a:lumMod val="50000"/>
                  </a:schemeClr>
                </a:solidFill>
              </a:rPr>
              <a:t>일부터 </a:t>
            </a:r>
            <a:r>
              <a:rPr lang="en-US" altLang="ko-KR" dirty="0">
                <a:solidFill>
                  <a:schemeClr val="bg1">
                    <a:lumMod val="50000"/>
                  </a:schemeClr>
                </a:solidFill>
              </a:rPr>
              <a:t>CFD(</a:t>
            </a:r>
            <a:r>
              <a:rPr lang="ko-KR" altLang="en-US" dirty="0">
                <a:solidFill>
                  <a:schemeClr val="bg1">
                    <a:lumMod val="50000"/>
                  </a:schemeClr>
                </a:solidFill>
              </a:rPr>
              <a:t>차액결제거래</a:t>
            </a:r>
            <a:r>
              <a:rPr lang="en-US" altLang="ko-KR" dirty="0">
                <a:solidFill>
                  <a:schemeClr val="bg1">
                    <a:lumMod val="50000"/>
                  </a:schemeClr>
                </a:solidFill>
              </a:rPr>
              <a:t>) </a:t>
            </a:r>
            <a:r>
              <a:rPr lang="ko-KR" altLang="en-US" dirty="0">
                <a:solidFill>
                  <a:schemeClr val="bg1">
                    <a:lumMod val="50000"/>
                  </a:schemeClr>
                </a:solidFill>
              </a:rPr>
              <a:t>투자자 보호장치가 대폭 강화됩니다</a:t>
            </a:r>
            <a:r>
              <a:rPr lang="en-US" altLang="ko-KR" dirty="0">
                <a:solidFill>
                  <a:schemeClr val="bg1">
                    <a:lumMod val="50000"/>
                  </a:schemeClr>
                </a:solidFill>
              </a:rPr>
              <a:t>”</a:t>
            </a:r>
          </a:p>
          <a:p>
            <a:r>
              <a:rPr lang="en-US" altLang="ko-KR" dirty="0">
                <a:solidFill>
                  <a:schemeClr val="bg1">
                    <a:lumMod val="50000"/>
                  </a:schemeClr>
                </a:solidFill>
              </a:rPr>
              <a:t>Note: *CFD(Contract For Difference)</a:t>
            </a:r>
            <a:r>
              <a:rPr lang="ko-KR" altLang="en-US" dirty="0">
                <a:solidFill>
                  <a:schemeClr val="bg1">
                    <a:lumMod val="50000"/>
                  </a:schemeClr>
                </a:solidFill>
              </a:rPr>
              <a:t>는 실제 자산</a:t>
            </a:r>
            <a:r>
              <a:rPr lang="en-US" altLang="ko-KR" dirty="0">
                <a:solidFill>
                  <a:schemeClr val="bg1">
                    <a:lumMod val="50000"/>
                  </a:schemeClr>
                </a:solidFill>
              </a:rPr>
              <a:t>(</a:t>
            </a:r>
            <a:r>
              <a:rPr lang="ko-KR" altLang="en-US" dirty="0">
                <a:solidFill>
                  <a:schemeClr val="bg1">
                    <a:lumMod val="50000"/>
                  </a:schemeClr>
                </a:solidFill>
              </a:rPr>
              <a:t>주식 등</a:t>
            </a:r>
            <a:r>
              <a:rPr lang="en-US" altLang="ko-KR" dirty="0">
                <a:solidFill>
                  <a:schemeClr val="bg1">
                    <a:lumMod val="50000"/>
                  </a:schemeClr>
                </a:solidFill>
              </a:rPr>
              <a:t>)</a:t>
            </a:r>
            <a:r>
              <a:rPr lang="ko-KR" altLang="en-US" dirty="0">
                <a:solidFill>
                  <a:schemeClr val="bg1">
                    <a:lumMod val="50000"/>
                  </a:schemeClr>
                </a:solidFill>
              </a:rPr>
              <a:t>의 직접 보유 없이 가격변동분 차액만 결제하는 장외파생상품의 일종</a:t>
            </a:r>
            <a:endParaRPr lang="en-US" altLang="ko-KR" dirty="0">
              <a:solidFill>
                <a:schemeClr val="bg1">
                  <a:lumMod val="50000"/>
                </a:schemeClr>
              </a:solidFill>
            </a:endParaRP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 name="표 3">
            <a:extLst>
              <a:ext uri="{FF2B5EF4-FFF2-40B4-BE49-F238E27FC236}">
                <a16:creationId xmlns:a16="http://schemas.microsoft.com/office/drawing/2014/main" id="{17320C0C-32CB-E788-8E45-C2E81E43C5D9}"/>
              </a:ext>
            </a:extLst>
          </p:cNvPr>
          <p:cNvGraphicFramePr>
            <a:graphicFrameLocks noGrp="1"/>
          </p:cNvGraphicFramePr>
          <p:nvPr>
            <p:extLst>
              <p:ext uri="{D42A27DB-BD31-4B8C-83A1-F6EECF244321}">
                <p14:modId xmlns:p14="http://schemas.microsoft.com/office/powerpoint/2010/main" val="569450947"/>
              </p:ext>
            </p:extLst>
          </p:nvPr>
        </p:nvGraphicFramePr>
        <p:xfrm>
          <a:off x="488940" y="2168523"/>
          <a:ext cx="2808000" cy="1733898"/>
        </p:xfrm>
        <a:graphic>
          <a:graphicData uri="http://schemas.openxmlformats.org/drawingml/2006/table">
            <a:tbl>
              <a:tblPr/>
              <a:tblGrid>
                <a:gridCol w="2808000">
                  <a:extLst>
                    <a:ext uri="{9D8B030D-6E8A-4147-A177-3AD203B41FA5}">
                      <a16:colId xmlns:a16="http://schemas.microsoft.com/office/drawing/2014/main" val="3655866858"/>
                    </a:ext>
                  </a:extLst>
                </a:gridCol>
              </a:tblGrid>
              <a:tr h="216731">
                <a:tc>
                  <a:txBody>
                    <a:bodyPr/>
                    <a:lstStyle/>
                    <a:p>
                      <a:pPr marL="0" marR="0" indent="0" algn="ctr" fontAlgn="base" latinLnBrk="0">
                        <a:lnSpc>
                          <a:spcPct val="100000"/>
                        </a:lnSpc>
                        <a:spcBef>
                          <a:spcPts val="0"/>
                        </a:spcBef>
                        <a:spcAft>
                          <a:spcPts val="0"/>
                        </a:spcAft>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CFD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잔고 제출 근거 신설</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1490058">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CFD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잔고 공시를 통한 투자자의 정확한 투자판단을 지원하기 위해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CFD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매매</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중개 영업을 하는 증권사로 하여금 매일 금융투자협회에 투자자의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CFD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잔고를 제출하도록 하는 근거 신설</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CFD</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에 따른 주식매매 시 실제 투자자 유형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 표기되도록 하는 내용도 거래소 업무규정 시행세칙 개정을 통해 함께 마련 및 시행 예정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72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8" name="표 7">
            <a:extLst>
              <a:ext uri="{FF2B5EF4-FFF2-40B4-BE49-F238E27FC236}">
                <a16:creationId xmlns:a16="http://schemas.microsoft.com/office/drawing/2014/main" id="{CC0A961A-9CC1-AC97-F5EC-340308282918}"/>
              </a:ext>
            </a:extLst>
          </p:cNvPr>
          <p:cNvGraphicFramePr>
            <a:graphicFrameLocks noGrp="1"/>
          </p:cNvGraphicFramePr>
          <p:nvPr>
            <p:extLst>
              <p:ext uri="{D42A27DB-BD31-4B8C-83A1-F6EECF244321}">
                <p14:modId xmlns:p14="http://schemas.microsoft.com/office/powerpoint/2010/main" val="2531595605"/>
              </p:ext>
            </p:extLst>
          </p:nvPr>
        </p:nvGraphicFramePr>
        <p:xfrm>
          <a:off x="3548970" y="2168525"/>
          <a:ext cx="2808000" cy="1739419"/>
        </p:xfrm>
        <a:graphic>
          <a:graphicData uri="http://schemas.openxmlformats.org/drawingml/2006/table">
            <a:tbl>
              <a:tblPr/>
              <a:tblGrid>
                <a:gridCol w="2808000">
                  <a:extLst>
                    <a:ext uri="{9D8B030D-6E8A-4147-A177-3AD203B41FA5}">
                      <a16:colId xmlns:a16="http://schemas.microsoft.com/office/drawing/2014/main" val="3655866858"/>
                    </a:ext>
                  </a:extLst>
                </a:gridCol>
              </a:tblGrid>
              <a:tr h="216731">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신용융자 제도와의 규제차익 해소 조치</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1495579">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금융감독원 행정지도로 운영 중인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최소증거금률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(40%)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규제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상시화되며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증권사는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CFD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취급 규모를 신용공여 한도에 포함하여 자기자본의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100%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이내로 관리해야 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이를 통해 증권사의 무분별한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CFD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영업 확장 유인이 줄고 관련 리스크 관리 강화가 기대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72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9" name="표 8">
            <a:extLst>
              <a:ext uri="{FF2B5EF4-FFF2-40B4-BE49-F238E27FC236}">
                <a16:creationId xmlns:a16="http://schemas.microsoft.com/office/drawing/2014/main" id="{5EFD89F2-507E-BF7D-98A8-3D272289324B}"/>
              </a:ext>
            </a:extLst>
          </p:cNvPr>
          <p:cNvGraphicFramePr>
            <a:graphicFrameLocks noGrp="1"/>
          </p:cNvGraphicFramePr>
          <p:nvPr>
            <p:extLst>
              <p:ext uri="{D42A27DB-BD31-4B8C-83A1-F6EECF244321}">
                <p14:modId xmlns:p14="http://schemas.microsoft.com/office/powerpoint/2010/main" val="36250280"/>
              </p:ext>
            </p:extLst>
          </p:nvPr>
        </p:nvGraphicFramePr>
        <p:xfrm>
          <a:off x="6609000" y="2168523"/>
          <a:ext cx="2808000" cy="1733898"/>
        </p:xfrm>
        <a:graphic>
          <a:graphicData uri="http://schemas.openxmlformats.org/drawingml/2006/table">
            <a:tbl>
              <a:tblPr/>
              <a:tblGrid>
                <a:gridCol w="2808000">
                  <a:extLst>
                    <a:ext uri="{9D8B030D-6E8A-4147-A177-3AD203B41FA5}">
                      <a16:colId xmlns:a16="http://schemas.microsoft.com/office/drawing/2014/main" val="3655866858"/>
                    </a:ext>
                  </a:extLst>
                </a:gridCol>
              </a:tblGrid>
              <a:tr h="216731">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개인투자자 보호장치 제도적 보완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1490058">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개인전문투자자로 지정되면 설명의무 적용대상 제외 등의 위험을 정확히 인지할 수 있도록 최초 지정 시 반드시 대면 또는 영상통화로 본인 확인</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개인전문투자자 지정 유효기간도 규정에 명시하여 증권사가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년마다 자격요건을 재확인하도록 의무 강화</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증권사가 투자자에게 개인전문투자자 지정 신청을 권유하는 일체 행위는 불건전영업행위로서 금지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72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12" name="표 11">
            <a:extLst>
              <a:ext uri="{FF2B5EF4-FFF2-40B4-BE49-F238E27FC236}">
                <a16:creationId xmlns:a16="http://schemas.microsoft.com/office/drawing/2014/main" id="{57494A4D-CA6D-A67B-44F1-EEA86B5A9C9F}"/>
              </a:ext>
            </a:extLst>
          </p:cNvPr>
          <p:cNvGraphicFramePr>
            <a:graphicFrameLocks noGrp="1"/>
          </p:cNvGraphicFramePr>
          <p:nvPr>
            <p:extLst>
              <p:ext uri="{D42A27DB-BD31-4B8C-83A1-F6EECF244321}">
                <p14:modId xmlns:p14="http://schemas.microsoft.com/office/powerpoint/2010/main" val="924510946"/>
              </p:ext>
            </p:extLst>
          </p:nvPr>
        </p:nvGraphicFramePr>
        <p:xfrm>
          <a:off x="2021649" y="4125104"/>
          <a:ext cx="2808000" cy="1733898"/>
        </p:xfrm>
        <a:graphic>
          <a:graphicData uri="http://schemas.openxmlformats.org/drawingml/2006/table">
            <a:tbl>
              <a:tblPr/>
              <a:tblGrid>
                <a:gridCol w="2808000">
                  <a:extLst>
                    <a:ext uri="{9D8B030D-6E8A-4147-A177-3AD203B41FA5}">
                      <a16:colId xmlns:a16="http://schemas.microsoft.com/office/drawing/2014/main" val="3655866858"/>
                    </a:ext>
                  </a:extLst>
                </a:gridCol>
              </a:tblGrid>
              <a:tr h="216731">
                <a:tc>
                  <a:txBody>
                    <a:bodyPr/>
                    <a:lstStyle/>
                    <a:p>
                      <a:pPr marL="0" marR="0" indent="0" algn="ctr" fontAlgn="base" latinLnBrk="0">
                        <a:lnSpc>
                          <a:spcPct val="100000"/>
                        </a:lnSpc>
                        <a:spcBef>
                          <a:spcPts val="0"/>
                        </a:spcBef>
                        <a:spcAft>
                          <a:spcPts val="0"/>
                        </a:spcAft>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CFD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등 장외파생상품 거래요건 강화</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1490058">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개인전문투자자 중에서도 고위험 금융투자상품에 대한 충분한 투자경험을 갖춘 경우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최근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년내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 이상 월말평균잔고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억 원 이상</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에 한해 장외파생상품 거래가 허용</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이때</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해당 투자요건 충족 여부를 증권사가 최초로 확인하는 경우에도 대면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영상통화 포함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으로 투자자 본인여부를 확인하고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관련 위험을 고지해야 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72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13" name="표 12">
            <a:extLst>
              <a:ext uri="{FF2B5EF4-FFF2-40B4-BE49-F238E27FC236}">
                <a16:creationId xmlns:a16="http://schemas.microsoft.com/office/drawing/2014/main" id="{47FF74B0-6E97-4B73-48BB-EB12F8306534}"/>
              </a:ext>
            </a:extLst>
          </p:cNvPr>
          <p:cNvGraphicFramePr>
            <a:graphicFrameLocks noGrp="1"/>
          </p:cNvGraphicFramePr>
          <p:nvPr>
            <p:extLst>
              <p:ext uri="{D42A27DB-BD31-4B8C-83A1-F6EECF244321}">
                <p14:modId xmlns:p14="http://schemas.microsoft.com/office/powerpoint/2010/main" val="1552270844"/>
              </p:ext>
            </p:extLst>
          </p:nvPr>
        </p:nvGraphicFramePr>
        <p:xfrm>
          <a:off x="5081679" y="4125106"/>
          <a:ext cx="2808000" cy="1739419"/>
        </p:xfrm>
        <a:graphic>
          <a:graphicData uri="http://schemas.openxmlformats.org/drawingml/2006/table">
            <a:tbl>
              <a:tblPr/>
              <a:tblGrid>
                <a:gridCol w="2808000">
                  <a:extLst>
                    <a:ext uri="{9D8B030D-6E8A-4147-A177-3AD203B41FA5}">
                      <a16:colId xmlns:a16="http://schemas.microsoft.com/office/drawing/2014/main" val="3655866858"/>
                    </a:ext>
                  </a:extLst>
                </a:gridCol>
              </a:tblGrid>
              <a:tr h="216731">
                <a:tc>
                  <a:txBody>
                    <a:bodyPr/>
                    <a:lstStyle/>
                    <a:p>
                      <a:pPr marL="0" marR="0" indent="0" algn="ctr" fontAlgn="base" latinLnBrk="0">
                        <a:lnSpc>
                          <a:spcPct val="100000"/>
                        </a:lnSpc>
                        <a:spcBef>
                          <a:spcPts val="0"/>
                        </a:spcBef>
                        <a:spcAft>
                          <a:spcPts val="0"/>
                        </a:spcAft>
                      </a:pP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종투사</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해외현지법인 신용공여의 </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NCR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위험값</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완화</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1495579">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향후 종투사의 해외현지법인이 기업 대출하는 경우에도 모회사인 종투사와 동일하게 거래상대방별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신용위험값</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(1.6~32%)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 적용되어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종투사들의 현지법인 설립 등 해외진출과 해외 현지에서의 영업활동이 보다 활발해질 것으로 예상</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무분별한 해외 부동산 관련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대출리스크</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방지를 위해 부동산 관련 대출은 종투사와 종투사의 해외현지법인 모두 강화된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신용위험값을</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적용</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72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spTree>
    <p:extLst>
      <p:ext uri="{BB962C8B-B14F-4D97-AF65-F5344CB8AC3E}">
        <p14:creationId xmlns:p14="http://schemas.microsoft.com/office/powerpoint/2010/main" val="3875093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제</a:t>
            </a:r>
            <a:r>
              <a:rPr lang="en-US" altLang="ko-KR" dirty="0"/>
              <a:t>8</a:t>
            </a:r>
            <a:r>
              <a:rPr lang="ko-KR" altLang="en-US" dirty="0"/>
              <a:t>차 금융규제혁신회의 개최</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a:t>금융산업 경쟁력 강화</a:t>
            </a:r>
            <a:r>
              <a:rPr lang="en-US" altLang="ko-KR" dirty="0"/>
              <a:t>, </a:t>
            </a:r>
            <a:r>
              <a:rPr lang="ko-KR" altLang="en-US" dirty="0"/>
              <a:t>글로벌 금융회사 육성을 위한 다양한 혁신과제들을 검토 </a:t>
            </a:r>
            <a:endParaRPr lang="en-US" altLang="ko-KR" dirty="0"/>
          </a:p>
          <a:p>
            <a:pPr marL="171450" indent="-171450">
              <a:lnSpc>
                <a:spcPct val="120000"/>
              </a:lnSpc>
              <a:buFont typeface="Arial" panose="020B0604020202020204" pitchFamily="34" charset="0"/>
              <a:buChar char="•"/>
              <a:defRPr/>
            </a:pPr>
            <a:r>
              <a:rPr lang="ko-KR" altLang="en-US" dirty="0"/>
              <a:t>❶금융회사 해외진출 활성화를 위한 규제 개선 방안</a:t>
            </a:r>
            <a:r>
              <a:rPr lang="en-US" altLang="ko-KR" dirty="0"/>
              <a:t>: </a:t>
            </a:r>
            <a:r>
              <a:rPr lang="ko-KR" altLang="en-US" dirty="0"/>
              <a:t>해외자회사 소유범위 확대</a:t>
            </a:r>
            <a:r>
              <a:rPr lang="en-US" altLang="ko-KR" dirty="0"/>
              <a:t>, </a:t>
            </a:r>
            <a:br>
              <a:rPr lang="en-US" altLang="ko-KR" dirty="0"/>
            </a:br>
            <a:r>
              <a:rPr lang="ko-KR" altLang="en-US" dirty="0"/>
              <a:t>❷상호저축은행 대주주변경</a:t>
            </a:r>
            <a:r>
              <a:rPr lang="en-US" altLang="ko-KR" dirty="0"/>
              <a:t>·</a:t>
            </a:r>
            <a:r>
              <a:rPr lang="ko-KR" altLang="en-US" dirty="0"/>
              <a:t>합병 인가기준 개정</a:t>
            </a:r>
            <a:r>
              <a:rPr lang="en-US" altLang="ko-KR" dirty="0"/>
              <a:t>: </a:t>
            </a:r>
            <a:r>
              <a:rPr lang="ko-KR" altLang="en-US" dirty="0"/>
              <a:t>영업구역 확대</a:t>
            </a:r>
            <a:endParaRPr lang="en-US" altLang="ko-KR"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2023.7.17</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(2023.7.17), “</a:t>
            </a:r>
            <a:r>
              <a:rPr lang="ko-KR" altLang="en-US" dirty="0">
                <a:solidFill>
                  <a:schemeClr val="bg1">
                    <a:lumMod val="50000"/>
                  </a:schemeClr>
                </a:solidFill>
              </a:rPr>
              <a:t>제</a:t>
            </a:r>
            <a:r>
              <a:rPr lang="en-US" altLang="ko-KR" dirty="0">
                <a:solidFill>
                  <a:schemeClr val="bg1">
                    <a:lumMod val="50000"/>
                  </a:schemeClr>
                </a:solidFill>
              </a:rPr>
              <a:t>8</a:t>
            </a:r>
            <a:r>
              <a:rPr lang="ko-KR" altLang="en-US" dirty="0">
                <a:solidFill>
                  <a:schemeClr val="bg1">
                    <a:lumMod val="50000"/>
                  </a:schemeClr>
                </a:solidFill>
              </a:rPr>
              <a:t>차 금융규제혁신회의 개최</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8" name="표 7">
            <a:extLst>
              <a:ext uri="{FF2B5EF4-FFF2-40B4-BE49-F238E27FC236}">
                <a16:creationId xmlns:a16="http://schemas.microsoft.com/office/drawing/2014/main" id="{AA7BDB43-99E5-DB28-5148-BE0A15F6CAFB}"/>
              </a:ext>
            </a:extLst>
          </p:cNvPr>
          <p:cNvGraphicFramePr>
            <a:graphicFrameLocks noGrp="1"/>
          </p:cNvGraphicFramePr>
          <p:nvPr>
            <p:extLst>
              <p:ext uri="{D42A27DB-BD31-4B8C-83A1-F6EECF244321}">
                <p14:modId xmlns:p14="http://schemas.microsoft.com/office/powerpoint/2010/main" val="3153187591"/>
              </p:ext>
            </p:extLst>
          </p:nvPr>
        </p:nvGraphicFramePr>
        <p:xfrm>
          <a:off x="488939" y="2168524"/>
          <a:ext cx="4284673" cy="3708399"/>
        </p:xfrm>
        <a:graphic>
          <a:graphicData uri="http://schemas.openxmlformats.org/drawingml/2006/table">
            <a:tbl>
              <a:tblPr/>
              <a:tblGrid>
                <a:gridCol w="4284673">
                  <a:extLst>
                    <a:ext uri="{9D8B030D-6E8A-4147-A177-3AD203B41FA5}">
                      <a16:colId xmlns:a16="http://schemas.microsoft.com/office/drawing/2014/main" val="3655866858"/>
                    </a:ext>
                  </a:extLst>
                </a:gridCol>
              </a:tblGrid>
              <a:tr h="297510">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❶ 금융회사 해외진출 활성화를 위한 규제 개선 방안</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410889">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목표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금융회사 해외진출 및 영업 확대를 제한하는 규제를 완화하여 글로벌 경쟁력을 확보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하기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 원칙에 따라 건의 과제를 검토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p>
                      <a:pPr marL="269875" marR="0" lvl="0" indent="-184150" algn="l"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금융회사의 비금융업 영위 제한으로 인한 경쟁력 약화 → 해외 자회사 인수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설립 관련 규제 폭넓게 완화</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444500" marR="0" lvl="0" indent="-174625" algn="l" defTabSz="914400" eaLnBrk="1" fontAlgn="base" latinLnBrk="0" hangingPunct="1">
                        <a:lnSpc>
                          <a:spcPct val="100000"/>
                        </a:lnSpc>
                        <a:spcBef>
                          <a:spcPts val="3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주요 사례</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금융지주회사의 자회사가 해외 비금융회사 인수 허용</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금융지주회사의 비금융자회사가 금융회사 인수 허용 등</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184150" algn="l"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해외진출 또는 현지 영업을 위한 자금 조달 어려움 → 해외 자회사에 대한 자금지원 제한 완화 방안 모색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444500" marR="0" lvl="0" indent="-174625" algn="l" defTabSz="914400" eaLnBrk="1" fontAlgn="base" latinLnBrk="0" hangingPunct="1">
                        <a:lnSpc>
                          <a:spcPct val="100000"/>
                        </a:lnSpc>
                        <a:spcBef>
                          <a:spcPts val="3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주요 사례</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해외진출 초기 은행지주 자회사간 신용공여한도 초과 한시적 허용</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보험사의 해외 자회사에 대해 담보제공 허용 등</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184150" algn="l"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국내 제도의 현지 적용이 부적절한 경우 → 국내 적용을 중심으로 마련된 규제의 합리적 개선</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444500" marR="0" lvl="0" indent="-174625" algn="l" defTabSz="914400" eaLnBrk="1" fontAlgn="base" latinLnBrk="0" hangingPunct="1">
                        <a:lnSpc>
                          <a:spcPct val="100000"/>
                        </a:lnSpc>
                        <a:spcBef>
                          <a:spcPts val="3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주요 사례</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현지법이 인정하는 경우 해외사무소에 영업활동 허용</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해외금융기관에 외국법인에 대한 외화표시 대출채권 매각 허용 등</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184150" algn="l"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(4)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과도한 보고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공시 부담 → 보고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공시 규정의 유연한 적용 기준 마련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444500" marR="0" lvl="0" indent="-174625" algn="l" defTabSz="914400" eaLnBrk="1" fontAlgn="base" latinLnBrk="0" hangingPunct="1">
                        <a:lnSpc>
                          <a:spcPct val="100000"/>
                        </a:lnSpc>
                        <a:spcBef>
                          <a:spcPts val="3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주요 사례</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여전사</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대주주 신용공여 및 주식 취득 보고 절차 완화</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역외금융회사 투자 관련 신고 부담 완화 등</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184150" algn="l"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해외진출 확대에 상응하는 리스크 관리 역량 필요 → 건전성</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내부통제 개선 중심의 검사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제재</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444500" marR="0" lvl="0" indent="-174625" algn="l" defTabSz="914400" eaLnBrk="1" fontAlgn="base" latinLnBrk="0" hangingPunct="1">
                        <a:lnSpc>
                          <a:spcPct val="100000"/>
                        </a:lnSpc>
                        <a:spcBef>
                          <a:spcPts val="3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주요 사례</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금융회사 기관제재 시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기관제재 갈음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MOU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등 활용</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활성화 등</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72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9" name="표 8">
            <a:extLst>
              <a:ext uri="{FF2B5EF4-FFF2-40B4-BE49-F238E27FC236}">
                <a16:creationId xmlns:a16="http://schemas.microsoft.com/office/drawing/2014/main" id="{1098D331-093E-23D7-FED9-C77ED1061182}"/>
              </a:ext>
            </a:extLst>
          </p:cNvPr>
          <p:cNvGraphicFramePr>
            <a:graphicFrameLocks noGrp="1"/>
          </p:cNvGraphicFramePr>
          <p:nvPr>
            <p:extLst>
              <p:ext uri="{D42A27DB-BD31-4B8C-83A1-F6EECF244321}">
                <p14:modId xmlns:p14="http://schemas.microsoft.com/office/powerpoint/2010/main" val="4011626492"/>
              </p:ext>
            </p:extLst>
          </p:nvPr>
        </p:nvGraphicFramePr>
        <p:xfrm>
          <a:off x="5132387" y="2168524"/>
          <a:ext cx="4284673" cy="3708402"/>
        </p:xfrm>
        <a:graphic>
          <a:graphicData uri="http://schemas.openxmlformats.org/drawingml/2006/table">
            <a:tbl>
              <a:tblPr/>
              <a:tblGrid>
                <a:gridCol w="4284673">
                  <a:extLst>
                    <a:ext uri="{9D8B030D-6E8A-4147-A177-3AD203B41FA5}">
                      <a16:colId xmlns:a16="http://schemas.microsoft.com/office/drawing/2014/main" val="3655866858"/>
                    </a:ext>
                  </a:extLst>
                </a:gridCol>
              </a:tblGrid>
              <a:tr h="308443">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❷ 상호저축은행 합병 등 인가기준 개정 방안</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99959">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저축은행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특히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비수도권</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경쟁력 강화 등을 위해 대주주변경 합병 등 인가기준 개정을 추진</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85725" marR="0" lvl="0" indent="0" algn="l"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영업구역이 확대되는 수평적 계열화 확대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444500" marR="0" lvl="0" indent="-174625" algn="l" defTabSz="914400" eaLnBrk="1" fontAlgn="base" latinLnBrk="0" hangingPunct="1">
                        <a:lnSpc>
                          <a:spcPct val="100000"/>
                        </a:lnSpc>
                        <a:spcBef>
                          <a:spcPts val="300"/>
                        </a:spcBef>
                        <a:spcAft>
                          <a:spcPts val="0"/>
                        </a:spcAft>
                        <a:buClrTx/>
                        <a:buSzTx/>
                        <a:buFontTx/>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현행</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영업구역 확대를 초래하는 동일 대주주의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개 이상 저축은행 소유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지배 불허</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444500" marR="0" lvl="0" indent="-174625" algn="l" defTabSz="914400" eaLnBrk="1" fontAlgn="base" latinLnBrk="0" hangingPunct="1">
                        <a:lnSpc>
                          <a:spcPct val="100000"/>
                        </a:lnSpc>
                        <a:spcBef>
                          <a:spcPts val="300"/>
                        </a:spcBef>
                        <a:spcAft>
                          <a:spcPts val="0"/>
                        </a:spcAft>
                        <a:buClrTx/>
                        <a:buSzTx/>
                        <a:buFontTx/>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개정</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비수도권 저축은행에 대해서는 영업구역이 확대되는 저축은행을 최대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4</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개까지 소유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지배 허용</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444500" marR="0" lvl="0" indent="0" algn="l" defTabSz="914400" eaLnBrk="1" fontAlgn="base" latinLnBrk="0" hangingPunct="1">
                        <a:lnSpc>
                          <a:spcPct val="100000"/>
                        </a:lnSpc>
                        <a:spcBef>
                          <a:spcPts val="300"/>
                        </a:spcBef>
                        <a:spcAft>
                          <a:spcPts val="0"/>
                        </a:spcAft>
                        <a:buClrTx/>
                        <a:buSzTx/>
                        <a:buFontTx/>
                        <a:buNone/>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다만</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동일 계열내 다수 저축은행 소유에 따른 부작용이 우려될 경우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년 이내에 소유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지배 저축은행간 합병 전부 또는 일부</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을 권고할 수 있음</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85725" marR="0" lvl="0" indent="0" algn="l"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영업구역이 확대되는 합병 허용</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444500" marR="0" lvl="0" indent="-174625" algn="l" defTabSz="914400" eaLnBrk="1" fontAlgn="base" latinLnBrk="0" hangingPunct="1">
                        <a:lnSpc>
                          <a:spcPct val="100000"/>
                        </a:lnSpc>
                        <a:spcBef>
                          <a:spcPts val="300"/>
                        </a:spcBef>
                        <a:spcAft>
                          <a:spcPts val="0"/>
                        </a:spcAft>
                        <a:buClrTx/>
                        <a:buSzTx/>
                        <a:buFontTx/>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현행</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영업구역이 확대되는 합병은 원칙적으로 불허</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저축은행간 합병에 관한 법령상 제한은 없음</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p>
                    <a:p>
                      <a:pPr marL="444500" marR="0" lvl="0" indent="-174625" algn="l" defTabSz="914400" eaLnBrk="1" fontAlgn="base" latinLnBrk="0" hangingPunct="1">
                        <a:lnSpc>
                          <a:spcPct val="100000"/>
                        </a:lnSpc>
                        <a:spcBef>
                          <a:spcPts val="300"/>
                        </a:spcBef>
                        <a:spcAft>
                          <a:spcPts val="0"/>
                        </a:spcAft>
                        <a:buClrTx/>
                        <a:buSzTx/>
                        <a:buFontTx/>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개정</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비수도권 저축은행간 영업구역이 확대되는 합병 허용</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영업구역은 최대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4</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개까지 허용</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p>
                    <a:p>
                      <a:pPr marL="444500" marR="0" lvl="0" indent="0" algn="l" defTabSz="914400" eaLnBrk="1" fontAlgn="base" latinLnBrk="0" hangingPunct="1">
                        <a:lnSpc>
                          <a:spcPct val="100000"/>
                        </a:lnSpc>
                        <a:spcBef>
                          <a:spcPts val="300"/>
                        </a:spcBef>
                        <a:spcAft>
                          <a:spcPts val="0"/>
                        </a:spcAft>
                        <a:buClrTx/>
                        <a:buSzTx/>
                        <a:buFontTx/>
                        <a:buNone/>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소유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지배 대상</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적기시정조치 대상 저축은행 등</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에 따라 수도권도 영업구역이 확대되는 합병 허용</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영업구역은 최대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4</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개까지 허용</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p>
                    <a:p>
                      <a:pPr marL="85725" marR="0" lvl="0" indent="0" algn="l" defTabSz="914400" eaLnBrk="1" fontAlgn="base" latinLnBrk="0" hangingPunct="1">
                        <a:lnSpc>
                          <a:spcPct val="100000"/>
                        </a:lnSpc>
                        <a:spcBef>
                          <a:spcPts val="600"/>
                        </a:spcBef>
                        <a:spcAft>
                          <a:spcPts val="0"/>
                        </a:spcAft>
                        <a:buClrTx/>
                        <a:buSzTx/>
                        <a:buFontTx/>
                        <a:buNone/>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sym typeface="Wingdings" panose="05000000000000000000" pitchFamily="2" charset="2"/>
                        </a:rPr>
                        <a:t> ’23.7.18</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sym typeface="Wingdings" panose="05000000000000000000" pitchFamily="2" charset="2"/>
                        </a:rPr>
                        <a:t>일 이후 개정안 즉시 허용</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72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spTree>
    <p:extLst>
      <p:ext uri="{BB962C8B-B14F-4D97-AF65-F5344CB8AC3E}">
        <p14:creationId xmlns:p14="http://schemas.microsoft.com/office/powerpoint/2010/main" val="23434471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IV. </a:t>
            </a:r>
            <a:r>
              <a:rPr lang="ko-KR" altLang="en-US" dirty="0"/>
              <a:t>금융투자업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자본시장 불공정거래에 대한 제재 강화하는 「자본시장법 개정안」 통과</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△과징금 신설</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부당이득 산정방식 법제화</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자진신고자 제재 감면 등 불공정거래 적발</a:t>
            </a:r>
            <a:r>
              <a:rPr lang="en-US" altLang="ko-KR" dirty="0"/>
              <a:t>·</a:t>
            </a:r>
            <a:r>
              <a:rPr lang="ko-KR" altLang="en-US" sz="1200" b="1" kern="0" dirty="0">
                <a:ln>
                  <a:solidFill>
                    <a:schemeClr val="accent4">
                      <a:alpha val="0"/>
                    </a:schemeClr>
                  </a:solidFill>
                </a:ln>
                <a:solidFill>
                  <a:schemeClr val="accent1"/>
                </a:solidFill>
                <a:latin typeface="+mn-ea"/>
              </a:rPr>
              <a:t>예방</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행정제재</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형사처벌 등 제도 전반을 대폭 개선</a:t>
            </a:r>
            <a:endParaRPr lang="en-US" altLang="ko-KR" sz="1200" b="1" kern="0" dirty="0">
              <a:ln>
                <a:solidFill>
                  <a:schemeClr val="accent4">
                    <a:alpha val="0"/>
                  </a:schemeClr>
                </a:solidFill>
              </a:ln>
              <a:solidFill>
                <a:schemeClr val="accent1"/>
              </a:solidFill>
              <a:latin typeface="+mn-ea"/>
            </a:endParaRPr>
          </a:p>
          <a:p>
            <a:pPr marL="171450" indent="-171450">
              <a:lnSpc>
                <a:spcPct val="120000"/>
              </a:lnSpc>
              <a:buFont typeface="Arial" panose="020B0604020202020204" pitchFamily="34" charset="0"/>
              <a:buChar char="•"/>
              <a:defRPr/>
            </a:pPr>
            <a:r>
              <a:rPr lang="en-US" altLang="ko-KR" sz="1200" dirty="0">
                <a:solidFill>
                  <a:schemeClr val="accent1"/>
                </a:solidFill>
              </a:rPr>
              <a:t>’23</a:t>
            </a:r>
            <a:r>
              <a:rPr lang="ko-KR" altLang="en-US" sz="1200" dirty="0">
                <a:solidFill>
                  <a:schemeClr val="accent1"/>
                </a:solidFill>
              </a:rPr>
              <a:t>년 국회 정무위원회</a:t>
            </a:r>
            <a:r>
              <a:rPr lang="en-US" altLang="ko-KR" sz="1200" dirty="0">
                <a:solidFill>
                  <a:schemeClr val="accent1"/>
                </a:solidFill>
              </a:rPr>
              <a:t>(4.6</a:t>
            </a:r>
            <a:r>
              <a:rPr lang="ko-KR" altLang="en-US" sz="1200" dirty="0">
                <a:solidFill>
                  <a:schemeClr val="accent1"/>
                </a:solidFill>
              </a:rPr>
              <a:t>일</a:t>
            </a:r>
            <a:r>
              <a:rPr lang="en-US" altLang="ko-KR" sz="1200" dirty="0">
                <a:solidFill>
                  <a:schemeClr val="accent1"/>
                </a:solidFill>
              </a:rPr>
              <a:t>), </a:t>
            </a:r>
            <a:r>
              <a:rPr lang="ko-KR" altLang="en-US" sz="1200" dirty="0">
                <a:solidFill>
                  <a:schemeClr val="accent1"/>
                </a:solidFill>
              </a:rPr>
              <a:t>법제사법위원회</a:t>
            </a:r>
            <a:r>
              <a:rPr lang="en-US" altLang="ko-KR" sz="1200" dirty="0">
                <a:solidFill>
                  <a:schemeClr val="accent1"/>
                </a:solidFill>
              </a:rPr>
              <a:t>(6.29</a:t>
            </a:r>
            <a:r>
              <a:rPr lang="ko-KR" altLang="en-US" sz="1200" dirty="0">
                <a:solidFill>
                  <a:schemeClr val="accent1"/>
                </a:solidFill>
              </a:rPr>
              <a:t>일</a:t>
            </a:r>
            <a:r>
              <a:rPr lang="en-US" altLang="ko-KR" sz="1200" dirty="0">
                <a:solidFill>
                  <a:schemeClr val="accent1"/>
                </a:solidFill>
              </a:rPr>
              <a:t>)</a:t>
            </a:r>
            <a:r>
              <a:rPr lang="ko-KR" altLang="en-US" sz="1200" dirty="0">
                <a:solidFill>
                  <a:schemeClr val="accent1"/>
                </a:solidFill>
              </a:rPr>
              <a:t>를 거쳐 본회의</a:t>
            </a:r>
            <a:r>
              <a:rPr lang="en-US" altLang="ko-KR" sz="1200" dirty="0">
                <a:solidFill>
                  <a:schemeClr val="accent1"/>
                </a:solidFill>
              </a:rPr>
              <a:t>(6.30</a:t>
            </a:r>
            <a:r>
              <a:rPr lang="ko-KR" altLang="en-US" sz="1200" dirty="0">
                <a:solidFill>
                  <a:schemeClr val="accent1"/>
                </a:solidFill>
              </a:rPr>
              <a:t>일</a:t>
            </a:r>
            <a:r>
              <a:rPr lang="en-US" altLang="ko-KR" sz="1200" dirty="0">
                <a:solidFill>
                  <a:schemeClr val="accent1"/>
                </a:solidFill>
              </a:rPr>
              <a:t>) </a:t>
            </a:r>
            <a:r>
              <a:rPr lang="ko-KR" altLang="en-US" sz="1200" dirty="0">
                <a:solidFill>
                  <a:schemeClr val="accent1"/>
                </a:solidFill>
              </a:rPr>
              <a:t>통과 → 공포 </a:t>
            </a:r>
            <a:r>
              <a:rPr lang="en-US" altLang="ko-KR" sz="1200" dirty="0">
                <a:solidFill>
                  <a:schemeClr val="accent1"/>
                </a:solidFill>
              </a:rPr>
              <a:t>6</a:t>
            </a:r>
            <a:r>
              <a:rPr lang="ko-KR" altLang="en-US" sz="1200" dirty="0">
                <a:solidFill>
                  <a:schemeClr val="accent1"/>
                </a:solidFill>
              </a:rPr>
              <a:t>개월 후</a:t>
            </a:r>
            <a:r>
              <a:rPr lang="en-US" altLang="ko-KR" sz="1200" dirty="0">
                <a:solidFill>
                  <a:schemeClr val="accent1"/>
                </a:solidFill>
              </a:rPr>
              <a:t>(’24.1</a:t>
            </a:r>
            <a:r>
              <a:rPr lang="ko-KR" altLang="en-US" sz="1200" dirty="0">
                <a:solidFill>
                  <a:schemeClr val="accent1"/>
                </a:solidFill>
              </a:rPr>
              <a:t>월 예정</a:t>
            </a:r>
            <a:r>
              <a:rPr lang="en-US" altLang="ko-KR" sz="1200" dirty="0">
                <a:solidFill>
                  <a:schemeClr val="accent1"/>
                </a:solidFill>
              </a:rPr>
              <a:t>) </a:t>
            </a:r>
            <a:r>
              <a:rPr lang="ko-KR" altLang="en-US" sz="1200" dirty="0">
                <a:solidFill>
                  <a:schemeClr val="accent1"/>
                </a:solidFill>
              </a:rPr>
              <a:t>시행</a:t>
            </a: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2023.6.30</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(2023.6.30), “</a:t>
            </a:r>
            <a:r>
              <a:rPr lang="ko-KR" altLang="en-US" dirty="0">
                <a:solidFill>
                  <a:schemeClr val="bg1">
                    <a:lumMod val="50000"/>
                  </a:schemeClr>
                </a:solidFill>
              </a:rPr>
              <a:t>주가조작을 엄벌하여 믿고 투자할 수 있는 자본시장을 조성하겠습니다 </a:t>
            </a:r>
            <a:r>
              <a:rPr lang="en-US" altLang="ko-KR" dirty="0">
                <a:solidFill>
                  <a:schemeClr val="bg1">
                    <a:lumMod val="50000"/>
                  </a:schemeClr>
                </a:solidFill>
              </a:rPr>
              <a:t>–</a:t>
            </a:r>
            <a:r>
              <a:rPr lang="ko-KR" altLang="en-US" dirty="0">
                <a:solidFill>
                  <a:schemeClr val="bg1">
                    <a:lumMod val="50000"/>
                  </a:schemeClr>
                </a:solidFill>
              </a:rPr>
              <a:t>자본시장법 개정안 국회 본회의 통과 </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 name="표 3">
            <a:extLst>
              <a:ext uri="{FF2B5EF4-FFF2-40B4-BE49-F238E27FC236}">
                <a16:creationId xmlns:a16="http://schemas.microsoft.com/office/drawing/2014/main" id="{50C7689A-196B-0F39-647C-562721037FD1}"/>
              </a:ext>
            </a:extLst>
          </p:cNvPr>
          <p:cNvGraphicFramePr>
            <a:graphicFrameLocks noGrp="1"/>
          </p:cNvGraphicFramePr>
          <p:nvPr>
            <p:extLst>
              <p:ext uri="{D42A27DB-BD31-4B8C-83A1-F6EECF244321}">
                <p14:modId xmlns:p14="http://schemas.microsoft.com/office/powerpoint/2010/main" val="2042556391"/>
              </p:ext>
            </p:extLst>
          </p:nvPr>
        </p:nvGraphicFramePr>
        <p:xfrm>
          <a:off x="488940" y="2168523"/>
          <a:ext cx="2808000" cy="3708402"/>
        </p:xfrm>
        <a:graphic>
          <a:graphicData uri="http://schemas.openxmlformats.org/drawingml/2006/table">
            <a:tbl>
              <a:tblPr/>
              <a:tblGrid>
                <a:gridCol w="2808000">
                  <a:extLst>
                    <a:ext uri="{9D8B030D-6E8A-4147-A177-3AD203B41FA5}">
                      <a16:colId xmlns:a16="http://schemas.microsoft.com/office/drawing/2014/main" val="3655866858"/>
                    </a:ext>
                  </a:extLst>
                </a:gridCol>
              </a:tblGrid>
              <a:tr h="320995">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과징금 신설</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87407">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불공정거래로 얻은 불법이익</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부당이득</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의 최대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배를 환수하는 과징금 제재가 신설</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부당이득이 없거나 산정 곤란한 경우에는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40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억 원을 한도로 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그간 불공정거래는 형사처벌만 가능하여 처벌까지 장기간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 소요*되고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불공정거래의 주된 동기가 경제적 이익 획득임에도 이에 대한 효과적인 제재수단이 없다는 지적이 계속 제기</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6700" marR="0" lvl="0" indent="-85725" algn="l"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불공정거래 처리기간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심리</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조사</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약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11</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개월</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수사</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약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13</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개월</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재판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약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13</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개월</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p>
                    <a:p>
                      <a:pPr marL="266700" marR="0" lvl="0" indent="-85725" algn="l"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불공정거래로 고발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통보된 사건 중 불기소율</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(’16~’21</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년</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수사 완료 건 기준</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53.5%</a:t>
                      </a: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과징금이 도입됨으로써 불공정거래에 대해 신속하고 실효성 있는 경제적 제재가 이루어질 수 있을 것으로 기대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216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6" name="표 5">
            <a:extLst>
              <a:ext uri="{FF2B5EF4-FFF2-40B4-BE49-F238E27FC236}">
                <a16:creationId xmlns:a16="http://schemas.microsoft.com/office/drawing/2014/main" id="{36A63D5C-D2DB-B21B-9DC8-F8753722444C}"/>
              </a:ext>
            </a:extLst>
          </p:cNvPr>
          <p:cNvGraphicFramePr>
            <a:graphicFrameLocks noGrp="1"/>
          </p:cNvGraphicFramePr>
          <p:nvPr>
            <p:extLst>
              <p:ext uri="{D42A27DB-BD31-4B8C-83A1-F6EECF244321}">
                <p14:modId xmlns:p14="http://schemas.microsoft.com/office/powerpoint/2010/main" val="1225779308"/>
              </p:ext>
            </p:extLst>
          </p:nvPr>
        </p:nvGraphicFramePr>
        <p:xfrm>
          <a:off x="3548970" y="2168523"/>
          <a:ext cx="2808000" cy="3708402"/>
        </p:xfrm>
        <a:graphic>
          <a:graphicData uri="http://schemas.openxmlformats.org/drawingml/2006/table">
            <a:tbl>
              <a:tblPr/>
              <a:tblGrid>
                <a:gridCol w="2808000">
                  <a:extLst>
                    <a:ext uri="{9D8B030D-6E8A-4147-A177-3AD203B41FA5}">
                      <a16:colId xmlns:a16="http://schemas.microsoft.com/office/drawing/2014/main" val="3655866858"/>
                    </a:ext>
                  </a:extLst>
                </a:gridCol>
              </a:tblGrid>
              <a:tr h="320995">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부당이득 산정방식 법제화</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87407">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부당이득은 벌금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징역 가중 등의 기준이 되나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현행 자본시장법에는 산정방식에 관한 구체적인 기준이 없는 상황임</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이에 따라 불공정거래 사건에서 수사기관이 부당이득 입증과 금액 산정에 어려움이 있었고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재판과정에서도 이에 대한 다툼이 빈번하게 발생해 왔음</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그 결과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부당이득이 제대로 산정되지 못하여 범죄에 상응하는 처벌이 이루어지지 못하는 문제가 있었음</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이번 법 개정안에서는 부당이득의 산정기준을 위반행위로 얻은 총수입에서 총비용을 공제한 차액</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총수입</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총비용</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으로 규정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불공정행위로 인한 부당이득에 대한 명확한 기준을 제시함으로써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범죄자가 실제로 얻은 경제적 이득에 상응하는 합당한 처벌이 이루어질 수 있을 것으로 기대</a:t>
                      </a:r>
                    </a:p>
                  </a:txBody>
                  <a:tcPr marL="45720" marR="45720" marT="216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8" name="표 7">
            <a:extLst>
              <a:ext uri="{FF2B5EF4-FFF2-40B4-BE49-F238E27FC236}">
                <a16:creationId xmlns:a16="http://schemas.microsoft.com/office/drawing/2014/main" id="{7F059937-B013-E2BF-4EAB-74221B096171}"/>
              </a:ext>
            </a:extLst>
          </p:cNvPr>
          <p:cNvGraphicFramePr>
            <a:graphicFrameLocks noGrp="1"/>
          </p:cNvGraphicFramePr>
          <p:nvPr>
            <p:extLst>
              <p:ext uri="{D42A27DB-BD31-4B8C-83A1-F6EECF244321}">
                <p14:modId xmlns:p14="http://schemas.microsoft.com/office/powerpoint/2010/main" val="2756890819"/>
              </p:ext>
            </p:extLst>
          </p:nvPr>
        </p:nvGraphicFramePr>
        <p:xfrm>
          <a:off x="6609000" y="2168523"/>
          <a:ext cx="2808000" cy="3708402"/>
        </p:xfrm>
        <a:graphic>
          <a:graphicData uri="http://schemas.openxmlformats.org/drawingml/2006/table">
            <a:tbl>
              <a:tblPr/>
              <a:tblGrid>
                <a:gridCol w="2808000">
                  <a:extLst>
                    <a:ext uri="{9D8B030D-6E8A-4147-A177-3AD203B41FA5}">
                      <a16:colId xmlns:a16="http://schemas.microsoft.com/office/drawing/2014/main" val="3655866858"/>
                    </a:ext>
                  </a:extLst>
                </a:gridCol>
              </a:tblGrid>
              <a:tr h="320995">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자진신고자 제재 감면</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87407">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불공정거래행위자가 위반행위를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자진신고하거나</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타인의 죄에 대해 진술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증언하는 경우 형벌이나 과징금을 감면할 수 있도록 하는 내용도 포함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불공정거래는 다수의 범죄혐의자가 관련되어 은밀하고 조직적으로 이루어지는 경우가 많아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내부자의 진술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증거 확보가 중요함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자진신고자 제재감면 제도가 도입됨으로써 내부자의 제보가 활성화되고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보다 효과적인 불공정거래 적발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예방이 가능해질 것으로 기대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216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spTree>
    <p:extLst>
      <p:ext uri="{BB962C8B-B14F-4D97-AF65-F5344CB8AC3E}">
        <p14:creationId xmlns:p14="http://schemas.microsoft.com/office/powerpoint/2010/main" val="10596801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IV. </a:t>
            </a:r>
            <a:r>
              <a:rPr lang="ko-KR" altLang="en-US" dirty="0"/>
              <a:t>금융투자업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「자본시장과 금융투자업에 관한 법률」 하위법령 개정안 입법예고</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△부당이득 산정방식</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△자진신고자 과징금 감면 기준</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△과징금 부과 절차 등 불공정거래 제재</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처벌 등 제도 개선에 대한 구체적 사항을 규정</a:t>
            </a:r>
            <a:endParaRPr lang="en-US" altLang="ko-KR" sz="1200" b="1" kern="0" dirty="0">
              <a:ln>
                <a:solidFill>
                  <a:schemeClr val="accent4">
                    <a:alpha val="0"/>
                  </a:schemeClr>
                </a:solidFill>
              </a:ln>
              <a:solidFill>
                <a:schemeClr val="accent1"/>
              </a:solidFill>
              <a:latin typeface="+mn-ea"/>
            </a:endParaRPr>
          </a:p>
          <a:p>
            <a:pPr marL="171450" indent="-171450">
              <a:lnSpc>
                <a:spcPct val="120000"/>
              </a:lnSpc>
              <a:buFont typeface="Arial" panose="020B0604020202020204" pitchFamily="34" charset="0"/>
              <a:buChar char="•"/>
              <a:defRPr/>
            </a:pPr>
            <a:r>
              <a:rPr lang="ko-KR" altLang="en-US" dirty="0"/>
              <a:t>시행령</a:t>
            </a:r>
            <a:r>
              <a:rPr lang="en-US" altLang="ko-KR" dirty="0"/>
              <a:t>·</a:t>
            </a:r>
            <a:r>
              <a:rPr lang="ko-KR" altLang="en-US" dirty="0"/>
              <a:t>업무규정 개정안은 </a:t>
            </a:r>
            <a:r>
              <a:rPr lang="en-US" altLang="ko-KR" dirty="0"/>
              <a:t>’23.9.25</a:t>
            </a:r>
            <a:r>
              <a:rPr lang="ko-KR" altLang="en-US" dirty="0"/>
              <a:t>일</a:t>
            </a:r>
            <a:r>
              <a:rPr lang="en-US" altLang="ko-KR" dirty="0"/>
              <a:t>~11.6</a:t>
            </a:r>
            <a:r>
              <a:rPr lang="ko-KR" altLang="en-US" dirty="0"/>
              <a:t>일까지 입법예고</a:t>
            </a:r>
            <a:r>
              <a:rPr lang="en-US" altLang="ko-KR" dirty="0"/>
              <a:t>·</a:t>
            </a:r>
            <a:r>
              <a:rPr lang="ko-KR" altLang="en-US" dirty="0"/>
              <a:t>규정변경예고를 실시하고</a:t>
            </a:r>
            <a:r>
              <a:rPr lang="en-US" altLang="ko-KR" dirty="0"/>
              <a:t>, </a:t>
            </a:r>
            <a:r>
              <a:rPr lang="ko-KR" altLang="en-US" dirty="0"/>
              <a:t>개정 절차를 거쳐 </a:t>
            </a:r>
            <a:r>
              <a:rPr lang="en-US" altLang="ko-KR" dirty="0"/>
              <a:t>’24.1.19</a:t>
            </a:r>
            <a:r>
              <a:rPr lang="ko-KR" altLang="en-US" dirty="0"/>
              <a:t>일부터 시행 예정</a:t>
            </a:r>
            <a:endParaRPr lang="en-US" altLang="ko-KR"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2023.9.22</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(2023.9.22), “</a:t>
            </a:r>
            <a:r>
              <a:rPr lang="ko-KR" altLang="en-US" dirty="0">
                <a:solidFill>
                  <a:schemeClr val="bg1">
                    <a:lumMod val="50000"/>
                  </a:schemeClr>
                </a:solidFill>
              </a:rPr>
              <a:t>「자본시장과 금융투자업에 관한 법률」 하위법령 개정안 입법예고 실시</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 name="표 3">
            <a:extLst>
              <a:ext uri="{FF2B5EF4-FFF2-40B4-BE49-F238E27FC236}">
                <a16:creationId xmlns:a16="http://schemas.microsoft.com/office/drawing/2014/main" id="{4FC583BF-E603-99C0-2958-AFC7E49CEBAC}"/>
              </a:ext>
            </a:extLst>
          </p:cNvPr>
          <p:cNvGraphicFramePr>
            <a:graphicFrameLocks noGrp="1"/>
          </p:cNvGraphicFramePr>
          <p:nvPr/>
        </p:nvGraphicFramePr>
        <p:xfrm>
          <a:off x="488940" y="2168523"/>
          <a:ext cx="2808000" cy="3708402"/>
        </p:xfrm>
        <a:graphic>
          <a:graphicData uri="http://schemas.openxmlformats.org/drawingml/2006/table">
            <a:tbl>
              <a:tblPr/>
              <a:tblGrid>
                <a:gridCol w="2808000">
                  <a:extLst>
                    <a:ext uri="{9D8B030D-6E8A-4147-A177-3AD203B41FA5}">
                      <a16:colId xmlns:a16="http://schemas.microsoft.com/office/drawing/2014/main" val="3655866858"/>
                    </a:ext>
                  </a:extLst>
                </a:gridCol>
              </a:tblGrid>
              <a:tr h="320995">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❶ 부당이득의 산정기준을 구체적으로 규율</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87407">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불공정거래 행위로 얻은 부당이득은 제재의 기준이 되나 현행 자본시장법에는 산정방식에 관한 구체적 기준이 부재</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개정 자본시장법은 부당이득의 산정기준을 위반행위로 얻은 총수입에서 총비용을 공제한 차액으로 명확하게 규정하여 범죄자가 실제로 얻은 경제적 이득에 상응하는 처벌이 이루어질 수 있도록 하면서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구체적 산정방식은 대통령령에서 정하도록 위임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개정 자본시장법 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442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조의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a:t>
                      </a: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이에 하위법령 개정안은 총수입</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총비용 등을 정의하고 위반행위 유형별로 구체적인 부당이득의 산정방식을 규정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아울러 위반행위와 외부적 요인이 불가분적으로 결합된 경우 각각의 영향력을 고려하여 시세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변동분</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반영 비율을 차등적으로 적용하도록 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216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6" name="표 5">
            <a:extLst>
              <a:ext uri="{FF2B5EF4-FFF2-40B4-BE49-F238E27FC236}">
                <a16:creationId xmlns:a16="http://schemas.microsoft.com/office/drawing/2014/main" id="{62B31A55-DF39-B0CF-19E4-BE2DE0C8924D}"/>
              </a:ext>
            </a:extLst>
          </p:cNvPr>
          <p:cNvGraphicFramePr>
            <a:graphicFrameLocks noGrp="1"/>
          </p:cNvGraphicFramePr>
          <p:nvPr/>
        </p:nvGraphicFramePr>
        <p:xfrm>
          <a:off x="3548970" y="2168523"/>
          <a:ext cx="2808000" cy="3708402"/>
        </p:xfrm>
        <a:graphic>
          <a:graphicData uri="http://schemas.openxmlformats.org/drawingml/2006/table">
            <a:tbl>
              <a:tblPr/>
              <a:tblGrid>
                <a:gridCol w="2808000">
                  <a:extLst>
                    <a:ext uri="{9D8B030D-6E8A-4147-A177-3AD203B41FA5}">
                      <a16:colId xmlns:a16="http://schemas.microsoft.com/office/drawing/2014/main" val="3655866858"/>
                    </a:ext>
                  </a:extLst>
                </a:gridCol>
              </a:tblGrid>
              <a:tr h="320995">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❷ 자진신고 시 과징금 감면 범위와 기준 등을 구체화</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87407">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개정 자본시장법은 위반행위를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자진신고하거나</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타인의 죄에 대하여 진술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증언하는 경우 형벌이나 과징금을 감면할 수 있도록 규정하면서 세부 사항을 대통령령으로 정하도록 위임</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이에 하위법령 개정안은 불공정거래행위자의 증거 제공</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성실 협조 여부 등에 따라 과징금을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50~100%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감면할 수 있도록 하고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해당 불공정거래행위 외 다른 불공정거래행위에 대해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자진신고하는</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경우에도 감면할 수 있도록 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다만 타인에게 불공정거래행위 참여를 강요하거나 반복적으로 불공정거래행위를 한 경우에는 감면을 인정하지 않도록 함</a:t>
                      </a:r>
                    </a:p>
                  </a:txBody>
                  <a:tcPr marL="45720" marR="45720" marT="216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8" name="표 7">
            <a:extLst>
              <a:ext uri="{FF2B5EF4-FFF2-40B4-BE49-F238E27FC236}">
                <a16:creationId xmlns:a16="http://schemas.microsoft.com/office/drawing/2014/main" id="{69976456-9D03-60F9-083E-46D61CF89BF7}"/>
              </a:ext>
            </a:extLst>
          </p:cNvPr>
          <p:cNvGraphicFramePr>
            <a:graphicFrameLocks noGrp="1"/>
          </p:cNvGraphicFramePr>
          <p:nvPr/>
        </p:nvGraphicFramePr>
        <p:xfrm>
          <a:off x="6609000" y="2168523"/>
          <a:ext cx="2808000" cy="3708402"/>
        </p:xfrm>
        <a:graphic>
          <a:graphicData uri="http://schemas.openxmlformats.org/drawingml/2006/table">
            <a:tbl>
              <a:tblPr/>
              <a:tblGrid>
                <a:gridCol w="2808000">
                  <a:extLst>
                    <a:ext uri="{9D8B030D-6E8A-4147-A177-3AD203B41FA5}">
                      <a16:colId xmlns:a16="http://schemas.microsoft.com/office/drawing/2014/main" val="3655866858"/>
                    </a:ext>
                  </a:extLst>
                </a:gridCol>
              </a:tblGrid>
              <a:tr h="320995">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❸ 불공정거래에 대한 과징금 부과 절차를 명확히 함</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87407">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국회 논의과정에서 이중처벌 금지 원칙 등이 저해되지 않도록</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보충적 과징금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운영될 필요가 있다는 의견이 제시된 바 있음</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이에 하위법령 개정안은 금융위원회가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검찰로부터</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수사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처분 결과를 통보 받은 후에 과징금을 부과하도록 규정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다만 금융위원회가 불공정거래 혐의를 검찰에 통보한 후 검찰과 협의된 경우나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년이 경과한 경우에는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검찰로부터</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수사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처분 결과를 통보 받기 전이라도 과징금을 부과할 수 있도록 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216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spTree>
    <p:extLst>
      <p:ext uri="{BB962C8B-B14F-4D97-AF65-F5344CB8AC3E}">
        <p14:creationId xmlns:p14="http://schemas.microsoft.com/office/powerpoint/2010/main" val="33624755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IV. </a:t>
            </a:r>
            <a:r>
              <a:rPr lang="ko-KR" altLang="en-US" dirty="0"/>
              <a:t>금융투자업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파생상품시장 조기</a:t>
            </a:r>
            <a:r>
              <a:rPr lang="en-US" altLang="ko-KR" dirty="0"/>
              <a:t>(8</a:t>
            </a:r>
            <a:r>
              <a:rPr lang="ko-KR" altLang="en-US" dirty="0"/>
              <a:t>시 </a:t>
            </a:r>
            <a:r>
              <a:rPr lang="en-US" altLang="ko-KR" dirty="0"/>
              <a:t>45</a:t>
            </a:r>
            <a:r>
              <a:rPr lang="ko-KR" altLang="en-US" dirty="0"/>
              <a:t>분</a:t>
            </a:r>
            <a:r>
              <a:rPr lang="en-US" altLang="ko-KR" dirty="0"/>
              <a:t>)</a:t>
            </a:r>
            <a:r>
              <a:rPr lang="ko-KR" altLang="en-US" dirty="0"/>
              <a:t> 개장</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a:t>국내 파생상품시장은 </a:t>
            </a:r>
            <a:r>
              <a:rPr lang="en-US" altLang="ko-KR" dirty="0"/>
              <a:t>’96</a:t>
            </a:r>
            <a:r>
              <a:rPr lang="ko-KR" altLang="en-US" dirty="0"/>
              <a:t>년 개설 이후 주식시장과 동일한 시각에 개장하고 있으나</a:t>
            </a:r>
            <a:r>
              <a:rPr lang="en-US" altLang="ko-KR" dirty="0"/>
              <a:t>,</a:t>
            </a:r>
            <a:r>
              <a:rPr lang="ko-KR" altLang="en-US" dirty="0"/>
              <a:t> </a:t>
            </a:r>
            <a:r>
              <a:rPr lang="en-US" altLang="ko-KR" dirty="0"/>
              <a:t>’23.7.31</a:t>
            </a:r>
            <a:r>
              <a:rPr lang="ko-KR" altLang="en-US" dirty="0"/>
              <a:t>일부터 코스피 </a:t>
            </a:r>
            <a:r>
              <a:rPr lang="en-US" altLang="ko-KR" dirty="0"/>
              <a:t>200</a:t>
            </a:r>
            <a:r>
              <a:rPr lang="ko-KR" altLang="en-US" dirty="0"/>
              <a:t>선물 등 대표 파생상품시장 </a:t>
            </a:r>
            <a:r>
              <a:rPr lang="en-US" altLang="ko-KR" dirty="0"/>
              <a:t>8</a:t>
            </a:r>
            <a:r>
              <a:rPr lang="ko-KR" altLang="en-US" dirty="0"/>
              <a:t>시 </a:t>
            </a:r>
            <a:r>
              <a:rPr lang="en-US" altLang="ko-KR" dirty="0"/>
              <a:t>45</a:t>
            </a:r>
            <a:r>
              <a:rPr lang="ko-KR" altLang="en-US" dirty="0"/>
              <a:t>분 개장</a:t>
            </a:r>
            <a:endParaRPr lang="en-US" altLang="ko-KR" dirty="0"/>
          </a:p>
          <a:p>
            <a:pPr marL="171450" indent="-171450">
              <a:lnSpc>
                <a:spcPct val="120000"/>
              </a:lnSpc>
              <a:buFont typeface="Arial" panose="020B0604020202020204" pitchFamily="34" charset="0"/>
              <a:buChar char="•"/>
              <a:defRPr/>
            </a:pPr>
            <a:r>
              <a:rPr lang="ko-KR" altLang="en-US" dirty="0"/>
              <a:t>주식시장 개장 초 변동성 완화 및 국제적 정합성 제고 효과 기대</a:t>
            </a:r>
            <a:endParaRPr lang="ko-KR" altLang="en-US" sz="1200" dirty="0">
              <a:solidFill>
                <a:schemeClr val="accent1"/>
              </a:solidFill>
            </a:endParaRP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2023.6.8</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(2023.6.8), “7.31</a:t>
            </a:r>
            <a:r>
              <a:rPr lang="ko-KR" altLang="en-US" dirty="0">
                <a:solidFill>
                  <a:schemeClr val="bg1">
                    <a:lumMod val="50000"/>
                  </a:schemeClr>
                </a:solidFill>
              </a:rPr>
              <a:t>일부터 파생상품시장 </a:t>
            </a:r>
            <a:r>
              <a:rPr lang="en-US" altLang="ko-KR" dirty="0">
                <a:solidFill>
                  <a:schemeClr val="bg1">
                    <a:lumMod val="50000"/>
                  </a:schemeClr>
                </a:solidFill>
              </a:rPr>
              <a:t>15</a:t>
            </a:r>
            <a:r>
              <a:rPr lang="ko-KR" altLang="en-US" dirty="0">
                <a:solidFill>
                  <a:schemeClr val="bg1">
                    <a:lumMod val="50000"/>
                  </a:schemeClr>
                </a:solidFill>
              </a:rPr>
              <a:t>분 일찍 문 연다</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16C9B5A2-5E79-5503-42E1-A07CC8A537D2}"/>
              </a:ext>
            </a:extLst>
          </p:cNvPr>
          <p:cNvSpPr/>
          <p:nvPr/>
        </p:nvSpPr>
        <p:spPr>
          <a:xfrm>
            <a:off x="488950" y="2168523"/>
            <a:ext cx="4283076" cy="27261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000" b="1" kern="0" dirty="0">
                <a:ln>
                  <a:solidFill>
                    <a:schemeClr val="bg1">
                      <a:lumMod val="75000"/>
                      <a:alpha val="0"/>
                    </a:schemeClr>
                  </a:solidFill>
                </a:ln>
                <a:solidFill>
                  <a:schemeClr val="tx1">
                    <a:lumMod val="85000"/>
                    <a:lumOff val="15000"/>
                  </a:schemeClr>
                </a:solidFill>
                <a:latin typeface="+mn-ea"/>
              </a:rPr>
              <a:t>주요국 주식</a:t>
            </a:r>
            <a:r>
              <a:rPr lang="en-US" altLang="ko-KR" sz="1000" b="1" kern="0" dirty="0">
                <a:ln>
                  <a:solidFill>
                    <a:schemeClr val="bg1">
                      <a:lumMod val="75000"/>
                      <a:alpha val="0"/>
                    </a:schemeClr>
                  </a:solidFill>
                </a:ln>
                <a:solidFill>
                  <a:schemeClr val="tx1">
                    <a:lumMod val="85000"/>
                    <a:lumOff val="15000"/>
                  </a:schemeClr>
                </a:solidFill>
                <a:latin typeface="+mn-ea"/>
              </a:rPr>
              <a:t>·</a:t>
            </a:r>
            <a:r>
              <a:rPr lang="ko-KR" altLang="en-US" sz="1000" b="1" kern="0" dirty="0">
                <a:ln>
                  <a:solidFill>
                    <a:schemeClr val="bg1">
                      <a:lumMod val="75000"/>
                      <a:alpha val="0"/>
                    </a:schemeClr>
                  </a:solidFill>
                </a:ln>
                <a:solidFill>
                  <a:schemeClr val="tx1">
                    <a:lumMod val="85000"/>
                    <a:lumOff val="15000"/>
                  </a:schemeClr>
                </a:solidFill>
                <a:latin typeface="+mn-ea"/>
              </a:rPr>
              <a:t>파생상품시장 개장시각 비교</a:t>
            </a:r>
          </a:p>
        </p:txBody>
      </p:sp>
      <p:graphicFrame>
        <p:nvGraphicFramePr>
          <p:cNvPr id="11" name="표 11">
            <a:extLst>
              <a:ext uri="{FF2B5EF4-FFF2-40B4-BE49-F238E27FC236}">
                <a16:creationId xmlns:a16="http://schemas.microsoft.com/office/drawing/2014/main" id="{021A40F4-5F9E-8C5D-E3B5-F1F68FE8F05B}"/>
              </a:ext>
            </a:extLst>
          </p:cNvPr>
          <p:cNvGraphicFramePr>
            <a:graphicFrameLocks noGrp="1"/>
          </p:cNvGraphicFramePr>
          <p:nvPr>
            <p:extLst>
              <p:ext uri="{D42A27DB-BD31-4B8C-83A1-F6EECF244321}">
                <p14:modId xmlns:p14="http://schemas.microsoft.com/office/powerpoint/2010/main" val="560871279"/>
              </p:ext>
            </p:extLst>
          </p:nvPr>
        </p:nvGraphicFramePr>
        <p:xfrm>
          <a:off x="488949" y="2561344"/>
          <a:ext cx="4283076" cy="3315580"/>
        </p:xfrm>
        <a:graphic>
          <a:graphicData uri="http://schemas.openxmlformats.org/drawingml/2006/table">
            <a:tbl>
              <a:tblPr firstRow="1" bandRow="1">
                <a:tableStyleId>{5C22544A-7EE6-4342-B048-85BDC9FD1C3A}</a:tableStyleId>
              </a:tblPr>
              <a:tblGrid>
                <a:gridCol w="1070769">
                  <a:extLst>
                    <a:ext uri="{9D8B030D-6E8A-4147-A177-3AD203B41FA5}">
                      <a16:colId xmlns:a16="http://schemas.microsoft.com/office/drawing/2014/main" val="3309993866"/>
                    </a:ext>
                  </a:extLst>
                </a:gridCol>
                <a:gridCol w="1070769">
                  <a:extLst>
                    <a:ext uri="{9D8B030D-6E8A-4147-A177-3AD203B41FA5}">
                      <a16:colId xmlns:a16="http://schemas.microsoft.com/office/drawing/2014/main" val="2969153264"/>
                    </a:ext>
                  </a:extLst>
                </a:gridCol>
                <a:gridCol w="1070769">
                  <a:extLst>
                    <a:ext uri="{9D8B030D-6E8A-4147-A177-3AD203B41FA5}">
                      <a16:colId xmlns:a16="http://schemas.microsoft.com/office/drawing/2014/main" val="1897178341"/>
                    </a:ext>
                  </a:extLst>
                </a:gridCol>
                <a:gridCol w="1070769">
                  <a:extLst>
                    <a:ext uri="{9D8B030D-6E8A-4147-A177-3AD203B41FA5}">
                      <a16:colId xmlns:a16="http://schemas.microsoft.com/office/drawing/2014/main" val="3451837460"/>
                    </a:ext>
                  </a:extLst>
                </a:gridCol>
              </a:tblGrid>
              <a:tr h="363889">
                <a:tc>
                  <a:txBody>
                    <a:bodyPr/>
                    <a:lstStyle/>
                    <a:p>
                      <a:pPr algn="ctr" latinLnBrk="0"/>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국가</a:t>
                      </a:r>
                    </a:p>
                  </a:txBody>
                  <a:tcPr anchor="ctr">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algn="ctr" latinLnBrk="0"/>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주식시장</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algn="ctr" latinLnBrk="0"/>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파생시장</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algn="ctr" latinLnBrk="0"/>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비고</a:t>
                      </a:r>
                    </a:p>
                  </a:txBody>
                  <a:tcPr anchor="ctr">
                    <a:lnL w="9525"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extLst>
                  <a:ext uri="{0D108BD9-81ED-4DB2-BD59-A6C34878D82A}">
                    <a16:rowId xmlns:a16="http://schemas.microsoft.com/office/drawing/2014/main" val="648397627"/>
                  </a:ext>
                </a:extLst>
              </a:tr>
              <a:tr h="363889">
                <a:tc>
                  <a:txBody>
                    <a:bodyPr/>
                    <a:lstStyle/>
                    <a:p>
                      <a:pPr algn="ctr" latinLnBrk="0"/>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한국</a:t>
                      </a:r>
                    </a:p>
                  </a:txBody>
                  <a:tcPr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09:00-15:30</a:t>
                      </a:r>
                      <a:endParaRPr lang="ko-KR" altLang="en-US" sz="10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09:00-15:45</a:t>
                      </a:r>
                      <a:endParaRPr lang="ko-KR" altLang="en-US" sz="10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동시개장</a:t>
                      </a:r>
                    </a:p>
                  </a:txBody>
                  <a:tcPr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23445417"/>
                  </a:ext>
                </a:extLst>
              </a:tr>
              <a:tr h="363889">
                <a:tc>
                  <a:txBody>
                    <a:bodyPr/>
                    <a:lstStyle/>
                    <a:p>
                      <a:pPr algn="ctr" latinLnBrk="0"/>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일본</a:t>
                      </a:r>
                    </a:p>
                  </a:txBody>
                  <a:tcPr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09:00-15:00</a:t>
                      </a:r>
                      <a:endParaRPr lang="ko-KR" altLang="en-US" sz="10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08:45-15:15</a:t>
                      </a:r>
                      <a:endParaRPr lang="ko-KR" altLang="en-US" sz="10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15</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분 조기</a:t>
                      </a:r>
                    </a:p>
                  </a:txBody>
                  <a:tcPr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14613068"/>
                  </a:ext>
                </a:extLst>
              </a:tr>
              <a:tr h="363889">
                <a:tc>
                  <a:txBody>
                    <a:bodyPr/>
                    <a:lstStyle/>
                    <a:p>
                      <a:pPr algn="ctr" latinLnBrk="0"/>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홍콩</a:t>
                      </a:r>
                    </a:p>
                  </a:txBody>
                  <a:tcPr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09:30-16:00</a:t>
                      </a:r>
                      <a:endParaRPr lang="ko-KR" altLang="en-US" sz="10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09:15-16:30</a:t>
                      </a:r>
                      <a:endParaRPr lang="ko-KR" altLang="en-US" sz="10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15</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분 조기</a:t>
                      </a:r>
                    </a:p>
                  </a:txBody>
                  <a:tcPr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77426335"/>
                  </a:ext>
                </a:extLst>
              </a:tr>
              <a:tr h="363889">
                <a:tc>
                  <a:txBody>
                    <a:bodyPr/>
                    <a:lstStyle/>
                    <a:p>
                      <a:pPr algn="ctr" latinLnBrk="0"/>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대만</a:t>
                      </a:r>
                    </a:p>
                  </a:txBody>
                  <a:tcPr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09:00-13:30</a:t>
                      </a:r>
                      <a:endParaRPr lang="ko-KR" altLang="en-US" sz="10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08:45-13:45</a:t>
                      </a:r>
                      <a:endParaRPr lang="ko-KR" altLang="en-US" sz="10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15</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분 조기</a:t>
                      </a:r>
                    </a:p>
                  </a:txBody>
                  <a:tcPr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34544711"/>
                  </a:ext>
                </a:extLst>
              </a:tr>
              <a:tr h="363889">
                <a:tc>
                  <a:txBody>
                    <a:bodyPr/>
                    <a:lstStyle/>
                    <a:p>
                      <a:pPr algn="ctr" latinLnBrk="0"/>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싱가포르</a:t>
                      </a:r>
                    </a:p>
                  </a:txBody>
                  <a:tcPr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09:00-17:00</a:t>
                      </a:r>
                      <a:endParaRPr lang="ko-KR" altLang="en-US" sz="10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08:30-17:20</a:t>
                      </a:r>
                      <a:endParaRPr lang="ko-KR" altLang="en-US" sz="10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30</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분 조기</a:t>
                      </a:r>
                    </a:p>
                  </a:txBody>
                  <a:tcPr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58078981"/>
                  </a:ext>
                </a:extLst>
              </a:tr>
              <a:tr h="363889">
                <a:tc>
                  <a:txBody>
                    <a:bodyPr/>
                    <a:lstStyle/>
                    <a:p>
                      <a:pPr algn="ctr" latinLnBrk="0"/>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호주</a:t>
                      </a:r>
                    </a:p>
                  </a:txBody>
                  <a:tcPr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10:00-16:00</a:t>
                      </a:r>
                      <a:endParaRPr lang="ko-KR" altLang="en-US" sz="10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09:50-17:00</a:t>
                      </a:r>
                      <a:endParaRPr lang="ko-KR" altLang="en-US" sz="10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10</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분 조기</a:t>
                      </a:r>
                    </a:p>
                  </a:txBody>
                  <a:tcPr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73788451"/>
                  </a:ext>
                </a:extLst>
              </a:tr>
              <a:tr h="363889">
                <a:tc>
                  <a:txBody>
                    <a:bodyPr/>
                    <a:lstStyle/>
                    <a:p>
                      <a:pPr algn="ctr" latinLnBrk="0"/>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독일</a:t>
                      </a:r>
                    </a:p>
                  </a:txBody>
                  <a:tcPr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09:00-17:30</a:t>
                      </a:r>
                      <a:endParaRPr lang="ko-KR" altLang="en-US" sz="10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01:10-22:00</a:t>
                      </a:r>
                      <a:endParaRPr lang="ko-KR" altLang="en-US" sz="10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21</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시간 거래</a:t>
                      </a:r>
                    </a:p>
                  </a:txBody>
                  <a:tcPr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28318059"/>
                  </a:ext>
                </a:extLst>
              </a:tr>
              <a:tr h="404468">
                <a:tc>
                  <a:txBody>
                    <a:bodyPr/>
                    <a:lstStyle/>
                    <a:p>
                      <a:pPr algn="ctr" latinLnBrk="0"/>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미국</a:t>
                      </a:r>
                    </a:p>
                  </a:txBody>
                  <a:tcPr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09:30-16:00</a:t>
                      </a:r>
                      <a:endParaRPr lang="ko-KR" altLang="en-US" sz="10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T-1 18:00-17:00</a:t>
                      </a:r>
                      <a:endParaRPr lang="ko-KR" altLang="en-US" sz="10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23</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시간 거래</a:t>
                      </a:r>
                    </a:p>
                  </a:txBody>
                  <a:tcPr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30970551"/>
                  </a:ext>
                </a:extLst>
              </a:tr>
            </a:tbl>
          </a:graphicData>
        </a:graphic>
      </p:graphicFrame>
      <p:sp>
        <p:nvSpPr>
          <p:cNvPr id="12" name="직사각형 11">
            <a:extLst>
              <a:ext uri="{FF2B5EF4-FFF2-40B4-BE49-F238E27FC236}">
                <a16:creationId xmlns:a16="http://schemas.microsoft.com/office/drawing/2014/main" id="{91F02CF9-E9E7-8AB2-7773-FDB34E8D0F43}"/>
              </a:ext>
            </a:extLst>
          </p:cNvPr>
          <p:cNvSpPr/>
          <p:nvPr/>
        </p:nvSpPr>
        <p:spPr>
          <a:xfrm>
            <a:off x="5133976" y="2168523"/>
            <a:ext cx="4283076" cy="27261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000" b="1" kern="0" dirty="0">
                <a:ln>
                  <a:solidFill>
                    <a:schemeClr val="bg1">
                      <a:lumMod val="75000"/>
                      <a:alpha val="0"/>
                    </a:schemeClr>
                  </a:solidFill>
                </a:ln>
                <a:solidFill>
                  <a:schemeClr val="tx1">
                    <a:lumMod val="85000"/>
                    <a:lumOff val="15000"/>
                  </a:schemeClr>
                </a:solidFill>
                <a:latin typeface="+mn-ea"/>
              </a:rPr>
              <a:t>조기 개장 대상 파생상품 및 호가</a:t>
            </a:r>
            <a:r>
              <a:rPr lang="en-US" altLang="ko-KR" sz="1000" b="1" kern="0" dirty="0">
                <a:ln>
                  <a:solidFill>
                    <a:schemeClr val="bg1">
                      <a:lumMod val="75000"/>
                      <a:alpha val="0"/>
                    </a:schemeClr>
                  </a:solidFill>
                </a:ln>
                <a:solidFill>
                  <a:schemeClr val="tx1">
                    <a:lumMod val="85000"/>
                    <a:lumOff val="15000"/>
                  </a:schemeClr>
                </a:solidFill>
                <a:latin typeface="+mn-ea"/>
              </a:rPr>
              <a:t>/</a:t>
            </a:r>
            <a:r>
              <a:rPr lang="ko-KR" altLang="en-US" sz="1000" b="1" kern="0" dirty="0">
                <a:ln>
                  <a:solidFill>
                    <a:schemeClr val="bg1">
                      <a:lumMod val="75000"/>
                      <a:alpha val="0"/>
                    </a:schemeClr>
                  </a:solidFill>
                </a:ln>
                <a:solidFill>
                  <a:schemeClr val="tx1">
                    <a:lumMod val="85000"/>
                    <a:lumOff val="15000"/>
                  </a:schemeClr>
                </a:solidFill>
                <a:latin typeface="+mn-ea"/>
              </a:rPr>
              <a:t>거래 시간</a:t>
            </a:r>
          </a:p>
        </p:txBody>
      </p:sp>
      <p:graphicFrame>
        <p:nvGraphicFramePr>
          <p:cNvPr id="13" name="표 11">
            <a:extLst>
              <a:ext uri="{FF2B5EF4-FFF2-40B4-BE49-F238E27FC236}">
                <a16:creationId xmlns:a16="http://schemas.microsoft.com/office/drawing/2014/main" id="{C3F12C9B-0880-8474-114C-A583ACCFB042}"/>
              </a:ext>
            </a:extLst>
          </p:cNvPr>
          <p:cNvGraphicFramePr>
            <a:graphicFrameLocks noGrp="1"/>
          </p:cNvGraphicFramePr>
          <p:nvPr>
            <p:extLst>
              <p:ext uri="{D42A27DB-BD31-4B8C-83A1-F6EECF244321}">
                <p14:modId xmlns:p14="http://schemas.microsoft.com/office/powerpoint/2010/main" val="44063965"/>
              </p:ext>
            </p:extLst>
          </p:nvPr>
        </p:nvGraphicFramePr>
        <p:xfrm>
          <a:off x="5132388" y="2561203"/>
          <a:ext cx="4284662" cy="1640307"/>
        </p:xfrm>
        <a:graphic>
          <a:graphicData uri="http://schemas.openxmlformats.org/drawingml/2006/table">
            <a:tbl>
              <a:tblPr firstRow="1" bandRow="1">
                <a:tableStyleId>{5C22544A-7EE6-4342-B048-85BDC9FD1C3A}</a:tableStyleId>
              </a:tblPr>
              <a:tblGrid>
                <a:gridCol w="1073247">
                  <a:extLst>
                    <a:ext uri="{9D8B030D-6E8A-4147-A177-3AD203B41FA5}">
                      <a16:colId xmlns:a16="http://schemas.microsoft.com/office/drawing/2014/main" val="3309993866"/>
                    </a:ext>
                  </a:extLst>
                </a:gridCol>
                <a:gridCol w="3211415">
                  <a:extLst>
                    <a:ext uri="{9D8B030D-6E8A-4147-A177-3AD203B41FA5}">
                      <a16:colId xmlns:a16="http://schemas.microsoft.com/office/drawing/2014/main" val="2969153264"/>
                    </a:ext>
                  </a:extLst>
                </a:gridCol>
              </a:tblGrid>
              <a:tr h="363889">
                <a:tc>
                  <a:txBody>
                    <a:bodyPr/>
                    <a:lstStyle/>
                    <a:p>
                      <a:pPr algn="ctr" latinLnBrk="0"/>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기초자산</a:t>
                      </a:r>
                    </a:p>
                  </a:txBody>
                  <a:tcPr anchor="ctr">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algn="ctr" latinLnBrk="0"/>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대상 상품</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extLst>
                  <a:ext uri="{0D108BD9-81ED-4DB2-BD59-A6C34878D82A}">
                    <a16:rowId xmlns:a16="http://schemas.microsoft.com/office/drawing/2014/main" val="648397627"/>
                  </a:ext>
                </a:extLst>
              </a:tr>
              <a:tr h="363889">
                <a:tc>
                  <a:txBody>
                    <a:bodyPr/>
                    <a:lstStyle/>
                    <a:p>
                      <a:pPr algn="ctr" latinLnBrk="0"/>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코스피</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200</a:t>
                      </a:r>
                      <a:endParaRPr lang="ko-KR" altLang="en-US" sz="10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l" latinLnBrk="0"/>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코스피</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200</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선물</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선물스프레드 포함</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미니코스피</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200</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선물</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선물스프레드 포함</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코스피</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200</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옵션</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0" kern="0" dirty="0" err="1">
                          <a:ln>
                            <a:solidFill>
                              <a:schemeClr val="bg1">
                                <a:lumMod val="75000"/>
                                <a:alpha val="0"/>
                              </a:schemeClr>
                            </a:solidFill>
                          </a:ln>
                          <a:solidFill>
                            <a:schemeClr val="tx1">
                              <a:lumMod val="85000"/>
                              <a:lumOff val="15000"/>
                            </a:schemeClr>
                          </a:solidFill>
                          <a:latin typeface="+mn-ea"/>
                          <a:ea typeface="+mn-ea"/>
                          <a:cs typeface="+mn-cs"/>
                        </a:rPr>
                        <a:t>위클리옵션</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 포함</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미니코스피</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200</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옵션</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23445417"/>
                  </a:ext>
                </a:extLst>
              </a:tr>
              <a:tr h="363889">
                <a:tc>
                  <a:txBody>
                    <a:bodyPr/>
                    <a:lstStyle/>
                    <a:p>
                      <a:pPr algn="ctr" latinLnBrk="0"/>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코스닥</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150</a:t>
                      </a:r>
                      <a:endParaRPr lang="ko-KR" altLang="en-US" sz="10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코스닥</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150</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선물</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선물스프레드 포함</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코스닥</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150</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옵션</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14613068"/>
                  </a:ext>
                </a:extLst>
              </a:tr>
              <a:tr h="363889">
                <a:tc>
                  <a:txBody>
                    <a:bodyPr/>
                    <a:lstStyle/>
                    <a:p>
                      <a:pPr algn="ctr" latinLnBrk="0"/>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KRX300</a:t>
                      </a:r>
                      <a:endParaRPr lang="ko-KR" altLang="en-US" sz="10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l" latinLnBrk="0"/>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KRX300</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선물</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선물스프레드 포함</a:t>
                      </a: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10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77426335"/>
                  </a:ext>
                </a:extLst>
              </a:tr>
            </a:tbl>
          </a:graphicData>
        </a:graphic>
      </p:graphicFrame>
      <p:graphicFrame>
        <p:nvGraphicFramePr>
          <p:cNvPr id="14" name="표 11">
            <a:extLst>
              <a:ext uri="{FF2B5EF4-FFF2-40B4-BE49-F238E27FC236}">
                <a16:creationId xmlns:a16="http://schemas.microsoft.com/office/drawing/2014/main" id="{299BD7B9-3423-3DB7-3E31-FE498D5E0564}"/>
              </a:ext>
            </a:extLst>
          </p:cNvPr>
          <p:cNvGraphicFramePr>
            <a:graphicFrameLocks noGrp="1"/>
          </p:cNvGraphicFramePr>
          <p:nvPr>
            <p:extLst>
              <p:ext uri="{D42A27DB-BD31-4B8C-83A1-F6EECF244321}">
                <p14:modId xmlns:p14="http://schemas.microsoft.com/office/powerpoint/2010/main" val="1638387070"/>
              </p:ext>
            </p:extLst>
          </p:nvPr>
        </p:nvGraphicFramePr>
        <p:xfrm>
          <a:off x="5133974" y="4389018"/>
          <a:ext cx="4283076" cy="1487907"/>
        </p:xfrm>
        <a:graphic>
          <a:graphicData uri="http://schemas.openxmlformats.org/drawingml/2006/table">
            <a:tbl>
              <a:tblPr firstRow="1" bandRow="1">
                <a:tableStyleId>{5C22544A-7EE6-4342-B048-85BDC9FD1C3A}</a:tableStyleId>
              </a:tblPr>
              <a:tblGrid>
                <a:gridCol w="1070769">
                  <a:extLst>
                    <a:ext uri="{9D8B030D-6E8A-4147-A177-3AD203B41FA5}">
                      <a16:colId xmlns:a16="http://schemas.microsoft.com/office/drawing/2014/main" val="3309993866"/>
                    </a:ext>
                  </a:extLst>
                </a:gridCol>
                <a:gridCol w="1070769">
                  <a:extLst>
                    <a:ext uri="{9D8B030D-6E8A-4147-A177-3AD203B41FA5}">
                      <a16:colId xmlns:a16="http://schemas.microsoft.com/office/drawing/2014/main" val="2969153264"/>
                    </a:ext>
                  </a:extLst>
                </a:gridCol>
                <a:gridCol w="1070769">
                  <a:extLst>
                    <a:ext uri="{9D8B030D-6E8A-4147-A177-3AD203B41FA5}">
                      <a16:colId xmlns:a16="http://schemas.microsoft.com/office/drawing/2014/main" val="1897178341"/>
                    </a:ext>
                  </a:extLst>
                </a:gridCol>
                <a:gridCol w="1070769">
                  <a:extLst>
                    <a:ext uri="{9D8B030D-6E8A-4147-A177-3AD203B41FA5}">
                      <a16:colId xmlns:a16="http://schemas.microsoft.com/office/drawing/2014/main" val="3451837460"/>
                    </a:ext>
                  </a:extLst>
                </a:gridCol>
              </a:tblGrid>
              <a:tr h="363889">
                <a:tc>
                  <a:txBody>
                    <a:bodyPr/>
                    <a:lstStyle/>
                    <a:p>
                      <a:pPr algn="ctr" latinLnBrk="0"/>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algn="ctr" latinLnBrk="0"/>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현행</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algn="ctr" latinLnBrk="0"/>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개선</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algn="ctr" latinLnBrk="0"/>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비고</a:t>
                      </a:r>
                    </a:p>
                  </a:txBody>
                  <a:tcPr anchor="ctr">
                    <a:lnL w="9525"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extLst>
                  <a:ext uri="{0D108BD9-81ED-4DB2-BD59-A6C34878D82A}">
                    <a16:rowId xmlns:a16="http://schemas.microsoft.com/office/drawing/2014/main" val="648397627"/>
                  </a:ext>
                </a:extLst>
              </a:tr>
              <a:tr h="363889">
                <a:tc>
                  <a:txBody>
                    <a:bodyPr/>
                    <a:lstStyle/>
                    <a:p>
                      <a:pPr algn="ctr" latinLnBrk="0"/>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전체 호가접수시간</a:t>
                      </a:r>
                    </a:p>
                  </a:txBody>
                  <a:tcPr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08:30-15:45</a:t>
                      </a:r>
                      <a:endParaRPr lang="ko-KR" altLang="en-US" sz="10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08:30-15:45</a:t>
                      </a:r>
                      <a:endParaRPr lang="ko-KR" altLang="en-US" sz="10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현행과 동일</a:t>
                      </a:r>
                    </a:p>
                  </a:txBody>
                  <a:tcPr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23445417"/>
                  </a:ext>
                </a:extLst>
              </a:tr>
              <a:tr h="363889">
                <a:tc>
                  <a:txBody>
                    <a:bodyPr/>
                    <a:lstStyle/>
                    <a:p>
                      <a:pPr algn="ctr" latinLnBrk="0"/>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시가단일가시간</a:t>
                      </a:r>
                    </a:p>
                  </a:txBody>
                  <a:tcPr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08:30-09:00</a:t>
                      </a:r>
                      <a:endParaRPr lang="ko-KR" altLang="en-US" sz="10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09:00-08:45</a:t>
                      </a:r>
                      <a:endParaRPr lang="ko-KR" altLang="en-US" sz="10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15</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분 축소</a:t>
                      </a:r>
                    </a:p>
                  </a:txBody>
                  <a:tcPr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14613068"/>
                  </a:ext>
                </a:extLst>
              </a:tr>
              <a:tr h="363889">
                <a:tc>
                  <a:txBody>
                    <a:bodyPr/>
                    <a:lstStyle/>
                    <a:p>
                      <a:pPr algn="ctr" latinLnBrk="0"/>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정규거래시간</a:t>
                      </a:r>
                    </a:p>
                  </a:txBody>
                  <a:tcPr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09:00-15:45</a:t>
                      </a:r>
                      <a:endParaRPr lang="ko-KR" altLang="en-US" sz="10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08:45-15:45</a:t>
                      </a:r>
                      <a:endParaRPr lang="ko-KR" altLang="en-US" sz="1000" b="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1000" b="0" kern="0" dirty="0">
                          <a:ln>
                            <a:solidFill>
                              <a:schemeClr val="bg1">
                                <a:lumMod val="75000"/>
                                <a:alpha val="0"/>
                              </a:schemeClr>
                            </a:solidFill>
                          </a:ln>
                          <a:solidFill>
                            <a:schemeClr val="tx1">
                              <a:lumMod val="85000"/>
                              <a:lumOff val="15000"/>
                            </a:schemeClr>
                          </a:solidFill>
                          <a:latin typeface="+mn-ea"/>
                          <a:ea typeface="+mn-ea"/>
                          <a:cs typeface="+mn-cs"/>
                        </a:rPr>
                        <a:t>15</a:t>
                      </a: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분 확대</a:t>
                      </a:r>
                    </a:p>
                  </a:txBody>
                  <a:tcPr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77426335"/>
                  </a:ext>
                </a:extLst>
              </a:tr>
            </a:tbl>
          </a:graphicData>
        </a:graphic>
      </p:graphicFrame>
    </p:spTree>
    <p:extLst>
      <p:ext uri="{BB962C8B-B14F-4D97-AF65-F5344CB8AC3E}">
        <p14:creationId xmlns:p14="http://schemas.microsoft.com/office/powerpoint/2010/main" val="38732382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IV. </a:t>
            </a:r>
            <a:r>
              <a:rPr lang="ko-KR" altLang="en-US" dirty="0"/>
              <a:t>금융투자업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a:t>
            </a:r>
            <a:r>
              <a:rPr lang="ko-KR" altLang="en-US" dirty="0" err="1"/>
              <a:t>금융투자업규정</a:t>
            </a:r>
            <a:r>
              <a:rPr lang="ko-KR" altLang="en-US" dirty="0"/>
              <a:t>」 일부개정고시안 금융위원회 의결</a:t>
            </a:r>
            <a:r>
              <a:rPr lang="en-US" altLang="ko-KR" dirty="0"/>
              <a:t>·</a:t>
            </a:r>
            <a:r>
              <a:rPr lang="ko-KR" altLang="en-US" dirty="0"/>
              <a:t>시행</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a:t>제</a:t>
            </a:r>
            <a:r>
              <a:rPr lang="en-US" altLang="ko-KR" dirty="0"/>
              <a:t>11</a:t>
            </a:r>
            <a:r>
              <a:rPr lang="ko-KR" altLang="en-US" dirty="0"/>
              <a:t>차 금융위원회 정례회의에서 ❶사모펀드 관련 규율 정비</a:t>
            </a:r>
            <a:r>
              <a:rPr lang="en-US" altLang="ko-KR" dirty="0"/>
              <a:t>, </a:t>
            </a:r>
            <a:r>
              <a:rPr lang="ko-KR" altLang="en-US" dirty="0"/>
              <a:t>❷</a:t>
            </a:r>
            <a:r>
              <a:rPr lang="ko-KR" altLang="en-US" dirty="0" err="1"/>
              <a:t>로보어드바이저</a:t>
            </a:r>
            <a:r>
              <a:rPr lang="en-US" altLang="ko-KR" dirty="0"/>
              <a:t>(RA) </a:t>
            </a:r>
            <a:r>
              <a:rPr lang="ko-KR" altLang="en-US" dirty="0"/>
              <a:t>규제 합리화 등 제도개선 사항과 함께 ❸외화표시 단기금융 집합투자기구</a:t>
            </a:r>
            <a:r>
              <a:rPr lang="en-US" altLang="ko-KR" dirty="0"/>
              <a:t>(MMF) </a:t>
            </a:r>
            <a:r>
              <a:rPr lang="ko-KR" altLang="en-US" dirty="0"/>
              <a:t>출시 관련 내용이 담긴 「</a:t>
            </a:r>
            <a:r>
              <a:rPr lang="ko-KR" altLang="en-US" dirty="0" err="1"/>
              <a:t>금융투자업규정</a:t>
            </a:r>
            <a:r>
              <a:rPr lang="ko-KR" altLang="en-US" dirty="0"/>
              <a:t>」 일부개정고시안이 의결 </a:t>
            </a:r>
            <a:endParaRPr lang="en-US" altLang="ko-KR"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2023.6.7</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(2023.6.7), “</a:t>
            </a:r>
            <a:r>
              <a:rPr lang="ko-KR" altLang="en-US" dirty="0">
                <a:solidFill>
                  <a:schemeClr val="bg1">
                    <a:lumMod val="50000"/>
                  </a:schemeClr>
                </a:solidFill>
              </a:rPr>
              <a:t>「</a:t>
            </a:r>
            <a:r>
              <a:rPr lang="ko-KR" altLang="en-US" dirty="0" err="1">
                <a:solidFill>
                  <a:schemeClr val="bg1">
                    <a:lumMod val="50000"/>
                  </a:schemeClr>
                </a:solidFill>
              </a:rPr>
              <a:t>금융투자업규정</a:t>
            </a:r>
            <a:r>
              <a:rPr lang="ko-KR" altLang="en-US" dirty="0">
                <a:solidFill>
                  <a:schemeClr val="bg1">
                    <a:lumMod val="50000"/>
                  </a:schemeClr>
                </a:solidFill>
              </a:rPr>
              <a:t>」 일부개정고시안 금융위원회 의결</a:t>
            </a:r>
            <a:r>
              <a:rPr lang="en-US" altLang="ko-KR" dirty="0">
                <a:solidFill>
                  <a:schemeClr val="bg1">
                    <a:lumMod val="50000"/>
                  </a:schemeClr>
                </a:solidFill>
              </a:rPr>
              <a:t>·</a:t>
            </a:r>
            <a:r>
              <a:rPr lang="ko-KR" altLang="en-US" dirty="0">
                <a:solidFill>
                  <a:schemeClr val="bg1">
                    <a:lumMod val="50000"/>
                  </a:schemeClr>
                </a:solidFill>
              </a:rPr>
              <a:t>시행</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 name="표 3">
            <a:extLst>
              <a:ext uri="{FF2B5EF4-FFF2-40B4-BE49-F238E27FC236}">
                <a16:creationId xmlns:a16="http://schemas.microsoft.com/office/drawing/2014/main" id="{4FC583BF-E603-99C0-2958-AFC7E49CEBAC}"/>
              </a:ext>
            </a:extLst>
          </p:cNvPr>
          <p:cNvGraphicFramePr>
            <a:graphicFrameLocks noGrp="1"/>
          </p:cNvGraphicFramePr>
          <p:nvPr/>
        </p:nvGraphicFramePr>
        <p:xfrm>
          <a:off x="488939" y="2168523"/>
          <a:ext cx="5720272" cy="3708000"/>
        </p:xfrm>
        <a:graphic>
          <a:graphicData uri="http://schemas.openxmlformats.org/drawingml/2006/table">
            <a:tbl>
              <a:tblPr/>
              <a:tblGrid>
                <a:gridCol w="2860136">
                  <a:extLst>
                    <a:ext uri="{9D8B030D-6E8A-4147-A177-3AD203B41FA5}">
                      <a16:colId xmlns:a16="http://schemas.microsoft.com/office/drawing/2014/main" val="3655866858"/>
                    </a:ext>
                  </a:extLst>
                </a:gridCol>
                <a:gridCol w="2860136">
                  <a:extLst>
                    <a:ext uri="{9D8B030D-6E8A-4147-A177-3AD203B41FA5}">
                      <a16:colId xmlns:a16="http://schemas.microsoft.com/office/drawing/2014/main" val="4082622700"/>
                    </a:ext>
                  </a:extLst>
                </a:gridCol>
              </a:tblGrid>
              <a:tr h="252000">
                <a:tc gridSpan="2">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❶ 사모펀드 규율정비</a:t>
                      </a:r>
                    </a:p>
                  </a:txBody>
                  <a:tcPr marL="36000" marR="36000" marT="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hMerge="1">
                  <a:txBody>
                    <a:bodyPr/>
                    <a:lstStyle/>
                    <a:p>
                      <a:pPr marL="0" marR="0" indent="0" algn="ctr" fontAlgn="base" latinLnBrk="0">
                        <a:lnSpc>
                          <a:spcPct val="100000"/>
                        </a:lnSpc>
                        <a:spcBef>
                          <a:spcPts val="0"/>
                        </a:spcBef>
                        <a:spcAft>
                          <a:spcPts val="0"/>
                        </a:spcAft>
                      </a:pP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456000">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집합투자업자가 자본시장법에 따른 펀드와 타법상 펀드를 동시에 운용하는 경우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해당 펀드들 간의 집합투자재산을 거래하는 행위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자전거래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해당 펀드들 간 교차하거나 순환하여 투자하는 행위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교차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순환투자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를 금지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이에 따라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자산운용사가 창업투자회사 등과 함께 벤처투자법에 따른 벤처투자조합을 공동운용</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(co-GP)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할 수 있게 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그간 자본시장법상 펀드와 타법상 펀드 간 자전거래 등에 대한 명시적 규정이 없어 투자자 보호 측면에서 벤처투자조합을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공동운용하는</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겸영업무가 허용되지 않고 있었으나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불건전영업행위 신설을 통해 명시적으로 규율됨에 따라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자산운용사는 겸영업무를 수행하고 금융감독원에 사후보고하면 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최근 벤처투자가 위축되고 있는 가운데 벤처투자조합 결성을 통한 벤처투자 촉진에 도움이 될 것으로 기대함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72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또한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서로 상이한 투자자 규제를 우회*하는 것을 방지하기 위하여 일반 사모펀드와 기관전용 사모펀드가 공동으로 하나의 투자목적회사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(SPC)</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를 운용하여 투자하는 것을 불건전영업행위로 규율하며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해당 내용은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2022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년부터 행정지도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가이드라인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로 규율하고 있는 사항으로서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규정으로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명확화함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아울러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사모펀드가 「사회기반시설에 대한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민간투자법」에</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따른 사회기반시설의 신설</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증설</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계량 또는 운영에 관한 사업</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SOC</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사업”</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시행을 목적으로 설립된 법인에 투자하는 경우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해당 지분을 취득일로부터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15</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 이내에 처분하여야 하는 바</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30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 이상의 장기간에 걸쳐 이루어지는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SOC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사업의 특수성을 고려하여 해당 규정의 예외를 인정하고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기관전용 사모집합투자기구의 유한책임사원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(LP)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범위에「농림수산식품투자조합</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결성 및 운용에 관한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법률」에</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따른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농림수산식품투자모태조합을</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명시적으로 포함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72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6" name="표 5">
            <a:extLst>
              <a:ext uri="{FF2B5EF4-FFF2-40B4-BE49-F238E27FC236}">
                <a16:creationId xmlns:a16="http://schemas.microsoft.com/office/drawing/2014/main" id="{62B31A55-DF39-B0CF-19E4-BE2DE0C8924D}"/>
              </a:ext>
            </a:extLst>
          </p:cNvPr>
          <p:cNvGraphicFramePr>
            <a:graphicFrameLocks noGrp="1"/>
          </p:cNvGraphicFramePr>
          <p:nvPr/>
        </p:nvGraphicFramePr>
        <p:xfrm>
          <a:off x="6609000" y="2168523"/>
          <a:ext cx="2808000" cy="1969920"/>
        </p:xfrm>
        <a:graphic>
          <a:graphicData uri="http://schemas.openxmlformats.org/drawingml/2006/table">
            <a:tbl>
              <a:tblPr/>
              <a:tblGrid>
                <a:gridCol w="2808000">
                  <a:extLst>
                    <a:ext uri="{9D8B030D-6E8A-4147-A177-3AD203B41FA5}">
                      <a16:colId xmlns:a16="http://schemas.microsoft.com/office/drawing/2014/main" val="3655866858"/>
                    </a:ext>
                  </a:extLst>
                </a:gridCol>
              </a:tblGrid>
              <a:tr h="252000">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❷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로보어드바이저</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(RA)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광고</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판매규제 합리화</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1692000">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첫째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코스콤</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테스트베드를 거친 일임형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RA</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는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코스콤</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홈페이지에서 공시하고 있는 해당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RA</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의 수익률을 광고에 활용할 수 있으며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이에 따라 투자자가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RA</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선택 시 보다 유용한 정보를 이용할 수 있을 것으로 기대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둘째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현재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코스콤</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테스트베드를 통과한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RA</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는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비대면</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일임계약체결이 가능하나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계약 체결 전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6</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개월간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코스콤</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홈페이지에서 수익률 등을 사전에 공시하도록 하고 있는데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이번 규정개정을 통해 해당 기간을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년으로 단축함 </a:t>
                      </a:r>
                    </a:p>
                  </a:txBody>
                  <a:tcPr marL="36000" marR="36000" marT="72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8" name="표 7">
            <a:extLst>
              <a:ext uri="{FF2B5EF4-FFF2-40B4-BE49-F238E27FC236}">
                <a16:creationId xmlns:a16="http://schemas.microsoft.com/office/drawing/2014/main" id="{69976456-9D03-60F9-083E-46D61CF89BF7}"/>
              </a:ext>
            </a:extLst>
          </p:cNvPr>
          <p:cNvGraphicFramePr>
            <a:graphicFrameLocks noGrp="1"/>
          </p:cNvGraphicFramePr>
          <p:nvPr/>
        </p:nvGraphicFramePr>
        <p:xfrm>
          <a:off x="6609000" y="4219965"/>
          <a:ext cx="2808000" cy="1665120"/>
        </p:xfrm>
        <a:graphic>
          <a:graphicData uri="http://schemas.openxmlformats.org/drawingml/2006/table">
            <a:tbl>
              <a:tblPr/>
              <a:tblGrid>
                <a:gridCol w="2808000">
                  <a:extLst>
                    <a:ext uri="{9D8B030D-6E8A-4147-A177-3AD203B41FA5}">
                      <a16:colId xmlns:a16="http://schemas.microsoft.com/office/drawing/2014/main" val="3655866858"/>
                    </a:ext>
                  </a:extLst>
                </a:gridCol>
              </a:tblGrid>
              <a:tr h="252000">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❸ 외화표시 </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MMF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출시</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1404000">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외화표시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MMF</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에 편입 가능한 해외 채무증권의 범위를 보다 명확히 하기 위하여 금융감독원장에게 해외 신용등급을 국내 신용등급으로 전환하는 기준 마련을 위탁하는 근거조항을 마련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외화표시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MMF</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는 이르면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6~7</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 중 출시될 예정이며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여유 외화자금이 수시로 발생하는 수출기업 등이 외화자금을 운용할 때 활용가능한 새로운 상품이 제공되는 효과가 있음</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72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spTree>
    <p:extLst>
      <p:ext uri="{BB962C8B-B14F-4D97-AF65-F5344CB8AC3E}">
        <p14:creationId xmlns:p14="http://schemas.microsoft.com/office/powerpoint/2010/main" val="22007698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IV. </a:t>
            </a:r>
            <a:r>
              <a:rPr lang="ko-KR" altLang="en-US" dirty="0"/>
              <a:t>금융투자업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부동산 </a:t>
            </a:r>
            <a:r>
              <a:rPr lang="en-US" altLang="ko-KR" dirty="0"/>
              <a:t>PF </a:t>
            </a:r>
            <a:r>
              <a:rPr lang="ko-KR" altLang="en-US" dirty="0"/>
              <a:t>관련 증권사 리스크 선제적 완화 조치 발표</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a:t>금융위원회와 금융감독원은 현재 호전된 시장 상황을 바탕으로 </a:t>
            </a:r>
            <a:r>
              <a:rPr lang="en-US" altLang="ko-KR" dirty="0"/>
              <a:t>’22</a:t>
            </a:r>
            <a:r>
              <a:rPr lang="ko-KR" altLang="en-US" dirty="0"/>
              <a:t>년과 같은 증권사發 시장 불안요인을 최소화해 나가겠다는 계획</a:t>
            </a:r>
            <a:endParaRPr lang="en-US" altLang="ko-KR" dirty="0"/>
          </a:p>
          <a:p>
            <a:pPr marL="171450" indent="-171450">
              <a:lnSpc>
                <a:spcPct val="120000"/>
              </a:lnSpc>
              <a:buFont typeface="Arial" panose="020B0604020202020204" pitchFamily="34" charset="0"/>
              <a:buChar char="•"/>
              <a:defRPr/>
            </a:pPr>
            <a:r>
              <a:rPr lang="ko-KR" altLang="ko-KR" sz="1200" dirty="0">
                <a:solidFill>
                  <a:schemeClr val="accent1"/>
                </a:solidFill>
              </a:rPr>
              <a:t>❶</a:t>
            </a:r>
            <a:r>
              <a:rPr lang="en-US" altLang="ko-KR" sz="1200" dirty="0">
                <a:solidFill>
                  <a:schemeClr val="accent1"/>
                </a:solidFill>
              </a:rPr>
              <a:t>PF-ABCP</a:t>
            </a:r>
            <a:r>
              <a:rPr lang="ko-KR" altLang="en-US" sz="1200" dirty="0">
                <a:solidFill>
                  <a:schemeClr val="accent1"/>
                </a:solidFill>
              </a:rPr>
              <a:t>를 대출로 전환하여 만기 불일치 문제 해소</a:t>
            </a:r>
            <a:r>
              <a:rPr lang="en-US" altLang="ko-KR" sz="1200" dirty="0">
                <a:solidFill>
                  <a:schemeClr val="accent1"/>
                </a:solidFill>
              </a:rPr>
              <a:t>, </a:t>
            </a:r>
            <a:r>
              <a:rPr lang="ko-KR" altLang="en-US" sz="1200" dirty="0">
                <a:solidFill>
                  <a:schemeClr val="accent1"/>
                </a:solidFill>
              </a:rPr>
              <a:t>❷부실자산 조기상각을 통한 건전성 관리 강화</a:t>
            </a:r>
            <a:r>
              <a:rPr lang="en-US" altLang="ko-KR" sz="1200" dirty="0">
                <a:solidFill>
                  <a:schemeClr val="accent1"/>
                </a:solidFill>
              </a:rPr>
              <a:t>, </a:t>
            </a:r>
            <a:r>
              <a:rPr lang="ko-KR" altLang="en-US" sz="1200" dirty="0">
                <a:solidFill>
                  <a:schemeClr val="accent1"/>
                </a:solidFill>
              </a:rPr>
              <a:t>❸기존 유동성 리스크 완화 조치 연장</a:t>
            </a:r>
            <a:r>
              <a:rPr lang="en-US" altLang="ko-KR" sz="1200" dirty="0">
                <a:solidFill>
                  <a:schemeClr val="accent1"/>
                </a:solidFill>
              </a:rPr>
              <a:t>, </a:t>
            </a:r>
            <a:r>
              <a:rPr lang="ko-KR" altLang="en-US" sz="1200" dirty="0">
                <a:solidFill>
                  <a:schemeClr val="accent1"/>
                </a:solidFill>
              </a:rPr>
              <a:t>❹부동산 </a:t>
            </a:r>
            <a:r>
              <a:rPr lang="en-US" altLang="ko-KR" sz="1200" dirty="0">
                <a:solidFill>
                  <a:schemeClr val="accent1"/>
                </a:solidFill>
              </a:rPr>
              <a:t>PF </a:t>
            </a:r>
            <a:r>
              <a:rPr lang="ko-KR" altLang="en-US" sz="1200" dirty="0">
                <a:solidFill>
                  <a:schemeClr val="accent1"/>
                </a:solidFill>
              </a:rPr>
              <a:t>관련 증권사 </a:t>
            </a:r>
            <a:r>
              <a:rPr lang="ko-KR" altLang="en-US" sz="1200" dirty="0" err="1">
                <a:solidFill>
                  <a:schemeClr val="accent1"/>
                </a:solidFill>
              </a:rPr>
              <a:t>위험값</a:t>
            </a:r>
            <a:r>
              <a:rPr lang="en-US" altLang="ko-KR" sz="1200" dirty="0">
                <a:solidFill>
                  <a:schemeClr val="accent1"/>
                </a:solidFill>
              </a:rPr>
              <a:t>(NCR) </a:t>
            </a:r>
            <a:r>
              <a:rPr lang="ko-KR" altLang="en-US" sz="1200" dirty="0">
                <a:solidFill>
                  <a:schemeClr val="accent1"/>
                </a:solidFill>
              </a:rPr>
              <a:t>산정체계 전면 재검토 추진</a:t>
            </a: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2023.5.24</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(2023.5.24), “</a:t>
            </a:r>
            <a:r>
              <a:rPr lang="ko-KR" altLang="en-US" dirty="0">
                <a:solidFill>
                  <a:schemeClr val="bg1">
                    <a:lumMod val="50000"/>
                  </a:schemeClr>
                </a:solidFill>
              </a:rPr>
              <a:t>부동산 </a:t>
            </a:r>
            <a:r>
              <a:rPr lang="en-US" altLang="ko-KR" dirty="0">
                <a:solidFill>
                  <a:schemeClr val="bg1">
                    <a:lumMod val="50000"/>
                  </a:schemeClr>
                </a:solidFill>
              </a:rPr>
              <a:t>PF </a:t>
            </a:r>
            <a:r>
              <a:rPr lang="ko-KR" altLang="en-US" dirty="0">
                <a:solidFill>
                  <a:schemeClr val="bg1">
                    <a:lumMod val="50000"/>
                  </a:schemeClr>
                </a:solidFill>
              </a:rPr>
              <a:t>관련 증권사發 불안요인 선제적으로 차단한다</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16C9B5A2-5E79-5503-42E1-A07CC8A537D2}"/>
              </a:ext>
            </a:extLst>
          </p:cNvPr>
          <p:cNvSpPr/>
          <p:nvPr/>
        </p:nvSpPr>
        <p:spPr>
          <a:xfrm>
            <a:off x="488950" y="2168523"/>
            <a:ext cx="3116399" cy="27261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000" b="1" kern="0" dirty="0">
                <a:ln>
                  <a:solidFill>
                    <a:schemeClr val="bg1">
                      <a:lumMod val="75000"/>
                      <a:alpha val="0"/>
                    </a:schemeClr>
                  </a:solidFill>
                </a:ln>
                <a:solidFill>
                  <a:schemeClr val="tx1">
                    <a:lumMod val="85000"/>
                    <a:lumOff val="15000"/>
                  </a:schemeClr>
                </a:solidFill>
                <a:latin typeface="+mn-ea"/>
              </a:rPr>
              <a:t>추진 배경</a:t>
            </a:r>
          </a:p>
        </p:txBody>
      </p:sp>
      <p:sp>
        <p:nvSpPr>
          <p:cNvPr id="12" name="직사각형 11">
            <a:extLst>
              <a:ext uri="{FF2B5EF4-FFF2-40B4-BE49-F238E27FC236}">
                <a16:creationId xmlns:a16="http://schemas.microsoft.com/office/drawing/2014/main" id="{91F02CF9-E9E7-8AB2-7773-FDB34E8D0F43}"/>
              </a:ext>
            </a:extLst>
          </p:cNvPr>
          <p:cNvSpPr/>
          <p:nvPr/>
        </p:nvSpPr>
        <p:spPr>
          <a:xfrm>
            <a:off x="3956453" y="2168523"/>
            <a:ext cx="5460599" cy="27261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000" b="1" kern="0" dirty="0">
                <a:ln>
                  <a:solidFill>
                    <a:schemeClr val="bg1">
                      <a:lumMod val="75000"/>
                      <a:alpha val="0"/>
                    </a:schemeClr>
                  </a:solidFill>
                </a:ln>
                <a:solidFill>
                  <a:schemeClr val="tx1">
                    <a:lumMod val="85000"/>
                    <a:lumOff val="15000"/>
                  </a:schemeClr>
                </a:solidFill>
                <a:latin typeface="+mn-ea"/>
              </a:rPr>
              <a:t>부동산 </a:t>
            </a:r>
            <a:r>
              <a:rPr lang="en-US" altLang="ko-KR" sz="1000" b="1" kern="0" dirty="0">
                <a:ln>
                  <a:solidFill>
                    <a:schemeClr val="bg1">
                      <a:lumMod val="75000"/>
                      <a:alpha val="0"/>
                    </a:schemeClr>
                  </a:solidFill>
                </a:ln>
                <a:solidFill>
                  <a:schemeClr val="tx1">
                    <a:lumMod val="85000"/>
                    <a:lumOff val="15000"/>
                  </a:schemeClr>
                </a:solidFill>
                <a:latin typeface="+mn-ea"/>
              </a:rPr>
              <a:t>PF </a:t>
            </a:r>
            <a:r>
              <a:rPr lang="ko-KR" altLang="en-US" sz="1000" b="1" kern="0" dirty="0">
                <a:ln>
                  <a:solidFill>
                    <a:schemeClr val="bg1">
                      <a:lumMod val="75000"/>
                      <a:alpha val="0"/>
                    </a:schemeClr>
                  </a:solidFill>
                </a:ln>
                <a:solidFill>
                  <a:schemeClr val="tx1">
                    <a:lumMod val="85000"/>
                    <a:lumOff val="15000"/>
                  </a:schemeClr>
                </a:solidFill>
                <a:latin typeface="+mn-ea"/>
              </a:rPr>
              <a:t>관련 리스크 완화 조치 현황 및 향후 계획</a:t>
            </a:r>
          </a:p>
        </p:txBody>
      </p:sp>
      <p:pic>
        <p:nvPicPr>
          <p:cNvPr id="6" name="그림 5">
            <a:extLst>
              <a:ext uri="{FF2B5EF4-FFF2-40B4-BE49-F238E27FC236}">
                <a16:creationId xmlns:a16="http://schemas.microsoft.com/office/drawing/2014/main" id="{E18AB9F8-D7E2-C961-BF34-AE0C5DF66B13}"/>
              </a:ext>
            </a:extLst>
          </p:cNvPr>
          <p:cNvPicPr>
            <a:picLocks noChangeAspect="1"/>
          </p:cNvPicPr>
          <p:nvPr/>
        </p:nvPicPr>
        <p:blipFill>
          <a:blip r:embed="rId2"/>
          <a:stretch>
            <a:fillRect/>
          </a:stretch>
        </p:blipFill>
        <p:spPr>
          <a:xfrm>
            <a:off x="3956454" y="2546146"/>
            <a:ext cx="5486673" cy="3330779"/>
          </a:xfrm>
          <a:prstGeom prst="rect">
            <a:avLst/>
          </a:prstGeom>
        </p:spPr>
      </p:pic>
      <p:sp>
        <p:nvSpPr>
          <p:cNvPr id="8" name="직사각형 7">
            <a:extLst>
              <a:ext uri="{FF2B5EF4-FFF2-40B4-BE49-F238E27FC236}">
                <a16:creationId xmlns:a16="http://schemas.microsoft.com/office/drawing/2014/main" id="{BBD8C45A-5A92-C1F1-5C29-91D61B180C65}"/>
              </a:ext>
            </a:extLst>
          </p:cNvPr>
          <p:cNvSpPr/>
          <p:nvPr/>
        </p:nvSpPr>
        <p:spPr>
          <a:xfrm>
            <a:off x="488950" y="2562006"/>
            <a:ext cx="3116399" cy="3314919"/>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171450" indent="-85725" fontAlgn="base">
              <a:spcBef>
                <a:spcPts val="600"/>
              </a:spcBef>
              <a:buFont typeface="Arial" panose="020B0604020202020204" pitchFamily="34" charset="0"/>
              <a:buChar char="•"/>
              <a:defRPr/>
            </a:pPr>
            <a:r>
              <a:rPr lang="en-US" altLang="ko-KR" sz="1000" kern="0" dirty="0">
                <a:ln>
                  <a:solidFill>
                    <a:schemeClr val="bg1">
                      <a:lumMod val="75000"/>
                      <a:alpha val="0"/>
                    </a:schemeClr>
                  </a:solidFill>
                </a:ln>
                <a:solidFill>
                  <a:schemeClr val="tx1">
                    <a:lumMod val="85000"/>
                    <a:lumOff val="15000"/>
                  </a:schemeClr>
                </a:solidFill>
                <a:latin typeface="+mn-ea"/>
              </a:rPr>
              <a:t>’22.</a:t>
            </a:r>
            <a:r>
              <a:rPr lang="ko-KR" altLang="en-US" sz="1000" kern="0" dirty="0">
                <a:ln>
                  <a:solidFill>
                    <a:schemeClr val="bg1">
                      <a:lumMod val="75000"/>
                      <a:alpha val="0"/>
                    </a:schemeClr>
                  </a:solidFill>
                </a:ln>
                <a:solidFill>
                  <a:schemeClr val="tx1">
                    <a:lumMod val="85000"/>
                    <a:lumOff val="15000"/>
                  </a:schemeClr>
                </a:solidFill>
                <a:latin typeface="+mn-ea"/>
              </a:rPr>
              <a:t>하반기 단기자금시장 경색으로 </a:t>
            </a:r>
            <a:r>
              <a:rPr lang="en-US" altLang="ko-KR" sz="1000" kern="0" dirty="0">
                <a:ln>
                  <a:solidFill>
                    <a:schemeClr val="bg1">
                      <a:lumMod val="75000"/>
                      <a:alpha val="0"/>
                    </a:schemeClr>
                  </a:solidFill>
                </a:ln>
                <a:solidFill>
                  <a:schemeClr val="tx1">
                    <a:lumMod val="85000"/>
                    <a:lumOff val="15000"/>
                  </a:schemeClr>
                </a:solidFill>
                <a:latin typeface="+mn-ea"/>
              </a:rPr>
              <a:t>CP </a:t>
            </a:r>
            <a:r>
              <a:rPr lang="ko-KR" altLang="en-US" sz="1000" kern="0" dirty="0">
                <a:ln>
                  <a:solidFill>
                    <a:schemeClr val="bg1">
                      <a:lumMod val="75000"/>
                      <a:alpha val="0"/>
                    </a:schemeClr>
                  </a:solidFill>
                </a:ln>
                <a:solidFill>
                  <a:schemeClr val="tx1">
                    <a:lumMod val="85000"/>
                    <a:lumOff val="15000"/>
                  </a:schemeClr>
                </a:solidFill>
                <a:latin typeface="+mn-ea"/>
              </a:rPr>
              <a:t>금리가 급상승하면서</a:t>
            </a:r>
            <a:r>
              <a:rPr lang="en-US" altLang="ko-KR" sz="1000" kern="0" dirty="0">
                <a:ln>
                  <a:solidFill>
                    <a:schemeClr val="bg1">
                      <a:lumMod val="75000"/>
                      <a:alpha val="0"/>
                    </a:schemeClr>
                  </a:solidFill>
                </a:ln>
                <a:solidFill>
                  <a:schemeClr val="tx1">
                    <a:lumMod val="85000"/>
                    <a:lumOff val="15000"/>
                  </a:schemeClr>
                </a:solidFill>
                <a:latin typeface="+mn-ea"/>
              </a:rPr>
              <a:t>, </a:t>
            </a:r>
            <a:r>
              <a:rPr lang="ko-KR" altLang="en-US" sz="1000" kern="0" dirty="0">
                <a:ln>
                  <a:solidFill>
                    <a:schemeClr val="bg1">
                      <a:lumMod val="75000"/>
                      <a:alpha val="0"/>
                    </a:schemeClr>
                  </a:solidFill>
                </a:ln>
                <a:solidFill>
                  <a:schemeClr val="tx1">
                    <a:lumMod val="85000"/>
                    <a:lumOff val="15000"/>
                  </a:schemeClr>
                </a:solidFill>
                <a:latin typeface="+mn-ea"/>
              </a:rPr>
              <a:t>특히 증권사가 보증한 </a:t>
            </a:r>
            <a:r>
              <a:rPr lang="en-US" altLang="ko-KR" sz="1000" kern="0" dirty="0">
                <a:ln>
                  <a:solidFill>
                    <a:schemeClr val="bg1">
                      <a:lumMod val="75000"/>
                      <a:alpha val="0"/>
                    </a:schemeClr>
                  </a:solidFill>
                </a:ln>
                <a:solidFill>
                  <a:schemeClr val="tx1">
                    <a:lumMod val="85000"/>
                    <a:lumOff val="15000"/>
                  </a:schemeClr>
                </a:solidFill>
                <a:latin typeface="+mn-ea"/>
              </a:rPr>
              <a:t>20</a:t>
            </a:r>
            <a:r>
              <a:rPr lang="ko-KR" altLang="en-US" sz="1000" kern="0" dirty="0">
                <a:ln>
                  <a:solidFill>
                    <a:schemeClr val="bg1">
                      <a:lumMod val="75000"/>
                      <a:alpha val="0"/>
                    </a:schemeClr>
                  </a:solidFill>
                </a:ln>
                <a:solidFill>
                  <a:schemeClr val="tx1">
                    <a:lumMod val="85000"/>
                    <a:lumOff val="15000"/>
                  </a:schemeClr>
                </a:solidFill>
                <a:latin typeface="+mn-ea"/>
              </a:rPr>
              <a:t>조 원이 넘는 부동산 </a:t>
            </a:r>
            <a:r>
              <a:rPr lang="en-US" altLang="ko-KR" sz="1000" kern="0" dirty="0">
                <a:ln>
                  <a:solidFill>
                    <a:schemeClr val="bg1">
                      <a:lumMod val="75000"/>
                      <a:alpha val="0"/>
                    </a:schemeClr>
                  </a:solidFill>
                </a:ln>
                <a:solidFill>
                  <a:schemeClr val="tx1">
                    <a:lumMod val="85000"/>
                    <a:lumOff val="15000"/>
                  </a:schemeClr>
                </a:solidFill>
                <a:latin typeface="+mn-ea"/>
              </a:rPr>
              <a:t>PF-ABCP</a:t>
            </a:r>
            <a:r>
              <a:rPr lang="ko-KR" altLang="en-US" sz="1000" kern="0" dirty="0">
                <a:ln>
                  <a:solidFill>
                    <a:schemeClr val="bg1">
                      <a:lumMod val="75000"/>
                      <a:alpha val="0"/>
                    </a:schemeClr>
                  </a:solidFill>
                </a:ln>
                <a:solidFill>
                  <a:schemeClr val="tx1">
                    <a:lumMod val="85000"/>
                    <a:lumOff val="15000"/>
                  </a:schemeClr>
                </a:solidFill>
                <a:latin typeface="+mn-ea"/>
              </a:rPr>
              <a:t>의 차환이 어려워지고</a:t>
            </a:r>
            <a:r>
              <a:rPr lang="en-US" altLang="ko-KR" sz="1000" kern="0" dirty="0">
                <a:ln>
                  <a:solidFill>
                    <a:schemeClr val="bg1">
                      <a:lumMod val="75000"/>
                      <a:alpha val="0"/>
                    </a:schemeClr>
                  </a:solidFill>
                </a:ln>
                <a:solidFill>
                  <a:schemeClr val="tx1">
                    <a:lumMod val="85000"/>
                    <a:lumOff val="15000"/>
                  </a:schemeClr>
                </a:solidFill>
                <a:latin typeface="+mn-ea"/>
              </a:rPr>
              <a:t>, </a:t>
            </a:r>
            <a:r>
              <a:rPr lang="ko-KR" altLang="en-US" sz="1000" kern="0" dirty="0">
                <a:ln>
                  <a:solidFill>
                    <a:schemeClr val="bg1">
                      <a:lumMod val="75000"/>
                      <a:alpha val="0"/>
                    </a:schemeClr>
                  </a:solidFill>
                </a:ln>
                <a:solidFill>
                  <a:schemeClr val="tx1">
                    <a:lumMod val="85000"/>
                    <a:lumOff val="15000"/>
                  </a:schemeClr>
                </a:solidFill>
                <a:latin typeface="+mn-ea"/>
              </a:rPr>
              <a:t>증권업계 전반의 유동성 리스크가 대두되면서 금융시장 불안 요인을 더욱 확산시키는 악순환이 발생 </a:t>
            </a:r>
            <a:endParaRPr lang="en-US" altLang="ko-KR" sz="1000" kern="0" dirty="0">
              <a:ln>
                <a:solidFill>
                  <a:schemeClr val="bg1">
                    <a:lumMod val="75000"/>
                    <a:alpha val="0"/>
                  </a:schemeClr>
                </a:solidFill>
              </a:ln>
              <a:solidFill>
                <a:schemeClr val="tx1">
                  <a:lumMod val="85000"/>
                  <a:lumOff val="15000"/>
                </a:schemeClr>
              </a:solidFill>
              <a:latin typeface="+mn-ea"/>
            </a:endParaRPr>
          </a:p>
          <a:p>
            <a:pPr marL="257175" indent="-74613" fontAlgn="base">
              <a:spcBef>
                <a:spcPts val="600"/>
              </a:spcBef>
              <a:buFontTx/>
              <a:buChar char="-"/>
              <a:defRPr/>
            </a:pPr>
            <a:r>
              <a:rPr lang="ko-KR" altLang="en-US" sz="900" kern="0" dirty="0">
                <a:ln>
                  <a:solidFill>
                    <a:schemeClr val="bg1">
                      <a:lumMod val="75000"/>
                      <a:alpha val="0"/>
                    </a:schemeClr>
                  </a:solidFill>
                </a:ln>
                <a:solidFill>
                  <a:schemeClr val="tx1">
                    <a:lumMod val="85000"/>
                    <a:lumOff val="15000"/>
                  </a:schemeClr>
                </a:solidFill>
                <a:latin typeface="+mn-ea"/>
              </a:rPr>
              <a:t>당시 금융당국은 증권금융 및 산업은행을 통한 </a:t>
            </a:r>
            <a:r>
              <a:rPr lang="en-US" altLang="ko-KR" sz="900" kern="0" dirty="0">
                <a:ln>
                  <a:solidFill>
                    <a:schemeClr val="bg1">
                      <a:lumMod val="75000"/>
                      <a:alpha val="0"/>
                    </a:schemeClr>
                  </a:solidFill>
                </a:ln>
                <a:solidFill>
                  <a:schemeClr val="tx1">
                    <a:lumMod val="85000"/>
                    <a:lumOff val="15000"/>
                  </a:schemeClr>
                </a:solidFill>
                <a:latin typeface="+mn-ea"/>
              </a:rPr>
              <a:t>RP·CP </a:t>
            </a:r>
            <a:r>
              <a:rPr lang="ko-KR" altLang="en-US" sz="900" kern="0" dirty="0">
                <a:ln>
                  <a:solidFill>
                    <a:schemeClr val="bg1">
                      <a:lumMod val="75000"/>
                      <a:alpha val="0"/>
                    </a:schemeClr>
                  </a:solidFill>
                </a:ln>
                <a:solidFill>
                  <a:schemeClr val="tx1">
                    <a:lumMod val="85000"/>
                    <a:lumOff val="15000"/>
                  </a:schemeClr>
                </a:solidFill>
                <a:latin typeface="+mn-ea"/>
              </a:rPr>
              <a:t>매입과</a:t>
            </a:r>
            <a:r>
              <a:rPr lang="en-US" altLang="ko-KR" sz="900" kern="0" dirty="0">
                <a:ln>
                  <a:solidFill>
                    <a:schemeClr val="bg1">
                      <a:lumMod val="75000"/>
                      <a:alpha val="0"/>
                    </a:schemeClr>
                  </a:solidFill>
                </a:ln>
                <a:solidFill>
                  <a:schemeClr val="tx1">
                    <a:lumMod val="85000"/>
                    <a:lumOff val="15000"/>
                  </a:schemeClr>
                </a:solidFill>
                <a:latin typeface="+mn-ea"/>
              </a:rPr>
              <a:t>, </a:t>
            </a:r>
            <a:r>
              <a:rPr lang="ko-KR" altLang="en-US" sz="900" kern="0" dirty="0">
                <a:ln>
                  <a:solidFill>
                    <a:schemeClr val="bg1">
                      <a:lumMod val="75000"/>
                      <a:alpha val="0"/>
                    </a:schemeClr>
                  </a:solidFill>
                </a:ln>
                <a:solidFill>
                  <a:schemeClr val="tx1">
                    <a:lumMod val="85000"/>
                    <a:lumOff val="15000"/>
                  </a:schemeClr>
                </a:solidFill>
                <a:latin typeface="+mn-ea"/>
              </a:rPr>
              <a:t>증권업계와 공동으로 </a:t>
            </a:r>
            <a:r>
              <a:rPr lang="en-US" altLang="ko-KR" sz="900" kern="0" dirty="0">
                <a:ln>
                  <a:solidFill>
                    <a:schemeClr val="bg1">
                      <a:lumMod val="75000"/>
                      <a:alpha val="0"/>
                    </a:schemeClr>
                  </a:solidFill>
                </a:ln>
                <a:solidFill>
                  <a:schemeClr val="tx1">
                    <a:lumMod val="85000"/>
                    <a:lumOff val="15000"/>
                  </a:schemeClr>
                </a:solidFill>
                <a:latin typeface="+mn-ea"/>
              </a:rPr>
              <a:t>1.8</a:t>
            </a:r>
            <a:r>
              <a:rPr lang="ko-KR" altLang="en-US" sz="900" kern="0" dirty="0">
                <a:ln>
                  <a:solidFill>
                    <a:schemeClr val="bg1">
                      <a:lumMod val="75000"/>
                      <a:alpha val="0"/>
                    </a:schemeClr>
                  </a:solidFill>
                </a:ln>
                <a:solidFill>
                  <a:schemeClr val="tx1">
                    <a:lumMod val="85000"/>
                    <a:lumOff val="15000"/>
                  </a:schemeClr>
                </a:solidFill>
                <a:latin typeface="+mn-ea"/>
              </a:rPr>
              <a:t>조 원 규모의 증권사 보증 </a:t>
            </a:r>
            <a:r>
              <a:rPr lang="en-US" altLang="ko-KR" sz="900" kern="0" dirty="0">
                <a:ln>
                  <a:solidFill>
                    <a:schemeClr val="bg1">
                      <a:lumMod val="75000"/>
                      <a:alpha val="0"/>
                    </a:schemeClr>
                  </a:solidFill>
                </a:ln>
                <a:solidFill>
                  <a:schemeClr val="tx1">
                    <a:lumMod val="85000"/>
                    <a:lumOff val="15000"/>
                  </a:schemeClr>
                </a:solidFill>
                <a:latin typeface="+mn-ea"/>
              </a:rPr>
              <a:t>ABCP </a:t>
            </a:r>
            <a:r>
              <a:rPr lang="ko-KR" altLang="en-US" sz="900" kern="0" dirty="0">
                <a:ln>
                  <a:solidFill>
                    <a:schemeClr val="bg1">
                      <a:lumMod val="75000"/>
                      <a:alpha val="0"/>
                    </a:schemeClr>
                  </a:solidFill>
                </a:ln>
                <a:solidFill>
                  <a:schemeClr val="tx1">
                    <a:lumMod val="85000"/>
                    <a:lumOff val="15000"/>
                  </a:schemeClr>
                </a:solidFill>
                <a:latin typeface="+mn-ea"/>
              </a:rPr>
              <a:t>매입프로그램을 시행하고</a:t>
            </a:r>
            <a:r>
              <a:rPr lang="en-US" altLang="ko-KR" sz="900" kern="0" dirty="0">
                <a:ln>
                  <a:solidFill>
                    <a:schemeClr val="bg1">
                      <a:lumMod val="75000"/>
                      <a:alpha val="0"/>
                    </a:schemeClr>
                  </a:solidFill>
                </a:ln>
                <a:solidFill>
                  <a:schemeClr val="tx1">
                    <a:lumMod val="85000"/>
                    <a:lumOff val="15000"/>
                  </a:schemeClr>
                </a:solidFill>
                <a:latin typeface="+mn-ea"/>
              </a:rPr>
              <a:t>, </a:t>
            </a:r>
            <a:r>
              <a:rPr lang="ko-KR" altLang="en-US" sz="900" kern="0" dirty="0">
                <a:ln>
                  <a:solidFill>
                    <a:schemeClr val="bg1">
                      <a:lumMod val="75000"/>
                      <a:alpha val="0"/>
                    </a:schemeClr>
                  </a:solidFill>
                </a:ln>
                <a:solidFill>
                  <a:schemeClr val="tx1">
                    <a:lumMod val="85000"/>
                    <a:lumOff val="15000"/>
                  </a:schemeClr>
                </a:solidFill>
                <a:latin typeface="+mn-ea"/>
              </a:rPr>
              <a:t>유권해석을 통해 증권사의 </a:t>
            </a:r>
            <a:r>
              <a:rPr lang="en-US" altLang="ko-KR" sz="900" kern="0" dirty="0">
                <a:ln>
                  <a:solidFill>
                    <a:schemeClr val="bg1">
                      <a:lumMod val="75000"/>
                      <a:alpha val="0"/>
                    </a:schemeClr>
                  </a:solidFill>
                </a:ln>
                <a:solidFill>
                  <a:schemeClr val="tx1">
                    <a:lumMod val="85000"/>
                    <a:lumOff val="15000"/>
                  </a:schemeClr>
                </a:solidFill>
                <a:latin typeface="+mn-ea"/>
              </a:rPr>
              <a:t>ABCP </a:t>
            </a:r>
            <a:r>
              <a:rPr lang="ko-KR" altLang="en-US" sz="900" kern="0" dirty="0">
                <a:ln>
                  <a:solidFill>
                    <a:schemeClr val="bg1">
                      <a:lumMod val="75000"/>
                      <a:alpha val="0"/>
                    </a:schemeClr>
                  </a:solidFill>
                </a:ln>
                <a:solidFill>
                  <a:schemeClr val="tx1">
                    <a:lumMod val="85000"/>
                    <a:lumOff val="15000"/>
                  </a:schemeClr>
                </a:solidFill>
                <a:latin typeface="+mn-ea"/>
              </a:rPr>
              <a:t>차환수요를 낮추는 등 적극적으로 대응</a:t>
            </a:r>
            <a:endParaRPr lang="en-US" altLang="ko-KR" sz="900" kern="0" dirty="0">
              <a:ln>
                <a:solidFill>
                  <a:schemeClr val="bg1">
                    <a:lumMod val="75000"/>
                    <a:alpha val="0"/>
                  </a:schemeClr>
                </a:solidFill>
              </a:ln>
              <a:solidFill>
                <a:schemeClr val="tx1">
                  <a:lumMod val="85000"/>
                  <a:lumOff val="15000"/>
                </a:schemeClr>
              </a:solidFill>
              <a:latin typeface="+mn-ea"/>
            </a:endParaRPr>
          </a:p>
          <a:p>
            <a:pPr marL="171450" indent="-85725" fontAlgn="base">
              <a:spcBef>
                <a:spcPts val="600"/>
              </a:spcBef>
              <a:buFont typeface="Arial" panose="020B0604020202020204" pitchFamily="34" charset="0"/>
              <a:buChar char="•"/>
              <a:defRPr/>
            </a:pPr>
            <a:r>
              <a:rPr lang="ko-KR" altLang="en-US" sz="1000" kern="0" dirty="0">
                <a:ln>
                  <a:solidFill>
                    <a:schemeClr val="bg1">
                      <a:lumMod val="75000"/>
                      <a:alpha val="0"/>
                    </a:schemeClr>
                  </a:solidFill>
                </a:ln>
                <a:solidFill>
                  <a:schemeClr val="tx1">
                    <a:lumMod val="85000"/>
                    <a:lumOff val="15000"/>
                  </a:schemeClr>
                </a:solidFill>
                <a:latin typeface="+mn-ea"/>
              </a:rPr>
              <a:t>금리인상 관련 글로벌 금융시장 불확실성이 지속되는 상황에서 증권사들의 부동산 </a:t>
            </a:r>
            <a:r>
              <a:rPr lang="en-US" altLang="ko-KR" sz="1000" kern="0" dirty="0">
                <a:ln>
                  <a:solidFill>
                    <a:schemeClr val="bg1">
                      <a:lumMod val="75000"/>
                      <a:alpha val="0"/>
                    </a:schemeClr>
                  </a:solidFill>
                </a:ln>
                <a:solidFill>
                  <a:schemeClr val="tx1">
                    <a:lumMod val="85000"/>
                    <a:lumOff val="15000"/>
                  </a:schemeClr>
                </a:solidFill>
                <a:latin typeface="+mn-ea"/>
              </a:rPr>
              <a:t>PF </a:t>
            </a:r>
            <a:r>
              <a:rPr lang="ko-KR" altLang="en-US" sz="1000" kern="0" dirty="0">
                <a:ln>
                  <a:solidFill>
                    <a:schemeClr val="bg1">
                      <a:lumMod val="75000"/>
                      <a:alpha val="0"/>
                    </a:schemeClr>
                  </a:solidFill>
                </a:ln>
                <a:solidFill>
                  <a:schemeClr val="tx1">
                    <a:lumMod val="85000"/>
                    <a:lumOff val="15000"/>
                  </a:schemeClr>
                </a:solidFill>
                <a:latin typeface="+mn-ea"/>
              </a:rPr>
              <a:t>대출 연체율이 지속 상승할 것으로 전망되고</a:t>
            </a:r>
            <a:r>
              <a:rPr lang="en-US" altLang="ko-KR" sz="1000" kern="0" dirty="0">
                <a:ln>
                  <a:solidFill>
                    <a:schemeClr val="bg1">
                      <a:lumMod val="75000"/>
                      <a:alpha val="0"/>
                    </a:schemeClr>
                  </a:solidFill>
                </a:ln>
                <a:solidFill>
                  <a:schemeClr val="tx1">
                    <a:lumMod val="85000"/>
                    <a:lumOff val="15000"/>
                  </a:schemeClr>
                </a:solidFill>
                <a:latin typeface="+mn-ea"/>
              </a:rPr>
              <a:t>, PF-ABCP </a:t>
            </a:r>
            <a:r>
              <a:rPr lang="ko-KR" altLang="en-US" sz="1000" kern="0" dirty="0">
                <a:ln>
                  <a:solidFill>
                    <a:schemeClr val="bg1">
                      <a:lumMod val="75000"/>
                      <a:alpha val="0"/>
                    </a:schemeClr>
                  </a:solidFill>
                </a:ln>
                <a:solidFill>
                  <a:schemeClr val="tx1">
                    <a:lumMod val="85000"/>
                    <a:lumOff val="15000"/>
                  </a:schemeClr>
                </a:solidFill>
                <a:latin typeface="+mn-ea"/>
              </a:rPr>
              <a:t>보증 규모도 작년 말과 유사한 규모로 유지되고 있는 등 향후 시장 상황 악화 시 리스크 요인이 여전히 존재</a:t>
            </a:r>
            <a:endParaRPr lang="en-US" altLang="ko-KR" sz="1000" kern="0" dirty="0">
              <a:ln>
                <a:solidFill>
                  <a:schemeClr val="bg1">
                    <a:lumMod val="75000"/>
                    <a:alpha val="0"/>
                  </a:schemeClr>
                </a:solidFill>
              </a:ln>
              <a:solidFill>
                <a:schemeClr val="tx1">
                  <a:lumMod val="85000"/>
                  <a:lumOff val="15000"/>
                </a:schemeClr>
              </a:solidFill>
              <a:latin typeface="+mn-ea"/>
            </a:endParaRPr>
          </a:p>
          <a:p>
            <a:pPr marL="171450" indent="-85725" fontAlgn="base">
              <a:spcBef>
                <a:spcPts val="600"/>
              </a:spcBef>
              <a:buFont typeface="Arial" panose="020B0604020202020204" pitchFamily="34" charset="0"/>
              <a:buChar char="•"/>
              <a:defRPr/>
            </a:pPr>
            <a:r>
              <a:rPr lang="ko-KR" altLang="en-US" sz="1000" kern="0" dirty="0">
                <a:ln>
                  <a:solidFill>
                    <a:schemeClr val="bg1">
                      <a:lumMod val="75000"/>
                      <a:alpha val="0"/>
                    </a:schemeClr>
                  </a:solidFill>
                </a:ln>
                <a:solidFill>
                  <a:schemeClr val="tx1">
                    <a:lumMod val="85000"/>
                    <a:lumOff val="15000"/>
                  </a:schemeClr>
                </a:solidFill>
                <a:latin typeface="+mn-ea"/>
              </a:rPr>
              <a:t>이에</a:t>
            </a:r>
            <a:r>
              <a:rPr lang="en-US" altLang="ko-KR" sz="1000" kern="0" dirty="0">
                <a:ln>
                  <a:solidFill>
                    <a:schemeClr val="bg1">
                      <a:lumMod val="75000"/>
                      <a:alpha val="0"/>
                    </a:schemeClr>
                  </a:solidFill>
                </a:ln>
                <a:solidFill>
                  <a:schemeClr val="tx1">
                    <a:lumMod val="85000"/>
                    <a:lumOff val="15000"/>
                  </a:schemeClr>
                </a:solidFill>
                <a:latin typeface="+mn-ea"/>
              </a:rPr>
              <a:t> </a:t>
            </a:r>
            <a:r>
              <a:rPr lang="ko-KR" altLang="en-US" sz="1000" kern="0" dirty="0">
                <a:ln>
                  <a:solidFill>
                    <a:schemeClr val="bg1">
                      <a:lumMod val="75000"/>
                      <a:alpha val="0"/>
                    </a:schemeClr>
                  </a:solidFill>
                </a:ln>
                <a:solidFill>
                  <a:schemeClr val="tx1">
                    <a:lumMod val="85000"/>
                    <a:lumOff val="15000"/>
                  </a:schemeClr>
                </a:solidFill>
                <a:latin typeface="+mn-ea"/>
              </a:rPr>
              <a:t>금융당국은 증권사의 부동산 </a:t>
            </a:r>
            <a:r>
              <a:rPr lang="en-US" altLang="ko-KR" sz="1000" kern="0" dirty="0">
                <a:ln>
                  <a:solidFill>
                    <a:schemeClr val="bg1">
                      <a:lumMod val="75000"/>
                      <a:alpha val="0"/>
                    </a:schemeClr>
                  </a:solidFill>
                </a:ln>
                <a:solidFill>
                  <a:schemeClr val="tx1">
                    <a:lumMod val="85000"/>
                    <a:lumOff val="15000"/>
                  </a:schemeClr>
                </a:solidFill>
                <a:latin typeface="+mn-ea"/>
              </a:rPr>
              <a:t>PF </a:t>
            </a:r>
            <a:r>
              <a:rPr lang="ko-KR" altLang="en-US" sz="1000" kern="0" dirty="0">
                <a:ln>
                  <a:solidFill>
                    <a:schemeClr val="bg1">
                      <a:lumMod val="75000"/>
                      <a:alpha val="0"/>
                    </a:schemeClr>
                  </a:solidFill>
                </a:ln>
                <a:solidFill>
                  <a:schemeClr val="tx1">
                    <a:lumMod val="85000"/>
                    <a:lumOff val="15000"/>
                  </a:schemeClr>
                </a:solidFill>
                <a:latin typeface="+mn-ea"/>
              </a:rPr>
              <a:t>관련 리스크를 완화하기 위한 각종 선제 조치들을 업계와 함께 추진하고</a:t>
            </a:r>
            <a:r>
              <a:rPr lang="en-US" altLang="ko-KR" sz="1000" kern="0" dirty="0">
                <a:ln>
                  <a:solidFill>
                    <a:schemeClr val="bg1">
                      <a:lumMod val="75000"/>
                      <a:alpha val="0"/>
                    </a:schemeClr>
                  </a:solidFill>
                </a:ln>
                <a:solidFill>
                  <a:schemeClr val="tx1">
                    <a:lumMod val="85000"/>
                    <a:lumOff val="15000"/>
                  </a:schemeClr>
                </a:solidFill>
                <a:latin typeface="+mn-ea"/>
              </a:rPr>
              <a:t>, </a:t>
            </a:r>
            <a:r>
              <a:rPr lang="ko-KR" altLang="en-US" sz="1000" kern="0" dirty="0">
                <a:ln>
                  <a:solidFill>
                    <a:schemeClr val="bg1">
                      <a:lumMod val="75000"/>
                      <a:alpha val="0"/>
                    </a:schemeClr>
                  </a:solidFill>
                </a:ln>
                <a:solidFill>
                  <a:schemeClr val="tx1">
                    <a:lumMod val="85000"/>
                    <a:lumOff val="15000"/>
                  </a:schemeClr>
                </a:solidFill>
                <a:latin typeface="+mn-ea"/>
              </a:rPr>
              <a:t>부동산 </a:t>
            </a:r>
            <a:r>
              <a:rPr lang="en-US" altLang="ko-KR" sz="1000" kern="0" dirty="0">
                <a:ln>
                  <a:solidFill>
                    <a:schemeClr val="bg1">
                      <a:lumMod val="75000"/>
                      <a:alpha val="0"/>
                    </a:schemeClr>
                  </a:solidFill>
                </a:ln>
                <a:solidFill>
                  <a:schemeClr val="tx1">
                    <a:lumMod val="85000"/>
                    <a:lumOff val="15000"/>
                  </a:schemeClr>
                </a:solidFill>
                <a:latin typeface="+mn-ea"/>
              </a:rPr>
              <a:t>PF </a:t>
            </a:r>
            <a:r>
              <a:rPr lang="ko-KR" altLang="en-US" sz="1000" kern="0" dirty="0">
                <a:ln>
                  <a:solidFill>
                    <a:schemeClr val="bg1">
                      <a:lumMod val="75000"/>
                      <a:alpha val="0"/>
                    </a:schemeClr>
                  </a:solidFill>
                </a:ln>
                <a:solidFill>
                  <a:schemeClr val="tx1">
                    <a:lumMod val="85000"/>
                    <a:lumOff val="15000"/>
                  </a:schemeClr>
                </a:solidFill>
                <a:latin typeface="+mn-ea"/>
              </a:rPr>
              <a:t>관련 증권사의 건전성 감독비율</a:t>
            </a:r>
            <a:r>
              <a:rPr lang="en-US" altLang="ko-KR" sz="1000" kern="0" dirty="0">
                <a:ln>
                  <a:solidFill>
                    <a:schemeClr val="bg1">
                      <a:lumMod val="75000"/>
                      <a:alpha val="0"/>
                    </a:schemeClr>
                  </a:solidFill>
                </a:ln>
                <a:solidFill>
                  <a:schemeClr val="tx1">
                    <a:lumMod val="85000"/>
                    <a:lumOff val="15000"/>
                  </a:schemeClr>
                </a:solidFill>
                <a:latin typeface="+mn-ea"/>
              </a:rPr>
              <a:t>(NCR)</a:t>
            </a:r>
            <a:r>
              <a:rPr lang="ko-KR" altLang="en-US" sz="1000" kern="0" dirty="0">
                <a:ln>
                  <a:solidFill>
                    <a:schemeClr val="bg1">
                      <a:lumMod val="75000"/>
                      <a:alpha val="0"/>
                    </a:schemeClr>
                  </a:solidFill>
                </a:ln>
                <a:solidFill>
                  <a:schemeClr val="tx1">
                    <a:lumMod val="85000"/>
                    <a:lumOff val="15000"/>
                  </a:schemeClr>
                </a:solidFill>
                <a:latin typeface="+mn-ea"/>
              </a:rPr>
              <a:t>도 전면 재검토하여 향후 증권사의 부동산 </a:t>
            </a:r>
            <a:r>
              <a:rPr lang="en-US" altLang="ko-KR" sz="1000" kern="0" dirty="0">
                <a:ln>
                  <a:solidFill>
                    <a:schemeClr val="bg1">
                      <a:lumMod val="75000"/>
                      <a:alpha val="0"/>
                    </a:schemeClr>
                  </a:solidFill>
                </a:ln>
                <a:solidFill>
                  <a:schemeClr val="tx1">
                    <a:lumMod val="85000"/>
                    <a:lumOff val="15000"/>
                  </a:schemeClr>
                </a:solidFill>
                <a:latin typeface="+mn-ea"/>
              </a:rPr>
              <a:t>PF </a:t>
            </a:r>
            <a:r>
              <a:rPr lang="ko-KR" altLang="en-US" sz="1000" kern="0" dirty="0">
                <a:ln>
                  <a:solidFill>
                    <a:schemeClr val="bg1">
                      <a:lumMod val="75000"/>
                      <a:alpha val="0"/>
                    </a:schemeClr>
                  </a:solidFill>
                </a:ln>
                <a:solidFill>
                  <a:schemeClr val="tx1">
                    <a:lumMod val="85000"/>
                    <a:lumOff val="15000"/>
                  </a:schemeClr>
                </a:solidFill>
                <a:latin typeface="+mn-ea"/>
              </a:rPr>
              <a:t>관련 사업 위험이 실질에 맞게 적절하게 관리될 수 있도록 할 계획</a:t>
            </a:r>
          </a:p>
        </p:txBody>
      </p:sp>
    </p:spTree>
    <p:extLst>
      <p:ext uri="{BB962C8B-B14F-4D97-AF65-F5344CB8AC3E}">
        <p14:creationId xmlns:p14="http://schemas.microsoft.com/office/powerpoint/2010/main" val="20741850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IV. </a:t>
            </a:r>
            <a:r>
              <a:rPr lang="ko-KR" altLang="en-US" dirty="0"/>
              <a:t>금융투자업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전환우선주에도 </a:t>
            </a:r>
            <a:r>
              <a:rPr lang="ko-KR" altLang="en-US" dirty="0" err="1"/>
              <a:t>콜옵션</a:t>
            </a:r>
            <a:r>
              <a:rPr lang="en-US" altLang="ko-KR" dirty="0"/>
              <a:t>·</a:t>
            </a:r>
            <a:r>
              <a:rPr lang="ko-KR" altLang="en-US" dirty="0" err="1"/>
              <a:t>리픽싱</a:t>
            </a:r>
            <a:r>
              <a:rPr lang="ko-KR" altLang="en-US" dirty="0"/>
              <a:t> 규제 적용</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a:t>증권의 발행 및 공시 등에 관한 규정 개정을 통해 상장회사가 발행하는 전환우선주와 상환전환우선주에도 전환사채</a:t>
            </a:r>
            <a:r>
              <a:rPr lang="en-US" altLang="ko-KR" dirty="0"/>
              <a:t>(CB)</a:t>
            </a:r>
            <a:r>
              <a:rPr lang="ko-KR" altLang="en-US" dirty="0"/>
              <a:t>와 동일하게 </a:t>
            </a:r>
            <a:r>
              <a:rPr lang="ko-KR" altLang="en-US" dirty="0" err="1"/>
              <a:t>콜옵션</a:t>
            </a:r>
            <a:r>
              <a:rPr lang="en-US" altLang="ko-KR" dirty="0"/>
              <a:t>·</a:t>
            </a:r>
            <a:r>
              <a:rPr lang="ko-KR" altLang="en-US" dirty="0" err="1"/>
              <a:t>전환가액</a:t>
            </a:r>
            <a:r>
              <a:rPr lang="ko-KR" altLang="en-US" dirty="0"/>
              <a:t> 조정</a:t>
            </a:r>
            <a:r>
              <a:rPr lang="en-US" altLang="ko-KR" dirty="0"/>
              <a:t>(</a:t>
            </a:r>
            <a:r>
              <a:rPr lang="ko-KR" altLang="en-US" dirty="0" err="1"/>
              <a:t>리픽싱</a:t>
            </a:r>
            <a:r>
              <a:rPr lang="en-US" altLang="ko-KR" dirty="0"/>
              <a:t>) </a:t>
            </a:r>
            <a:r>
              <a:rPr lang="ko-KR" altLang="en-US" dirty="0"/>
              <a:t>규제가 적용</a:t>
            </a:r>
            <a:endParaRPr lang="en-US" altLang="ko-KR" dirty="0"/>
          </a:p>
          <a:p>
            <a:pPr marL="171450" indent="-171450">
              <a:lnSpc>
                <a:spcPct val="120000"/>
              </a:lnSpc>
              <a:buFont typeface="Arial" panose="020B0604020202020204" pitchFamily="34" charset="0"/>
              <a:buChar char="•"/>
              <a:defRPr/>
            </a:pPr>
            <a:r>
              <a:rPr lang="ko-KR" altLang="en-US" sz="1200" dirty="0">
                <a:solidFill>
                  <a:schemeClr val="accent1"/>
                </a:solidFill>
              </a:rPr>
              <a:t>동 제도 개선은 </a:t>
            </a:r>
            <a:r>
              <a:rPr lang="en-US" altLang="ko-KR" sz="1200" dirty="0">
                <a:solidFill>
                  <a:schemeClr val="accent1"/>
                </a:solidFill>
              </a:rPr>
              <a:t>’23.5.1</a:t>
            </a:r>
            <a:r>
              <a:rPr lang="ko-KR" altLang="en-US" sz="1200" dirty="0">
                <a:solidFill>
                  <a:schemeClr val="accent1"/>
                </a:solidFill>
              </a:rPr>
              <a:t>일부터 시행되며</a:t>
            </a:r>
            <a:r>
              <a:rPr lang="en-US" altLang="ko-KR" sz="1200" dirty="0">
                <a:solidFill>
                  <a:schemeClr val="accent1"/>
                </a:solidFill>
              </a:rPr>
              <a:t>, </a:t>
            </a:r>
            <a:r>
              <a:rPr lang="ko-KR" altLang="en-US" sz="1200" dirty="0">
                <a:solidFill>
                  <a:schemeClr val="accent1"/>
                </a:solidFill>
              </a:rPr>
              <a:t>시행 이후 이사회가 발행을 결정한 </a:t>
            </a:r>
            <a:r>
              <a:rPr lang="en-US" altLang="ko-KR" sz="1200" dirty="0">
                <a:solidFill>
                  <a:schemeClr val="accent1"/>
                </a:solidFill>
              </a:rPr>
              <a:t>(</a:t>
            </a:r>
            <a:r>
              <a:rPr lang="ko-KR" altLang="en-US" sz="1200" dirty="0">
                <a:solidFill>
                  <a:schemeClr val="accent1"/>
                </a:solidFill>
              </a:rPr>
              <a:t>상환</a:t>
            </a:r>
            <a:r>
              <a:rPr lang="en-US" altLang="ko-KR" sz="1200" dirty="0">
                <a:solidFill>
                  <a:schemeClr val="accent1"/>
                </a:solidFill>
              </a:rPr>
              <a:t>)</a:t>
            </a:r>
            <a:r>
              <a:rPr lang="ko-KR" altLang="en-US" sz="1200" dirty="0">
                <a:solidFill>
                  <a:schemeClr val="accent1"/>
                </a:solidFill>
              </a:rPr>
              <a:t>전환우선주부터 적용</a:t>
            </a: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2023.4.3</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(2023.4.3), “</a:t>
            </a:r>
            <a:r>
              <a:rPr lang="ko-KR" altLang="en-US" dirty="0">
                <a:solidFill>
                  <a:schemeClr val="bg1">
                    <a:lumMod val="50000"/>
                  </a:schemeClr>
                </a:solidFill>
              </a:rPr>
              <a:t>전환우선주에도 </a:t>
            </a:r>
            <a:r>
              <a:rPr lang="ko-KR" altLang="en-US" dirty="0" err="1">
                <a:solidFill>
                  <a:schemeClr val="bg1">
                    <a:lumMod val="50000"/>
                  </a:schemeClr>
                </a:solidFill>
              </a:rPr>
              <a:t>콜옵션</a:t>
            </a:r>
            <a:r>
              <a:rPr lang="en-US" altLang="ko-KR" dirty="0">
                <a:solidFill>
                  <a:schemeClr val="bg1">
                    <a:lumMod val="50000"/>
                  </a:schemeClr>
                </a:solidFill>
              </a:rPr>
              <a:t>·</a:t>
            </a:r>
            <a:r>
              <a:rPr lang="ko-KR" altLang="en-US" dirty="0" err="1">
                <a:solidFill>
                  <a:schemeClr val="bg1">
                    <a:lumMod val="50000"/>
                  </a:schemeClr>
                </a:solidFill>
              </a:rPr>
              <a:t>리픽싱</a:t>
            </a:r>
            <a:r>
              <a:rPr lang="ko-KR" altLang="en-US" dirty="0">
                <a:solidFill>
                  <a:schemeClr val="bg1">
                    <a:lumMod val="50000"/>
                  </a:schemeClr>
                </a:solidFill>
              </a:rPr>
              <a:t> 규제 적용</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 name="표 3">
            <a:extLst>
              <a:ext uri="{FF2B5EF4-FFF2-40B4-BE49-F238E27FC236}">
                <a16:creationId xmlns:a16="http://schemas.microsoft.com/office/drawing/2014/main" id="{F4501AF0-9508-263A-69CD-4913CF39C337}"/>
              </a:ext>
            </a:extLst>
          </p:cNvPr>
          <p:cNvGraphicFramePr>
            <a:graphicFrameLocks noGrp="1"/>
          </p:cNvGraphicFramePr>
          <p:nvPr>
            <p:extLst>
              <p:ext uri="{D42A27DB-BD31-4B8C-83A1-F6EECF244321}">
                <p14:modId xmlns:p14="http://schemas.microsoft.com/office/powerpoint/2010/main" val="2362970712"/>
              </p:ext>
            </p:extLst>
          </p:nvPr>
        </p:nvGraphicFramePr>
        <p:xfrm>
          <a:off x="488949" y="2168523"/>
          <a:ext cx="8928000" cy="3708402"/>
        </p:xfrm>
        <a:graphic>
          <a:graphicData uri="http://schemas.openxmlformats.org/drawingml/2006/table">
            <a:tbl>
              <a:tblPr/>
              <a:tblGrid>
                <a:gridCol w="936000">
                  <a:extLst>
                    <a:ext uri="{9D8B030D-6E8A-4147-A177-3AD203B41FA5}">
                      <a16:colId xmlns:a16="http://schemas.microsoft.com/office/drawing/2014/main" val="3291401615"/>
                    </a:ext>
                  </a:extLst>
                </a:gridCol>
                <a:gridCol w="7992000">
                  <a:extLst>
                    <a:ext uri="{9D8B030D-6E8A-4147-A177-3AD203B41FA5}">
                      <a16:colId xmlns:a16="http://schemas.microsoft.com/office/drawing/2014/main" val="3167723449"/>
                    </a:ext>
                  </a:extLst>
                </a:gridCol>
              </a:tblGrid>
              <a:tr h="439514">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10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주요 내용</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439514">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개요</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1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금융위는 「증권의 발행 및 공시 등에 관한 규정」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개정안을 의결했으며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동 개정안은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’22.9</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 발표한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전환사채 시장 점검 및 추가 보완방안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의 후속 조치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53696699"/>
                  </a:ext>
                </a:extLst>
              </a:tr>
              <a:tr h="1817575">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개정안 주요 내용</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10000"/>
                        </a:lnSpc>
                        <a:spcBef>
                          <a:spcPts val="1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콜옵션</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규제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콜옵션</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행사한도를 제한하고 공시 의무를 부과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10000"/>
                        </a:lnSpc>
                        <a:spcBef>
                          <a:spcPts val="100"/>
                        </a:spcBef>
                        <a:spcAft>
                          <a:spcPts val="0"/>
                        </a:spcAft>
                        <a:buClrTx/>
                        <a:buSzTx/>
                        <a:buFontTx/>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행사한도</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최대주주 및 특수관계인에게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콜옵션</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부여 상환</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전환</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우선주 발행하는 경우</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콜옵션</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행사한도는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상환</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전환우선주 발행 당시의 지분율 이내로 제한 </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10000"/>
                        </a:lnSpc>
                        <a:spcBef>
                          <a:spcPts val="100"/>
                        </a:spcBef>
                        <a:spcAft>
                          <a:spcPts val="0"/>
                        </a:spcAft>
                        <a:buClrTx/>
                        <a:buSzTx/>
                        <a:buFontTx/>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공시의무</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자의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콜옵션</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행사</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상장법인이 자기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상환</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전환우선주를 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자에게 매도 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발행회사에 공시의무를 부과</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10000"/>
                        </a:lnSpc>
                        <a:spcBef>
                          <a:spcPts val="1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리픽싱</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규제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상장회사가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상환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전환우선주를 사모 발행하는 경우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주가 상승 시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전환가액</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상향조정을 의무화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10000"/>
                        </a:lnSpc>
                        <a:spcBef>
                          <a:spcPts val="100"/>
                        </a:spcBef>
                        <a:spcAft>
                          <a:spcPts val="0"/>
                        </a:spcAft>
                        <a:buClrTx/>
                        <a:buSzTx/>
                        <a:buFontTx/>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조정의무</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주가 하락에 따른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전환가액</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조정 이후 주가 상승할 경우</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전환가액</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상향조정</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을 의무화 </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10000"/>
                        </a:lnSpc>
                        <a:spcBef>
                          <a:spcPts val="100"/>
                        </a:spcBef>
                        <a:spcAft>
                          <a:spcPts val="0"/>
                        </a:spcAft>
                        <a:buClrTx/>
                        <a:buSzTx/>
                        <a:buFontTx/>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조정범위</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상향조정 시 조정범위는 최초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전환가액</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이내로 제한 </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71884664"/>
                  </a:ext>
                </a:extLst>
              </a:tr>
              <a:tr h="1011799">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기대 효과 및 향후 일정</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10000"/>
                        </a:lnSpc>
                        <a:spcBef>
                          <a:spcPts val="1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기대 효과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전환사채에 이어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상환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전환우선주 제도 개선이 완료됨으로써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해당 사채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주식이 최대주주의 편법적 지분 확대에 이용되는 등 불공정거래에 악용되는 사례가 억제될 것으로 기대되며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일반주주의 권리를 보다 두텁게 보호하고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건전한 시장 발전의 기반을 마련하는 효과도 기대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10000"/>
                        </a:lnSpc>
                        <a:spcBef>
                          <a:spcPts val="1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향후 일정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금번 개정 규정은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’23.5.1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일부터 시행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공포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개월 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되며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시행 이후 이사회가 발행을 결정한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상환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전환우선주부터 적용</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390096802"/>
                  </a:ext>
                </a:extLst>
              </a:tr>
            </a:tbl>
          </a:graphicData>
        </a:graphic>
      </p:graphicFrame>
    </p:spTree>
    <p:extLst>
      <p:ext uri="{BB962C8B-B14F-4D97-AF65-F5344CB8AC3E}">
        <p14:creationId xmlns:p14="http://schemas.microsoft.com/office/powerpoint/2010/main" val="20850691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IV. </a:t>
            </a:r>
            <a:r>
              <a:rPr lang="ko-KR" altLang="en-US" dirty="0"/>
              <a:t>금융투자업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공개매수자금 보유증명서 인정범위 확대</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a:t>공개매수자금 보유증명서 접수 시 과도한 기회비용이 발생하고 있다는 지적이 제기됨에 따라</a:t>
            </a:r>
            <a:r>
              <a:rPr lang="en-US" altLang="ko-KR" dirty="0"/>
              <a:t>, </a:t>
            </a:r>
            <a:r>
              <a:rPr lang="ko-KR" altLang="en-US" dirty="0"/>
              <a:t>주주 보호와 기업 </a:t>
            </a:r>
            <a:r>
              <a:rPr lang="en-US" altLang="ko-KR" dirty="0"/>
              <a:t>M&amp;A </a:t>
            </a:r>
            <a:r>
              <a:rPr lang="ko-KR" altLang="en-US" dirty="0"/>
              <a:t>지원 필요성을 균형 있게 고려하여 공개매수자금 보유증명 인정범위를 확대하기로 함 </a:t>
            </a:r>
            <a:endParaRPr lang="en-US" altLang="ko-KR" dirty="0"/>
          </a:p>
          <a:p>
            <a:pPr marL="171450" indent="-171450">
              <a:lnSpc>
                <a:spcPct val="120000"/>
              </a:lnSpc>
              <a:buFont typeface="Arial" panose="020B0604020202020204" pitchFamily="34" charset="0"/>
              <a:buChar char="•"/>
              <a:defRPr/>
            </a:pPr>
            <a:r>
              <a:rPr lang="ko-KR" altLang="en-US" dirty="0"/>
              <a:t>사전자금 확보 부담 완화 및 공개매수제도의 원활한 운영 지원을 통해 기업지배권 경쟁 공정성 제고</a:t>
            </a:r>
            <a:r>
              <a:rPr lang="en-US" altLang="ko-KR" dirty="0"/>
              <a:t>, </a:t>
            </a:r>
            <a:r>
              <a:rPr lang="ko-KR" altLang="en-US" dirty="0"/>
              <a:t>일반투자자 권리 보호를 기대</a:t>
            </a:r>
            <a:endParaRPr lang="ko-KR" altLang="en-US" sz="1200" dirty="0">
              <a:solidFill>
                <a:schemeClr val="accent1"/>
              </a:solidFill>
            </a:endParaRP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2023.3.27</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(2023.3.27), “</a:t>
            </a:r>
            <a:r>
              <a:rPr lang="ko-KR" altLang="en-US" dirty="0">
                <a:solidFill>
                  <a:schemeClr val="bg1">
                    <a:lumMod val="50000"/>
                  </a:schemeClr>
                </a:solidFill>
              </a:rPr>
              <a:t>공개매수자금 보유증명서 인정범위 확대 </a:t>
            </a:r>
            <a:r>
              <a:rPr lang="en-US" altLang="ko-KR" dirty="0">
                <a:solidFill>
                  <a:schemeClr val="bg1">
                    <a:lumMod val="50000"/>
                  </a:schemeClr>
                </a:solidFill>
              </a:rPr>
              <a:t>– </a:t>
            </a:r>
            <a:r>
              <a:rPr lang="ko-KR" altLang="en-US" dirty="0">
                <a:solidFill>
                  <a:schemeClr val="bg1">
                    <a:lumMod val="50000"/>
                  </a:schemeClr>
                </a:solidFill>
              </a:rPr>
              <a:t>공개매수자의 자금조달 능력 </a:t>
            </a:r>
            <a:r>
              <a:rPr lang="ko-KR" altLang="en-US" dirty="0" err="1">
                <a:solidFill>
                  <a:schemeClr val="bg1">
                    <a:lumMod val="50000"/>
                  </a:schemeClr>
                </a:solidFill>
              </a:rPr>
              <a:t>확인시</a:t>
            </a:r>
            <a:r>
              <a:rPr lang="en-US" altLang="ko-KR" dirty="0">
                <a:solidFill>
                  <a:schemeClr val="bg1">
                    <a:lumMod val="50000"/>
                  </a:schemeClr>
                </a:solidFill>
              </a:rPr>
              <a:t>, </a:t>
            </a:r>
            <a:r>
              <a:rPr lang="ko-KR" altLang="en-US" dirty="0">
                <a:solidFill>
                  <a:schemeClr val="bg1">
                    <a:lumMod val="50000"/>
                  </a:schemeClr>
                </a:solidFill>
              </a:rPr>
              <a:t>예금</a:t>
            </a:r>
            <a:r>
              <a:rPr lang="en-US" altLang="ko-KR" dirty="0">
                <a:solidFill>
                  <a:schemeClr val="bg1">
                    <a:lumMod val="50000"/>
                  </a:schemeClr>
                </a:solidFill>
              </a:rPr>
              <a:t>·</a:t>
            </a:r>
            <a:r>
              <a:rPr lang="ko-KR" altLang="en-US" dirty="0">
                <a:solidFill>
                  <a:schemeClr val="bg1">
                    <a:lumMod val="50000"/>
                  </a:schemeClr>
                </a:solidFill>
              </a:rPr>
              <a:t>단기금융상품 보유 외에 대출확약서 등도 인정하여 기업 </a:t>
            </a:r>
            <a:r>
              <a:rPr lang="en-US" altLang="ko-KR" dirty="0">
                <a:solidFill>
                  <a:schemeClr val="bg1">
                    <a:lumMod val="50000"/>
                  </a:schemeClr>
                </a:solidFill>
              </a:rPr>
              <a:t>M&amp;A</a:t>
            </a:r>
            <a:r>
              <a:rPr lang="ko-KR" altLang="en-US" dirty="0">
                <a:solidFill>
                  <a:schemeClr val="bg1">
                    <a:lumMod val="50000"/>
                  </a:schemeClr>
                </a:solidFill>
              </a:rPr>
              <a:t>를 지원해 나가겠습니다 </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 name="표 3">
            <a:extLst>
              <a:ext uri="{FF2B5EF4-FFF2-40B4-BE49-F238E27FC236}">
                <a16:creationId xmlns:a16="http://schemas.microsoft.com/office/drawing/2014/main" id="{F4501AF0-9508-263A-69CD-4913CF39C337}"/>
              </a:ext>
            </a:extLst>
          </p:cNvPr>
          <p:cNvGraphicFramePr>
            <a:graphicFrameLocks noGrp="1"/>
          </p:cNvGraphicFramePr>
          <p:nvPr>
            <p:extLst>
              <p:ext uri="{D42A27DB-BD31-4B8C-83A1-F6EECF244321}">
                <p14:modId xmlns:p14="http://schemas.microsoft.com/office/powerpoint/2010/main" val="1057802391"/>
              </p:ext>
            </p:extLst>
          </p:nvPr>
        </p:nvGraphicFramePr>
        <p:xfrm>
          <a:off x="488949" y="2168523"/>
          <a:ext cx="8928000" cy="3708398"/>
        </p:xfrm>
        <a:graphic>
          <a:graphicData uri="http://schemas.openxmlformats.org/drawingml/2006/table">
            <a:tbl>
              <a:tblPr/>
              <a:tblGrid>
                <a:gridCol w="936000">
                  <a:extLst>
                    <a:ext uri="{9D8B030D-6E8A-4147-A177-3AD203B41FA5}">
                      <a16:colId xmlns:a16="http://schemas.microsoft.com/office/drawing/2014/main" val="3291401615"/>
                    </a:ext>
                  </a:extLst>
                </a:gridCol>
                <a:gridCol w="7992000">
                  <a:extLst>
                    <a:ext uri="{9D8B030D-6E8A-4147-A177-3AD203B41FA5}">
                      <a16:colId xmlns:a16="http://schemas.microsoft.com/office/drawing/2014/main" val="3167723449"/>
                    </a:ext>
                  </a:extLst>
                </a:gridCol>
              </a:tblGrid>
              <a:tr h="331477">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10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주요 내용</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742370">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공개매수제도 개요</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1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공개매수제도는 기업지배권 획득 등을 목적으로 증권시장 밖에서 주식 등을 취득하여 보유비율이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이상이 되려는 경우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그 주식 등을 공개적인 방법을 통해 매수하도록 하는 제도</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10000"/>
                        </a:lnSpc>
                        <a:spcBef>
                          <a:spcPts val="1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모든 주주에게 동등한 매도 기회를 부여하여 주주평등을 도모하고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지배권 경쟁의 공정성을 확보할 수 있는 장점이 존재</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53696699"/>
                  </a:ext>
                </a:extLst>
              </a:tr>
              <a:tr h="1191245">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현황 및 문제점</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1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공개매수자의 자금조달 능력을 확인하기 위해 공개매수자는 금감원에 공개매수 신고서 제출시 ‘공개매수자금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보유증명서’를</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첨부하도록 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1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금융당국은 그동안 공개매수자금 보유증명서를 접수할 때</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결제불이행 위험을 방지하기 위하여 원칙적으로 예금 또는 단기금융상품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MMF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등</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에 대한 보유증명서만 인정해 왔으며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이에 따라 공개매수자는 공개매수기간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(20~60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동안 매수예정자금을 금융기관에 예치해야 했음</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1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이로 인해 공개매수 시 사전 자금확보에 따른 과도한 기회비용</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유휴자금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 발생하고 있다는 지적이 제기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10000"/>
                        </a:lnSpc>
                        <a:spcBef>
                          <a:spcPts val="1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인수금융 발달로 결제불이행 위험이 낮아진 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공개매수 규모가 증가 추세라는 점 등 기업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M&amp;A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시장의 환경변화를 고려할 필요성도 존재 </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71884664"/>
                  </a:ext>
                </a:extLst>
              </a:tr>
              <a:tr h="1111829">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개선 방안</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1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주주 보호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공개매수자의 결제불이행 방지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와 기업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M&amp;A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지원 필요성을 균형 있게 고려하여 공개매수자금 보유증명 인정범위를 확대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10000"/>
                        </a:lnSpc>
                        <a:spcBef>
                          <a:spcPts val="100"/>
                        </a:spcBef>
                        <a:spcAft>
                          <a:spcPts val="0"/>
                        </a:spcAft>
                        <a:buClrTx/>
                        <a:buSzTx/>
                        <a:buFontTx/>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인정범위</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현금 및 단기금융상품 외에 ➀금융기관의 ‘대출확약’</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(LOC; Letter of Commitment)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및 ➁</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LP(limited</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Partner)</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의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출자이행약정’을</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자금확보 증명서류로 인정 </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10000"/>
                        </a:lnSpc>
                        <a:spcBef>
                          <a:spcPts val="100"/>
                        </a:spcBef>
                        <a:spcAft>
                          <a:spcPts val="0"/>
                        </a:spcAft>
                        <a:buClrTx/>
                        <a:buSzTx/>
                        <a:buFontTx/>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인정방법</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금융감독원에 공개매수자금 보유증명서로서 대출확약 또는 출자이행약정서를 제출하는 경우</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해당 대출확약 또는 출자이행약정을 제공한 금융기관 등의 자금조달계획서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자금조달 일정</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방법 등 포함</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를 함께 첨부해야</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함</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390096802"/>
                  </a:ext>
                </a:extLst>
              </a:tr>
              <a:tr h="331477">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기대 효과</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82563" marR="0" lvl="0" indent="-95250" algn="l" defTabSz="914400" eaLnBrk="1" fontAlgn="base" latinLnBrk="0" hangingPunct="1">
                        <a:lnSpc>
                          <a:spcPct val="110000"/>
                        </a:lnSpc>
                        <a:spcBef>
                          <a:spcPts val="1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공개매수 시 사전자금 확보 부담이라는 공개매수의 제약요인을 완화하여 기업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M&amp;A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시장의 건전한 발전에 기여할 것으로 기대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6183121"/>
                  </a:ext>
                </a:extLst>
              </a:tr>
            </a:tbl>
          </a:graphicData>
        </a:graphic>
      </p:graphicFrame>
    </p:spTree>
    <p:extLst>
      <p:ext uri="{BB962C8B-B14F-4D97-AF65-F5344CB8AC3E}">
        <p14:creationId xmlns:p14="http://schemas.microsoft.com/office/powerpoint/2010/main" val="35362841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IV. </a:t>
            </a:r>
            <a:r>
              <a:rPr lang="ko-KR" altLang="en-US" dirty="0"/>
              <a:t>금융투자업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글로벌 스탠더드에 부합하는 배당절차 개선 방안 </a:t>
            </a:r>
          </a:p>
        </p:txBody>
      </p:sp>
      <p:sp>
        <p:nvSpPr>
          <p:cNvPr id="2" name="텍스트 개체 틀 1">
            <a:extLst>
              <a:ext uri="{FF2B5EF4-FFF2-40B4-BE49-F238E27FC236}">
                <a16:creationId xmlns:a16="http://schemas.microsoft.com/office/drawing/2014/main" id="{09E2CD48-9F2E-D001-4DFE-0241ECB5DA5A}"/>
              </a:ext>
            </a:extLst>
          </p:cNvPr>
          <p:cNvSpPr>
            <a:spLocks noGrp="1"/>
          </p:cNvSpPr>
          <p:nvPr>
            <p:ph type="body" sz="quarter" idx="13"/>
          </p:nvPr>
        </p:nvSpPr>
        <p:spPr/>
        <p:txBody>
          <a:bodyPr/>
          <a:lstStyle/>
          <a:p>
            <a:r>
              <a:rPr lang="ko-KR" altLang="en-US" dirty="0"/>
              <a:t>① 상법 유권해석</a:t>
            </a:r>
            <a:r>
              <a:rPr lang="en-US" altLang="ko-KR" dirty="0"/>
              <a:t>, </a:t>
            </a:r>
            <a:r>
              <a:rPr lang="ko-KR" altLang="en-US" dirty="0"/>
              <a:t>자본시장법 개정을 통해 배당액을 보고 투자를 결정할 수 있도록 배당절차 개선</a:t>
            </a:r>
            <a:r>
              <a:rPr lang="en-US" altLang="ko-KR" dirty="0"/>
              <a:t>, ② </a:t>
            </a:r>
            <a:r>
              <a:rPr lang="ko-KR" altLang="en-US" dirty="0"/>
              <a:t>상장회사 표준정관을 개정</a:t>
            </a:r>
            <a:r>
              <a:rPr lang="en-US" altLang="ko-KR" dirty="0"/>
              <a:t>/</a:t>
            </a:r>
            <a:r>
              <a:rPr lang="ko-KR" altLang="en-US" dirty="0"/>
              <a:t>안내</a:t>
            </a:r>
            <a:r>
              <a:rPr lang="en-US" altLang="ko-KR" dirty="0"/>
              <a:t>, </a:t>
            </a:r>
            <a:r>
              <a:rPr lang="ko-KR" altLang="en-US" dirty="0"/>
              <a:t>거래소 기업지배구조보고서에 배당절차 개선여부를 공시하도록 하는 등 기업들이 개선된 배당절차를 자발적으로 적극 채택할 수 있도록 유도</a:t>
            </a: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2023.1.31</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8950" y="6001035"/>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(2023.1.31), “</a:t>
            </a:r>
            <a:r>
              <a:rPr lang="ko-KR" altLang="en-US" dirty="0">
                <a:solidFill>
                  <a:schemeClr val="bg1">
                    <a:lumMod val="50000"/>
                  </a:schemeClr>
                </a:solidFill>
              </a:rPr>
              <a:t>’ 배당액을 보고 투자할 수 있도록 배당절차를 개선하겠습니다</a:t>
            </a:r>
            <a:r>
              <a:rPr lang="en-US" altLang="ko-KR" dirty="0">
                <a:solidFill>
                  <a:schemeClr val="bg1">
                    <a:lumMod val="50000"/>
                  </a:schemeClr>
                </a:solidFill>
              </a:rPr>
              <a:t>. - </a:t>
            </a:r>
            <a:r>
              <a:rPr lang="ko-KR" altLang="en-US" dirty="0">
                <a:solidFill>
                  <a:schemeClr val="bg1">
                    <a:lumMod val="50000"/>
                  </a:schemeClr>
                </a:solidFill>
              </a:rPr>
              <a:t>글로벌 스탠더드에 부합하는 배당절차 개선방안 </a:t>
            </a:r>
            <a:r>
              <a:rPr lang="en-US" altLang="ko-KR" dirty="0">
                <a:solidFill>
                  <a:schemeClr val="bg1">
                    <a:lumMod val="50000"/>
                  </a:schemeClr>
                </a:solidFill>
              </a:rPr>
              <a:t>–”. </a:t>
            </a:r>
          </a:p>
        </p:txBody>
      </p:sp>
      <p:graphicFrame>
        <p:nvGraphicFramePr>
          <p:cNvPr id="16" name="표 15">
            <a:extLst>
              <a:ext uri="{FF2B5EF4-FFF2-40B4-BE49-F238E27FC236}">
                <a16:creationId xmlns:a16="http://schemas.microsoft.com/office/drawing/2014/main" id="{7E2E7386-10D2-49D0-AA4B-8B1C5EF7A04F}"/>
              </a:ext>
            </a:extLst>
          </p:cNvPr>
          <p:cNvGraphicFramePr>
            <a:graphicFrameLocks noGrp="1"/>
          </p:cNvGraphicFramePr>
          <p:nvPr>
            <p:extLst>
              <p:ext uri="{D42A27DB-BD31-4B8C-83A1-F6EECF244321}">
                <p14:modId xmlns:p14="http://schemas.microsoft.com/office/powerpoint/2010/main" val="3954070067"/>
              </p:ext>
            </p:extLst>
          </p:nvPr>
        </p:nvGraphicFramePr>
        <p:xfrm>
          <a:off x="489048" y="2168525"/>
          <a:ext cx="8927954" cy="3749040"/>
        </p:xfrm>
        <a:graphic>
          <a:graphicData uri="http://schemas.openxmlformats.org/drawingml/2006/table">
            <a:tbl>
              <a:tblPr/>
              <a:tblGrid>
                <a:gridCol w="436081">
                  <a:extLst>
                    <a:ext uri="{9D8B030D-6E8A-4147-A177-3AD203B41FA5}">
                      <a16:colId xmlns:a16="http://schemas.microsoft.com/office/drawing/2014/main" val="3291401615"/>
                    </a:ext>
                  </a:extLst>
                </a:gridCol>
                <a:gridCol w="914062">
                  <a:extLst>
                    <a:ext uri="{9D8B030D-6E8A-4147-A177-3AD203B41FA5}">
                      <a16:colId xmlns:a16="http://schemas.microsoft.com/office/drawing/2014/main" val="1555621711"/>
                    </a:ext>
                  </a:extLst>
                </a:gridCol>
                <a:gridCol w="3496583">
                  <a:extLst>
                    <a:ext uri="{9D8B030D-6E8A-4147-A177-3AD203B41FA5}">
                      <a16:colId xmlns:a16="http://schemas.microsoft.com/office/drawing/2014/main" val="2137725096"/>
                    </a:ext>
                  </a:extLst>
                </a:gridCol>
                <a:gridCol w="4081228">
                  <a:extLst>
                    <a:ext uri="{9D8B030D-6E8A-4147-A177-3AD203B41FA5}">
                      <a16:colId xmlns:a16="http://schemas.microsoft.com/office/drawing/2014/main" val="4217685895"/>
                    </a:ext>
                  </a:extLst>
                </a:gridCol>
              </a:tblGrid>
              <a:tr h="205601">
                <a:tc gridSpan="2">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hMerge="1">
                  <a:txBody>
                    <a:bodyPr/>
                    <a:lstStyle/>
                    <a:p>
                      <a:pPr latinLnBrk="1"/>
                      <a:endParaRPr lang="ko-KR" altLang="en-US"/>
                    </a:p>
                  </a:txBody>
                  <a:tcPr/>
                </a:tc>
                <a:tc gridSpan="2">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주요 내용 </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hMerge="1">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효과 </a:t>
                      </a: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976606">
                <a:tc gridSpan="2">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배경 </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hMerge="1">
                  <a:txBody>
                    <a:bodyPr/>
                    <a:lstStyle/>
                    <a:p>
                      <a:pPr latinLnBrk="1"/>
                      <a:endParaRPr lang="ko-KR" altLang="en-US"/>
                    </a:p>
                  </a:txBody>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국내 기업 배당 절차는 배당 예측가능성 저해 및 낮은 배당률로 이어져 국내 증시에 대한 저평가 및 배당투자 저해 요인으로 작용</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540949"/>
                  </a:ext>
                </a:extLst>
              </a:tr>
              <a:tr h="462603">
                <a:tc rowSpan="2">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제도 개선 방안 </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➊ 결산배당</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상법</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현황</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통상 결산기 말일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월말일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을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의결권･배당기준일로</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설정</a:t>
                      </a: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의결권기준일과 배당기준일을 분리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주총일 이후로 배당기준일을 정하는 것이 가능하도록 유권해석</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상법 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354</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rowSpan="2">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904274223"/>
                  </a:ext>
                </a:extLst>
              </a:tr>
              <a:tr h="462603">
                <a:tc vMerge="1">
                  <a:txBody>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➋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상장회사 분기배당</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자본시장법</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현황</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자본시장법에서 先배당기준일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後배당액확정으로 규정</a:t>
                      </a: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분기배당 절차도 先배당액확정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後배당기준일이 가능</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법 개정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vMerge="1">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50525841"/>
                  </a:ext>
                </a:extLst>
              </a:tr>
              <a:tr h="591104">
                <a:tc gridSpan="2">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관행개선 방안 </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hMerge="1">
                  <a:txBody>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c gridSpan="2">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표준정관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개선 방안을 반영하여 상장회사 표준정관 개정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월중</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기업지배구조보고서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배당절차 개선여부 공시 의무화</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(’24</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년부터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p>
                      <a:pPr marL="0" marR="0" lvl="0" indent="182563" algn="l" defTabSz="914400" eaLnBrk="1" fontAlgn="base" latinLnBrk="0" hangingPunct="1">
                        <a:lnSpc>
                          <a:spcPct val="100000"/>
                        </a:lnSpc>
                        <a:spcBef>
                          <a:spcPts val="0"/>
                        </a:spcBef>
                        <a:spcAft>
                          <a:spcPts val="0"/>
                        </a:spcAft>
                        <a:buClrTx/>
                        <a:buSzTx/>
                        <a:buFont typeface="Arial" panose="020B0604020202020204" pitchFamily="34" charset="0"/>
                        <a:buNone/>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① 배당절차 개선여부를 신규 핵심지표로 신설</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②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배당절차 개선에 따른 구체적인 배당정책 상세 설명 및 배당결정 과정 공개</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회사별 기준일 안내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상장사의 배당기준일 통합 안내 페이지 구축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(’24.1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hMerge="1">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6350" cap="flat" cmpd="sng" algn="ctr">
                      <a:solidFill>
                        <a:schemeClr val="bg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45281213"/>
                  </a:ext>
                </a:extLst>
              </a:tr>
              <a:tr h="462603">
                <a:tc gridSpan="2">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기대효과 및 시행 일정</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hMerge="1">
                  <a:txBody>
                    <a:bodyPr/>
                    <a:lstStyle/>
                    <a:p>
                      <a:pPr latinLnBrk="1"/>
                      <a:endParaRPr lang="ko-KR" altLang="en-US"/>
                    </a:p>
                  </a:txBody>
                  <a:tcPr/>
                </a:tc>
                <a:tc gridSpan="2">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코리아 디스카운트 해소</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배당투자 활성화와 기업 배당성향 제고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자본시장을 통한 지속적인 현금흐름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소득</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창출로 인한 장기 배당투자로 인한 증시변동성 완화 기대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 기업들의 정관 개정을 통해 이르면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24</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년부터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 결산배당</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개선된 절차 적용 가능</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hMerge="1">
                  <a:txBody>
                    <a:bodyPr/>
                    <a:lstStyle/>
                    <a:p>
                      <a:pPr latinLnBrk="1"/>
                      <a:endParaRPr lang="ko-KR" altLang="en-US"/>
                    </a:p>
                  </a:txBody>
                  <a:tcPr/>
                </a:tc>
                <a:extLst>
                  <a:ext uri="{0D108BD9-81ED-4DB2-BD59-A6C34878D82A}">
                    <a16:rowId xmlns:a16="http://schemas.microsoft.com/office/drawing/2014/main" val="2567977721"/>
                  </a:ext>
                </a:extLst>
              </a:tr>
            </a:tbl>
          </a:graphicData>
        </a:graphic>
      </p:graphicFrame>
      <p:sp>
        <p:nvSpPr>
          <p:cNvPr id="18" name="TextBox 17">
            <a:extLst>
              <a:ext uri="{FF2B5EF4-FFF2-40B4-BE49-F238E27FC236}">
                <a16:creationId xmlns:a16="http://schemas.microsoft.com/office/drawing/2014/main" id="{5303411A-D3BD-4EB0-A202-676CD73B884E}"/>
              </a:ext>
            </a:extLst>
          </p:cNvPr>
          <p:cNvSpPr txBox="1"/>
          <p:nvPr/>
        </p:nvSpPr>
        <p:spPr>
          <a:xfrm>
            <a:off x="5638561" y="2576089"/>
            <a:ext cx="3543300" cy="246221"/>
          </a:xfrm>
          <a:prstGeom prst="rect">
            <a:avLst/>
          </a:prstGeom>
          <a:noFill/>
        </p:spPr>
        <p:txBody>
          <a:bodyPr wrap="square">
            <a:spAutoFit/>
          </a:bodyPr>
          <a:lstStyle/>
          <a:p>
            <a:pPr algn="ctr" fontAlgn="base">
              <a:defRPr/>
            </a:pPr>
            <a:r>
              <a:rPr lang="en-US" altLang="ko-KR" sz="1000" kern="0" dirty="0">
                <a:ln>
                  <a:solidFill>
                    <a:schemeClr val="bg1">
                      <a:lumMod val="75000"/>
                      <a:alpha val="0"/>
                    </a:schemeClr>
                  </a:solidFill>
                </a:ln>
                <a:solidFill>
                  <a:schemeClr val="tx1">
                    <a:lumMod val="85000"/>
                    <a:lumOff val="15000"/>
                  </a:schemeClr>
                </a:solidFill>
                <a:latin typeface="+mn-ea"/>
              </a:rPr>
              <a:t>&lt; </a:t>
            </a:r>
            <a:r>
              <a:rPr lang="ko-KR" altLang="en-US" sz="1000" kern="0" dirty="0">
                <a:ln>
                  <a:solidFill>
                    <a:schemeClr val="bg1">
                      <a:lumMod val="75000"/>
                      <a:alpha val="0"/>
                    </a:schemeClr>
                  </a:solidFill>
                </a:ln>
                <a:solidFill>
                  <a:schemeClr val="tx1">
                    <a:lumMod val="85000"/>
                    <a:lumOff val="15000"/>
                  </a:schemeClr>
                </a:solidFill>
                <a:latin typeface="+mn-ea"/>
              </a:rPr>
              <a:t>최근 주요국 배당성향 비교 </a:t>
            </a:r>
            <a:r>
              <a:rPr lang="en-US" altLang="ko-KR" sz="1000" kern="0" dirty="0">
                <a:ln>
                  <a:solidFill>
                    <a:schemeClr val="bg1">
                      <a:lumMod val="75000"/>
                      <a:alpha val="0"/>
                    </a:schemeClr>
                  </a:solidFill>
                </a:ln>
                <a:solidFill>
                  <a:schemeClr val="tx1">
                    <a:lumMod val="85000"/>
                    <a:lumOff val="15000"/>
                  </a:schemeClr>
                </a:solidFill>
                <a:latin typeface="+mn-ea"/>
              </a:rPr>
              <a:t>(</a:t>
            </a:r>
            <a:r>
              <a:rPr lang="ko-KR" altLang="en-US" sz="1000" kern="0" dirty="0">
                <a:ln>
                  <a:solidFill>
                    <a:schemeClr val="bg1">
                      <a:lumMod val="75000"/>
                      <a:alpha val="0"/>
                    </a:schemeClr>
                  </a:solidFill>
                </a:ln>
                <a:solidFill>
                  <a:schemeClr val="tx1">
                    <a:lumMod val="85000"/>
                    <a:lumOff val="15000"/>
                  </a:schemeClr>
                </a:solidFill>
                <a:latin typeface="+mn-ea"/>
              </a:rPr>
              <a:t>출처</a:t>
            </a:r>
            <a:r>
              <a:rPr lang="en-US" altLang="ko-KR" sz="1000" kern="0" dirty="0">
                <a:ln>
                  <a:solidFill>
                    <a:schemeClr val="bg1">
                      <a:lumMod val="75000"/>
                      <a:alpha val="0"/>
                    </a:schemeClr>
                  </a:solidFill>
                </a:ln>
                <a:solidFill>
                  <a:schemeClr val="tx1">
                    <a:lumMod val="85000"/>
                    <a:lumOff val="15000"/>
                  </a:schemeClr>
                </a:solidFill>
                <a:latin typeface="+mn-ea"/>
              </a:rPr>
              <a:t>: </a:t>
            </a:r>
            <a:r>
              <a:rPr lang="ko-KR" altLang="en-US" sz="1000" kern="0" dirty="0">
                <a:ln>
                  <a:solidFill>
                    <a:schemeClr val="bg1">
                      <a:lumMod val="75000"/>
                      <a:alpha val="0"/>
                    </a:schemeClr>
                  </a:solidFill>
                </a:ln>
                <a:solidFill>
                  <a:schemeClr val="tx1">
                    <a:lumMod val="85000"/>
                    <a:lumOff val="15000"/>
                  </a:schemeClr>
                </a:solidFill>
                <a:latin typeface="+mn-ea"/>
              </a:rPr>
              <a:t>블룸버그</a:t>
            </a:r>
            <a:r>
              <a:rPr lang="en-US" altLang="ko-KR" sz="1000" kern="0" dirty="0">
                <a:ln>
                  <a:solidFill>
                    <a:schemeClr val="bg1">
                      <a:lumMod val="75000"/>
                      <a:alpha val="0"/>
                    </a:schemeClr>
                  </a:solidFill>
                </a:ln>
                <a:solidFill>
                  <a:schemeClr val="tx1">
                    <a:lumMod val="85000"/>
                    <a:lumOff val="15000"/>
                  </a:schemeClr>
                </a:solidFill>
                <a:latin typeface="+mn-ea"/>
              </a:rPr>
              <a:t>)</a:t>
            </a:r>
            <a:r>
              <a:rPr lang="ko-KR" altLang="en-US" sz="1000" kern="0" dirty="0">
                <a:ln>
                  <a:solidFill>
                    <a:schemeClr val="bg1">
                      <a:lumMod val="75000"/>
                      <a:alpha val="0"/>
                    </a:schemeClr>
                  </a:solidFill>
                </a:ln>
                <a:solidFill>
                  <a:schemeClr val="tx1">
                    <a:lumMod val="85000"/>
                    <a:lumOff val="15000"/>
                  </a:schemeClr>
                </a:solidFill>
                <a:latin typeface="+mn-ea"/>
              </a:rPr>
              <a:t> </a:t>
            </a:r>
            <a:r>
              <a:rPr lang="en-US" altLang="ko-KR" sz="1000" kern="0" dirty="0">
                <a:ln>
                  <a:solidFill>
                    <a:schemeClr val="bg1">
                      <a:lumMod val="75000"/>
                      <a:alpha val="0"/>
                    </a:schemeClr>
                  </a:solidFill>
                </a:ln>
                <a:solidFill>
                  <a:schemeClr val="tx1">
                    <a:lumMod val="85000"/>
                    <a:lumOff val="15000"/>
                  </a:schemeClr>
                </a:solidFill>
                <a:latin typeface="+mn-ea"/>
              </a:rPr>
              <a:t>&gt;</a:t>
            </a:r>
            <a:endParaRPr lang="ko-KR" altLang="en-US" sz="1000" kern="0" dirty="0">
              <a:ln>
                <a:solidFill>
                  <a:schemeClr val="bg1">
                    <a:lumMod val="75000"/>
                    <a:alpha val="0"/>
                  </a:schemeClr>
                </a:solidFill>
              </a:ln>
              <a:solidFill>
                <a:schemeClr val="tx1">
                  <a:lumMod val="85000"/>
                  <a:lumOff val="15000"/>
                </a:schemeClr>
              </a:solidFill>
              <a:latin typeface="+mn-ea"/>
            </a:endParaRPr>
          </a:p>
        </p:txBody>
      </p:sp>
      <p:graphicFrame>
        <p:nvGraphicFramePr>
          <p:cNvPr id="6" name="표 5">
            <a:extLst>
              <a:ext uri="{FF2B5EF4-FFF2-40B4-BE49-F238E27FC236}">
                <a16:creationId xmlns:a16="http://schemas.microsoft.com/office/drawing/2014/main" id="{CDE64CA0-7FB6-48E1-B930-C9B6436DF981}"/>
              </a:ext>
            </a:extLst>
          </p:cNvPr>
          <p:cNvGraphicFramePr>
            <a:graphicFrameLocks noGrp="1"/>
          </p:cNvGraphicFramePr>
          <p:nvPr>
            <p:extLst>
              <p:ext uri="{D42A27DB-BD31-4B8C-83A1-F6EECF244321}">
                <p14:modId xmlns:p14="http://schemas.microsoft.com/office/powerpoint/2010/main" val="2754893607"/>
              </p:ext>
            </p:extLst>
          </p:nvPr>
        </p:nvGraphicFramePr>
        <p:xfrm>
          <a:off x="5368536" y="2829413"/>
          <a:ext cx="4013678" cy="564642"/>
        </p:xfrm>
        <a:graphic>
          <a:graphicData uri="http://schemas.openxmlformats.org/drawingml/2006/table">
            <a:tbl>
              <a:tblPr/>
              <a:tblGrid>
                <a:gridCol w="573329">
                  <a:extLst>
                    <a:ext uri="{9D8B030D-6E8A-4147-A177-3AD203B41FA5}">
                      <a16:colId xmlns:a16="http://schemas.microsoft.com/office/drawing/2014/main" val="2586597996"/>
                    </a:ext>
                  </a:extLst>
                </a:gridCol>
                <a:gridCol w="573329">
                  <a:extLst>
                    <a:ext uri="{9D8B030D-6E8A-4147-A177-3AD203B41FA5}">
                      <a16:colId xmlns:a16="http://schemas.microsoft.com/office/drawing/2014/main" val="775133806"/>
                    </a:ext>
                  </a:extLst>
                </a:gridCol>
                <a:gridCol w="573329">
                  <a:extLst>
                    <a:ext uri="{9D8B030D-6E8A-4147-A177-3AD203B41FA5}">
                      <a16:colId xmlns:a16="http://schemas.microsoft.com/office/drawing/2014/main" val="4184579079"/>
                    </a:ext>
                  </a:extLst>
                </a:gridCol>
                <a:gridCol w="573329">
                  <a:extLst>
                    <a:ext uri="{9D8B030D-6E8A-4147-A177-3AD203B41FA5}">
                      <a16:colId xmlns:a16="http://schemas.microsoft.com/office/drawing/2014/main" val="1426219050"/>
                    </a:ext>
                  </a:extLst>
                </a:gridCol>
                <a:gridCol w="573329">
                  <a:extLst>
                    <a:ext uri="{9D8B030D-6E8A-4147-A177-3AD203B41FA5}">
                      <a16:colId xmlns:a16="http://schemas.microsoft.com/office/drawing/2014/main" val="3880820408"/>
                    </a:ext>
                  </a:extLst>
                </a:gridCol>
                <a:gridCol w="573329">
                  <a:extLst>
                    <a:ext uri="{9D8B030D-6E8A-4147-A177-3AD203B41FA5}">
                      <a16:colId xmlns:a16="http://schemas.microsoft.com/office/drawing/2014/main" val="2693260813"/>
                    </a:ext>
                  </a:extLst>
                </a:gridCol>
                <a:gridCol w="573704">
                  <a:extLst>
                    <a:ext uri="{9D8B030D-6E8A-4147-A177-3AD203B41FA5}">
                      <a16:colId xmlns:a16="http://schemas.microsoft.com/office/drawing/2014/main" val="4043425593"/>
                    </a:ext>
                  </a:extLst>
                </a:gridCol>
              </a:tblGrid>
              <a:tr h="130905">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연도</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FE6F7"/>
                    </a:solidFill>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accent1"/>
                          </a:solidFill>
                          <a:latin typeface="+mn-ea"/>
                          <a:ea typeface="+mn-ea"/>
                          <a:cs typeface="+mn-cs"/>
                        </a:rPr>
                        <a:t>한국</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FE6F7"/>
                    </a:solidFill>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미국</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FE6F7"/>
                    </a:solidFill>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영국</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FE6F7"/>
                    </a:solidFill>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독일</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FE6F7"/>
                    </a:solidFill>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프랑스</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FE6F7"/>
                    </a:solidFill>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0" kern="0" dirty="0">
                          <a:ln>
                            <a:solidFill>
                              <a:schemeClr val="bg1">
                                <a:lumMod val="75000"/>
                                <a:alpha val="0"/>
                              </a:schemeClr>
                            </a:solidFill>
                          </a:ln>
                          <a:solidFill>
                            <a:schemeClr val="tx1">
                              <a:lumMod val="85000"/>
                              <a:lumOff val="15000"/>
                            </a:schemeClr>
                          </a:solidFill>
                          <a:latin typeface="+mn-ea"/>
                          <a:ea typeface="+mn-ea"/>
                          <a:cs typeface="+mn-cs"/>
                        </a:rPr>
                        <a:t>일본</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FE6F7"/>
                    </a:solidFill>
                  </a:tcPr>
                </a:tc>
                <a:extLst>
                  <a:ext uri="{0D108BD9-81ED-4DB2-BD59-A6C34878D82A}">
                    <a16:rowId xmlns:a16="http://schemas.microsoft.com/office/drawing/2014/main" val="30221209"/>
                  </a:ext>
                </a:extLst>
              </a:tr>
              <a:tr h="188214">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sz="1000" b="0" kern="0" dirty="0">
                          <a:ln>
                            <a:solidFill>
                              <a:schemeClr val="bg1">
                                <a:lumMod val="75000"/>
                                <a:alpha val="0"/>
                              </a:schemeClr>
                            </a:solidFill>
                          </a:ln>
                          <a:solidFill>
                            <a:schemeClr val="tx1">
                              <a:lumMod val="85000"/>
                              <a:lumOff val="15000"/>
                            </a:schemeClr>
                          </a:solidFill>
                          <a:latin typeface="+mn-ea"/>
                          <a:ea typeface="+mn-ea"/>
                          <a:cs typeface="+mn-cs"/>
                        </a:rPr>
                        <a:t>’17</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sz="1000" b="1" kern="0" dirty="0">
                          <a:ln>
                            <a:solidFill>
                              <a:schemeClr val="bg1">
                                <a:lumMod val="75000"/>
                                <a:alpha val="0"/>
                              </a:schemeClr>
                            </a:solidFill>
                          </a:ln>
                          <a:solidFill>
                            <a:schemeClr val="accent1"/>
                          </a:solidFill>
                          <a:latin typeface="+mn-ea"/>
                          <a:ea typeface="+mn-ea"/>
                          <a:cs typeface="+mn-cs"/>
                        </a:rPr>
                        <a:t>14.9</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sz="1000" b="0" kern="0">
                          <a:ln>
                            <a:solidFill>
                              <a:schemeClr val="bg1">
                                <a:lumMod val="75000"/>
                                <a:alpha val="0"/>
                              </a:schemeClr>
                            </a:solidFill>
                          </a:ln>
                          <a:solidFill>
                            <a:schemeClr val="tx1">
                              <a:lumMod val="85000"/>
                              <a:lumOff val="15000"/>
                            </a:schemeClr>
                          </a:solidFill>
                          <a:latin typeface="+mn-ea"/>
                          <a:ea typeface="+mn-ea"/>
                          <a:cs typeface="+mn-cs"/>
                        </a:rPr>
                        <a:t>51.2</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sz="1000" b="0" kern="0" dirty="0">
                          <a:ln>
                            <a:solidFill>
                              <a:schemeClr val="bg1">
                                <a:lumMod val="75000"/>
                                <a:alpha val="0"/>
                              </a:schemeClr>
                            </a:solidFill>
                          </a:ln>
                          <a:solidFill>
                            <a:schemeClr val="tx1">
                              <a:lumMod val="85000"/>
                              <a:lumOff val="15000"/>
                            </a:schemeClr>
                          </a:solidFill>
                          <a:latin typeface="+mn-ea"/>
                          <a:ea typeface="+mn-ea"/>
                          <a:cs typeface="+mn-cs"/>
                        </a:rPr>
                        <a:t>83.4</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sz="1000" b="0" kern="0">
                          <a:ln>
                            <a:solidFill>
                              <a:schemeClr val="bg1">
                                <a:lumMod val="75000"/>
                                <a:alpha val="0"/>
                              </a:schemeClr>
                            </a:solidFill>
                          </a:ln>
                          <a:solidFill>
                            <a:schemeClr val="tx1">
                              <a:lumMod val="85000"/>
                              <a:lumOff val="15000"/>
                            </a:schemeClr>
                          </a:solidFill>
                          <a:latin typeface="+mn-ea"/>
                          <a:ea typeface="+mn-ea"/>
                          <a:cs typeface="+mn-cs"/>
                        </a:rPr>
                        <a:t>45.6</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sz="1000" b="0" kern="0" dirty="0">
                          <a:ln>
                            <a:solidFill>
                              <a:schemeClr val="bg1">
                                <a:lumMod val="75000"/>
                                <a:alpha val="0"/>
                              </a:schemeClr>
                            </a:solidFill>
                          </a:ln>
                          <a:solidFill>
                            <a:schemeClr val="tx1">
                              <a:lumMod val="85000"/>
                              <a:lumOff val="15000"/>
                            </a:schemeClr>
                          </a:solidFill>
                          <a:latin typeface="+mn-ea"/>
                          <a:ea typeface="+mn-ea"/>
                          <a:cs typeface="+mn-cs"/>
                        </a:rPr>
                        <a:t>53.7</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sz="1000" b="0" kern="0" dirty="0">
                          <a:ln>
                            <a:solidFill>
                              <a:schemeClr val="bg1">
                                <a:lumMod val="75000"/>
                                <a:alpha val="0"/>
                              </a:schemeClr>
                            </a:solidFill>
                          </a:ln>
                          <a:solidFill>
                            <a:schemeClr val="tx1">
                              <a:lumMod val="85000"/>
                              <a:lumOff val="15000"/>
                            </a:schemeClr>
                          </a:solidFill>
                          <a:latin typeface="+mn-ea"/>
                          <a:ea typeface="+mn-ea"/>
                          <a:cs typeface="+mn-cs"/>
                        </a:rPr>
                        <a:t>30.7</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12825058"/>
                  </a:ext>
                </a:extLst>
              </a:tr>
              <a:tr h="188214">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sz="1000" b="0" kern="0" dirty="0">
                          <a:ln>
                            <a:solidFill>
                              <a:schemeClr val="bg1">
                                <a:lumMod val="75000"/>
                                <a:alpha val="0"/>
                              </a:schemeClr>
                            </a:solidFill>
                          </a:ln>
                          <a:solidFill>
                            <a:schemeClr val="tx1">
                              <a:lumMod val="85000"/>
                              <a:lumOff val="15000"/>
                            </a:schemeClr>
                          </a:solidFill>
                          <a:latin typeface="+mn-ea"/>
                          <a:ea typeface="+mn-ea"/>
                          <a:cs typeface="+mn-cs"/>
                        </a:rPr>
                        <a:t>’22</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sz="1000" b="1" kern="0" dirty="0">
                          <a:ln>
                            <a:solidFill>
                              <a:schemeClr val="bg1">
                                <a:lumMod val="75000"/>
                                <a:alpha val="0"/>
                              </a:schemeClr>
                            </a:solidFill>
                          </a:ln>
                          <a:solidFill>
                            <a:schemeClr val="accent1"/>
                          </a:solidFill>
                          <a:latin typeface="+mn-ea"/>
                          <a:ea typeface="+mn-ea"/>
                          <a:cs typeface="+mn-cs"/>
                        </a:rPr>
                        <a:t>20.1</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sz="1000" b="0" kern="0" dirty="0">
                          <a:ln>
                            <a:solidFill>
                              <a:schemeClr val="bg1">
                                <a:lumMod val="75000"/>
                                <a:alpha val="0"/>
                              </a:schemeClr>
                            </a:solidFill>
                          </a:ln>
                          <a:solidFill>
                            <a:schemeClr val="tx1">
                              <a:lumMod val="85000"/>
                              <a:lumOff val="15000"/>
                            </a:schemeClr>
                          </a:solidFill>
                          <a:latin typeface="+mn-ea"/>
                          <a:ea typeface="+mn-ea"/>
                          <a:cs typeface="+mn-cs"/>
                        </a:rPr>
                        <a:t>40.5</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sz="1000" b="0" kern="0">
                          <a:ln>
                            <a:solidFill>
                              <a:schemeClr val="bg1">
                                <a:lumMod val="75000"/>
                                <a:alpha val="0"/>
                              </a:schemeClr>
                            </a:solidFill>
                          </a:ln>
                          <a:solidFill>
                            <a:schemeClr val="tx1">
                              <a:lumMod val="85000"/>
                              <a:lumOff val="15000"/>
                            </a:schemeClr>
                          </a:solidFill>
                          <a:latin typeface="+mn-ea"/>
                          <a:ea typeface="+mn-ea"/>
                          <a:cs typeface="+mn-cs"/>
                        </a:rPr>
                        <a:t>45.7</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sz="1000" b="0" kern="0">
                          <a:ln>
                            <a:solidFill>
                              <a:schemeClr val="bg1">
                                <a:lumMod val="75000"/>
                                <a:alpha val="0"/>
                              </a:schemeClr>
                            </a:solidFill>
                          </a:ln>
                          <a:solidFill>
                            <a:schemeClr val="tx1">
                              <a:lumMod val="85000"/>
                              <a:lumOff val="15000"/>
                            </a:schemeClr>
                          </a:solidFill>
                          <a:latin typeface="+mn-ea"/>
                          <a:ea typeface="+mn-ea"/>
                          <a:cs typeface="+mn-cs"/>
                        </a:rPr>
                        <a:t>40.8</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sz="1000" b="0" kern="0" dirty="0">
                          <a:ln>
                            <a:solidFill>
                              <a:schemeClr val="bg1">
                                <a:lumMod val="75000"/>
                                <a:alpha val="0"/>
                              </a:schemeClr>
                            </a:solidFill>
                          </a:ln>
                          <a:solidFill>
                            <a:schemeClr val="tx1">
                              <a:lumMod val="85000"/>
                              <a:lumOff val="15000"/>
                            </a:schemeClr>
                          </a:solidFill>
                          <a:latin typeface="+mn-ea"/>
                          <a:ea typeface="+mn-ea"/>
                          <a:cs typeface="+mn-cs"/>
                        </a:rPr>
                        <a:t>39.3</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sz="1000" b="0" kern="0" dirty="0">
                          <a:ln>
                            <a:solidFill>
                              <a:schemeClr val="bg1">
                                <a:lumMod val="75000"/>
                                <a:alpha val="0"/>
                              </a:schemeClr>
                            </a:solidFill>
                          </a:ln>
                          <a:solidFill>
                            <a:schemeClr val="tx1">
                              <a:lumMod val="85000"/>
                              <a:lumOff val="15000"/>
                            </a:schemeClr>
                          </a:solidFill>
                          <a:latin typeface="+mn-ea"/>
                          <a:ea typeface="+mn-ea"/>
                          <a:cs typeface="+mn-cs"/>
                        </a:rPr>
                        <a:t>36.5</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778398073"/>
                  </a:ext>
                </a:extLst>
              </a:tr>
            </a:tbl>
          </a:graphicData>
        </a:graphic>
      </p:graphicFrame>
      <p:pic>
        <p:nvPicPr>
          <p:cNvPr id="21" name="그림 20">
            <a:extLst>
              <a:ext uri="{FF2B5EF4-FFF2-40B4-BE49-F238E27FC236}">
                <a16:creationId xmlns:a16="http://schemas.microsoft.com/office/drawing/2014/main" id="{D29F33FE-6B45-447D-8510-973605FA354F}"/>
              </a:ext>
            </a:extLst>
          </p:cNvPr>
          <p:cNvPicPr>
            <a:picLocks noChangeAspect="1"/>
          </p:cNvPicPr>
          <p:nvPr/>
        </p:nvPicPr>
        <p:blipFill>
          <a:blip r:embed="rId2"/>
          <a:stretch>
            <a:fillRect/>
          </a:stretch>
        </p:blipFill>
        <p:spPr>
          <a:xfrm>
            <a:off x="2064195" y="2817136"/>
            <a:ext cx="2958474" cy="690132"/>
          </a:xfrm>
          <a:prstGeom prst="rect">
            <a:avLst/>
          </a:prstGeom>
        </p:spPr>
      </p:pic>
      <p:pic>
        <p:nvPicPr>
          <p:cNvPr id="10242" name="_x593344176">
            <a:extLst>
              <a:ext uri="{FF2B5EF4-FFF2-40B4-BE49-F238E27FC236}">
                <a16:creationId xmlns:a16="http://schemas.microsoft.com/office/drawing/2014/main" id="{9697ACFA-7AE4-4FB9-B35A-6EDDF70F3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3372" y="3683421"/>
            <a:ext cx="3947631" cy="852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4339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IV. </a:t>
            </a:r>
            <a:r>
              <a:rPr lang="ko-KR" altLang="en-US" dirty="0"/>
              <a:t>금융투자업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외국인 투자자의 자본시장 접근성 제고 방안 </a:t>
            </a:r>
          </a:p>
        </p:txBody>
      </p:sp>
      <p:sp>
        <p:nvSpPr>
          <p:cNvPr id="2" name="텍스트 개체 틀 1">
            <a:extLst>
              <a:ext uri="{FF2B5EF4-FFF2-40B4-BE49-F238E27FC236}">
                <a16:creationId xmlns:a16="http://schemas.microsoft.com/office/drawing/2014/main" id="{6CDED3D2-A6B8-3901-98F2-59B6CE667457}"/>
              </a:ext>
            </a:extLst>
          </p:cNvPr>
          <p:cNvSpPr>
            <a:spLocks noGrp="1"/>
          </p:cNvSpPr>
          <p:nvPr>
            <p:ph type="body" sz="quarter" idx="13"/>
          </p:nvPr>
        </p:nvSpPr>
        <p:spPr/>
        <p:txBody>
          <a:bodyPr/>
          <a:lstStyle/>
          <a:p>
            <a:r>
              <a:rPr lang="ko-KR" altLang="en-US" dirty="0"/>
              <a:t>’</a:t>
            </a:r>
            <a:r>
              <a:rPr lang="en-US" altLang="ko-KR" dirty="0"/>
              <a:t>92</a:t>
            </a:r>
            <a:r>
              <a:rPr lang="ko-KR" altLang="en-US" dirty="0"/>
              <a:t>년 외국인의 상장주식 투자를 허용하면서 도입된 외국인 투자자 등록제도와 장외거래의 제한</a:t>
            </a:r>
            <a:r>
              <a:rPr lang="en-US" altLang="ko-KR" dirty="0"/>
              <a:t>, </a:t>
            </a:r>
            <a:r>
              <a:rPr lang="ko-KR" altLang="en-US" dirty="0"/>
              <a:t>영문공시 미흡 등이 글로벌 투자자의 한국 시장 투자 접근성을 제약 </a:t>
            </a:r>
          </a:p>
          <a:p>
            <a:r>
              <a:rPr lang="ko-KR" altLang="en-US" dirty="0"/>
              <a:t>국제기준에 맞춘 외국인의 투자환경 개선으로 외국인 투자가 보다 확대될 수 있는 기반 마련 기대</a:t>
            </a:r>
          </a:p>
          <a:p>
            <a:endParaRPr lang="ko-KR" altLang="en-US"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2023.1.25</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(2023.1.25), “</a:t>
            </a:r>
            <a:r>
              <a:rPr lang="ko-KR" altLang="en-US" dirty="0">
                <a:solidFill>
                  <a:schemeClr val="bg1">
                    <a:lumMod val="50000"/>
                  </a:schemeClr>
                </a:solidFill>
              </a:rPr>
              <a:t>한국 증시의 외국인 투자 관련 제도를 글로벌 정합성에 맞게 개선하겠습니다</a:t>
            </a:r>
            <a:r>
              <a:rPr lang="en-US" altLang="ko-KR" dirty="0">
                <a:solidFill>
                  <a:schemeClr val="bg1">
                    <a:lumMod val="50000"/>
                  </a:schemeClr>
                </a:solidFill>
              </a:rPr>
              <a:t>. - 30</a:t>
            </a:r>
            <a:r>
              <a:rPr lang="ko-KR" altLang="en-US" dirty="0">
                <a:solidFill>
                  <a:schemeClr val="bg1">
                    <a:lumMod val="50000"/>
                  </a:schemeClr>
                </a:solidFill>
              </a:rPr>
              <a:t>년간 유지되어온 외국인 투자자 등록제도 폐지 등 </a:t>
            </a:r>
            <a:r>
              <a:rPr lang="en-US" altLang="ko-KR" dirty="0">
                <a:solidFill>
                  <a:schemeClr val="bg1">
                    <a:lumMod val="50000"/>
                  </a:schemeClr>
                </a:solidFill>
              </a:rPr>
              <a:t>–”. </a:t>
            </a:r>
          </a:p>
        </p:txBody>
      </p:sp>
      <p:graphicFrame>
        <p:nvGraphicFramePr>
          <p:cNvPr id="15" name="표 14">
            <a:extLst>
              <a:ext uri="{FF2B5EF4-FFF2-40B4-BE49-F238E27FC236}">
                <a16:creationId xmlns:a16="http://schemas.microsoft.com/office/drawing/2014/main" id="{395483C6-0E8D-4E32-A432-58DCBC1E4177}"/>
              </a:ext>
            </a:extLst>
          </p:cNvPr>
          <p:cNvGraphicFramePr>
            <a:graphicFrameLocks noGrp="1"/>
          </p:cNvGraphicFramePr>
          <p:nvPr>
            <p:extLst>
              <p:ext uri="{D42A27DB-BD31-4B8C-83A1-F6EECF244321}">
                <p14:modId xmlns:p14="http://schemas.microsoft.com/office/powerpoint/2010/main" val="122012761"/>
              </p:ext>
            </p:extLst>
          </p:nvPr>
        </p:nvGraphicFramePr>
        <p:xfrm>
          <a:off x="488899" y="2168526"/>
          <a:ext cx="8928001" cy="3711981"/>
        </p:xfrm>
        <a:graphic>
          <a:graphicData uri="http://schemas.openxmlformats.org/drawingml/2006/table">
            <a:tbl>
              <a:tblPr/>
              <a:tblGrid>
                <a:gridCol w="835076">
                  <a:extLst>
                    <a:ext uri="{9D8B030D-6E8A-4147-A177-3AD203B41FA5}">
                      <a16:colId xmlns:a16="http://schemas.microsoft.com/office/drawing/2014/main" val="3291401615"/>
                    </a:ext>
                  </a:extLst>
                </a:gridCol>
                <a:gridCol w="3405188">
                  <a:extLst>
                    <a:ext uri="{9D8B030D-6E8A-4147-A177-3AD203B41FA5}">
                      <a16:colId xmlns:a16="http://schemas.microsoft.com/office/drawing/2014/main" val="1361921628"/>
                    </a:ext>
                  </a:extLst>
                </a:gridCol>
                <a:gridCol w="3405188">
                  <a:extLst>
                    <a:ext uri="{9D8B030D-6E8A-4147-A177-3AD203B41FA5}">
                      <a16:colId xmlns:a16="http://schemas.microsoft.com/office/drawing/2014/main" val="2137725096"/>
                    </a:ext>
                  </a:extLst>
                </a:gridCol>
                <a:gridCol w="1282549">
                  <a:extLst>
                    <a:ext uri="{9D8B030D-6E8A-4147-A177-3AD203B41FA5}">
                      <a16:colId xmlns:a16="http://schemas.microsoft.com/office/drawing/2014/main" val="89918176"/>
                    </a:ext>
                  </a:extLst>
                </a:gridCol>
              </a:tblGrid>
              <a:tr h="257045">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현황 및 문제점</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개선 방안 </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시행 및 향후 계획 </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841608">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➊ 외국인 투자자 등록제도 폐지</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외국인 투자자가 국내 상장증권</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주식</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채권 등</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에 투자하기 위해서는 반드시 사전에 금융감독원에 등록</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4138" algn="l" defTabSz="914400" eaLnBrk="1" fontAlgn="base" latinLnBrk="0" hangingPunct="1">
                        <a:lnSpc>
                          <a:spcPct val="100000"/>
                        </a:lnSpc>
                        <a:spcBef>
                          <a:spcPts val="0"/>
                        </a:spcBef>
                        <a:spcAft>
                          <a:spcPts val="0"/>
                        </a:spcAft>
                        <a:buClrTx/>
                        <a:buSzTx/>
                        <a:buFontTx/>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투자자 등록에는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투자등록신청서･본인확인서류･상임대리인</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계약서 등 요구되는 서류가 많고 번역과 공증 등 불편</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외국인 투자자 사전등록 없이 증권사 실명 확인으로 계좌 개설</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4138" algn="l" defTabSz="914400" eaLnBrk="1" fontAlgn="base" latinLnBrk="0" hangingPunct="1">
                        <a:lnSpc>
                          <a:spcPct val="100000"/>
                        </a:lnSpc>
                        <a:spcBef>
                          <a:spcPts val="0"/>
                        </a:spcBef>
                        <a:spcAft>
                          <a:spcPts val="0"/>
                        </a:spcAft>
                        <a:buClrTx/>
                        <a:buSzTx/>
                        <a:buFontTx/>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법인은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LEI(Legal Entity Identifier),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개인은</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여권번호를 활용한 투자 허용</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171450" indent="-171450" algn="l" fontAlgn="base" latinLnBrk="0">
                        <a:buFont typeface="Arial" panose="020B0604020202020204" pitchFamily="34" charset="0"/>
                        <a:buChar cha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자본시장법 시행령 등 개정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분기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p>
                      <a:pPr marL="171450" indent="-171450" algn="l" fontAlgn="base" latinLnBrk="0">
                        <a:buFont typeface="Arial" panose="020B0604020202020204" pitchFamily="34" charset="0"/>
                        <a:buChar cha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전산 개발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(~’23.3</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분기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147205019"/>
                  </a:ext>
                </a:extLst>
              </a:tr>
              <a:tr h="1220966">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➋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외국인 통합계좌</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(omnibus account)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활성화</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통합계좌를 통해 국내 상장주식에 투자 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최종투자자별로 결제 즉시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(T+2)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투자내역 보고 의무</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l" defTabSz="914400" eaLnBrk="1" fontAlgn="base" latinLnBrk="0" hangingPunct="1">
                        <a:lnSpc>
                          <a:spcPct val="100000"/>
                        </a:lnSpc>
                        <a:spcBef>
                          <a:spcPts val="0"/>
                        </a:spcBef>
                        <a:spcAft>
                          <a:spcPts val="0"/>
                        </a:spcAft>
                        <a:buClrTx/>
                        <a:buSzTx/>
                        <a:buFont typeface="Arial" panose="020B0604020202020204" pitchFamily="34" charset="0"/>
                        <a:buNone/>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l" defTabSz="914400" eaLnBrk="1" fontAlgn="base" latinLnBrk="0" hangingPunct="1">
                        <a:lnSpc>
                          <a:spcPct val="100000"/>
                        </a:lnSpc>
                        <a:spcBef>
                          <a:spcPts val="0"/>
                        </a:spcBef>
                        <a:spcAft>
                          <a:spcPts val="0"/>
                        </a:spcAft>
                        <a:buClrTx/>
                        <a:buSzTx/>
                        <a:buFont typeface="Arial" panose="020B0604020202020204" pitchFamily="34" charset="0"/>
                        <a:buNone/>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최종투자자별 투자내역 보고의무 폐지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통합계좌를 이용한 거래의 편의성을 높이고 사후관리 체계 마련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rowSpan="2">
                  <a:txBody>
                    <a:bodyPr/>
                    <a:lstStyle/>
                    <a:p>
                      <a:pPr marL="171450" indent="-171450" algn="l" fontAlgn="base" latinLnBrk="0">
                        <a:buFont typeface="Arial" panose="020B0604020202020204" pitchFamily="34" charset="0"/>
                        <a:buChar char="•"/>
                      </a:pP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금투업</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규정 등 개정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분기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p>
                      <a:pPr marL="171450" indent="-171450" algn="l" fontAlgn="base" latinLnBrk="0">
                        <a:buFont typeface="Arial" panose="020B0604020202020204" pitchFamily="34" charset="0"/>
                        <a:buChar cha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전산 개발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(~’23.3</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분기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13783652"/>
                  </a:ext>
                </a:extLst>
              </a:tr>
              <a:tr h="697460">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➌ 외국인 장외거래 편의성 제고</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외국인 투자자의 상장증권 거래는 장내거래 원칙</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장외거래는 금융감독원 사전심사</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4138" algn="l" defTabSz="914400" eaLnBrk="1" fontAlgn="base" latinLnBrk="0" hangingPunct="1">
                        <a:lnSpc>
                          <a:spcPct val="100000"/>
                        </a:lnSpc>
                        <a:spcBef>
                          <a:spcPts val="0"/>
                        </a:spcBef>
                        <a:spcAft>
                          <a:spcPts val="0"/>
                        </a:spcAft>
                        <a:buClrTx/>
                        <a:buSzTx/>
                        <a:buFontTx/>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사후신고로 장외거래 시 범위 제한적이며 신고 수리 부담 존재 </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사후신고 대상의 범위 대폭 확대하고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신고 부담 완화</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4138" algn="l" defTabSz="914400" eaLnBrk="1" fontAlgn="base" latinLnBrk="0" hangingPunct="1">
                        <a:lnSpc>
                          <a:spcPct val="100000"/>
                        </a:lnSpc>
                        <a:spcBef>
                          <a:spcPts val="0"/>
                        </a:spcBef>
                        <a:spcAft>
                          <a:spcPts val="0"/>
                        </a:spcAft>
                        <a:buClrTx/>
                        <a:buSzTx/>
                        <a:buFontTx/>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사후신고 대상 중 서류심사 필요성이 낮은 유형은 심사 없이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FIMS</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에 바로 입력</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vMerge="1">
                  <a:txBody>
                    <a:bodyPr/>
                    <a:lstStyle/>
                    <a:p>
                      <a:pPr marL="171450" indent="-171450" algn="l" fontAlgn="base" latinLnBrk="1">
                        <a:buFont typeface="Arial" panose="020B0604020202020204" pitchFamily="34" charset="0"/>
                        <a:buChar cha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67574811"/>
                  </a:ext>
                </a:extLst>
              </a:tr>
              <a:tr h="691322">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➍ 영문공시 단계적 확대</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영문공시는 시스템에 의한 영문 자동변환 또는 기업의 자율적인 영문공시 제출에 의존 </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24</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년부터 ‘대규모’ 상장사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시장에서 필요한 중요 정보를 중심으로 영문공시 단계적 의무화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영문공시 확산을 위한 지원방안도 병행</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marL="171450" indent="-171450" algn="l" fontAlgn="base" latinLnBrk="0">
                        <a:buFont typeface="Arial" panose="020B0604020202020204" pitchFamily="34" charset="0"/>
                        <a:buChar cha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단계 위한 거래소 공시규정 등 개정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분기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등</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3606579"/>
                  </a:ext>
                </a:extLst>
              </a:tr>
            </a:tbl>
          </a:graphicData>
        </a:graphic>
      </p:graphicFrame>
      <p:pic>
        <p:nvPicPr>
          <p:cNvPr id="6" name="그림 5">
            <a:extLst>
              <a:ext uri="{FF2B5EF4-FFF2-40B4-BE49-F238E27FC236}">
                <a16:creationId xmlns:a16="http://schemas.microsoft.com/office/drawing/2014/main" id="{7B9A3836-44EF-4022-B822-8E6AE391DC17}"/>
              </a:ext>
            </a:extLst>
          </p:cNvPr>
          <p:cNvPicPr>
            <a:picLocks noChangeAspect="1"/>
          </p:cNvPicPr>
          <p:nvPr/>
        </p:nvPicPr>
        <p:blipFill>
          <a:blip r:embed="rId2"/>
          <a:stretch>
            <a:fillRect/>
          </a:stretch>
        </p:blipFill>
        <p:spPr>
          <a:xfrm>
            <a:off x="2105857" y="3677919"/>
            <a:ext cx="1509765" cy="778230"/>
          </a:xfrm>
          <a:prstGeom prst="rect">
            <a:avLst/>
          </a:prstGeom>
        </p:spPr>
      </p:pic>
      <p:pic>
        <p:nvPicPr>
          <p:cNvPr id="8" name="그림 7">
            <a:extLst>
              <a:ext uri="{FF2B5EF4-FFF2-40B4-BE49-F238E27FC236}">
                <a16:creationId xmlns:a16="http://schemas.microsoft.com/office/drawing/2014/main" id="{058285C6-F811-4FEE-9185-548C322F78DD}"/>
              </a:ext>
            </a:extLst>
          </p:cNvPr>
          <p:cNvPicPr>
            <a:picLocks noChangeAspect="1"/>
          </p:cNvPicPr>
          <p:nvPr/>
        </p:nvPicPr>
        <p:blipFill>
          <a:blip r:embed="rId3"/>
          <a:stretch>
            <a:fillRect/>
          </a:stretch>
        </p:blipFill>
        <p:spPr>
          <a:xfrm>
            <a:off x="5767755" y="3677919"/>
            <a:ext cx="1497012" cy="778230"/>
          </a:xfrm>
          <a:prstGeom prst="rect">
            <a:avLst/>
          </a:prstGeom>
        </p:spPr>
      </p:pic>
    </p:spTree>
    <p:extLst>
      <p:ext uri="{BB962C8B-B14F-4D97-AF65-F5344CB8AC3E}">
        <p14:creationId xmlns:p14="http://schemas.microsoft.com/office/powerpoint/2010/main" val="41865204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IV. </a:t>
            </a:r>
            <a:r>
              <a:rPr lang="ko-KR" altLang="en-US" dirty="0"/>
              <a:t>금융투자업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외국인 투자자 등록제 폐지</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en-US" altLang="ko-KR" dirty="0"/>
              <a:t>30</a:t>
            </a:r>
            <a:r>
              <a:rPr lang="ko-KR" altLang="en-US" dirty="0"/>
              <a:t>여년 간 유지되어 온 외국인 투자자 등록제를 폐지하는 내용의 「자본시장과 금융투자업에 관한 법률 시행령」 개정안을 국무회의에서 의결하여 공포</a:t>
            </a:r>
            <a:r>
              <a:rPr lang="en-US" altLang="ko-KR" dirty="0"/>
              <a:t>(’23.6.13</a:t>
            </a:r>
            <a:r>
              <a:rPr lang="ko-KR" altLang="en-US" dirty="0"/>
              <a:t>일</a:t>
            </a:r>
            <a:r>
              <a:rPr lang="en-US" altLang="ko-KR" dirty="0"/>
              <a:t>)</a:t>
            </a:r>
            <a:r>
              <a:rPr lang="ko-KR" altLang="en-US" dirty="0"/>
              <a:t> 후 </a:t>
            </a:r>
            <a:r>
              <a:rPr lang="en-US" altLang="ko-KR" dirty="0"/>
              <a:t>6</a:t>
            </a:r>
            <a:r>
              <a:rPr lang="ko-KR" altLang="en-US" dirty="0"/>
              <a:t>개월 뒤</a:t>
            </a:r>
            <a:r>
              <a:rPr lang="en-US" altLang="ko-KR" dirty="0"/>
              <a:t>(’23.12.14</a:t>
            </a:r>
            <a:r>
              <a:rPr lang="ko-KR" altLang="en-US" dirty="0"/>
              <a:t>일</a:t>
            </a:r>
            <a:r>
              <a:rPr lang="en-US" altLang="ko-KR" dirty="0"/>
              <a:t>)</a:t>
            </a:r>
            <a:r>
              <a:rPr lang="ko-KR" altLang="en-US" dirty="0"/>
              <a:t>부터 시행</a:t>
            </a:r>
            <a:endParaRPr lang="en-US" altLang="ko-KR" dirty="0"/>
          </a:p>
          <a:p>
            <a:pPr marL="171450" indent="-171450">
              <a:lnSpc>
                <a:spcPct val="120000"/>
              </a:lnSpc>
              <a:buFont typeface="Arial" panose="020B0604020202020204" pitchFamily="34" charset="0"/>
              <a:buChar char="•"/>
              <a:defRPr/>
            </a:pPr>
            <a:r>
              <a:rPr lang="en-US" altLang="ko-KR" dirty="0"/>
              <a:t>’23.12</a:t>
            </a:r>
            <a:r>
              <a:rPr lang="ko-KR" altLang="en-US" dirty="0"/>
              <a:t>월부터 금융감독원 사전등록 없이 한국 주식 등 투자 가능</a:t>
            </a:r>
            <a:endParaRPr lang="en-US" altLang="ko-KR"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2023.6.5</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(2023.6.5), “30</a:t>
            </a:r>
            <a:r>
              <a:rPr lang="ko-KR" altLang="en-US" dirty="0" err="1">
                <a:solidFill>
                  <a:schemeClr val="bg1">
                    <a:lumMod val="50000"/>
                  </a:schemeClr>
                </a:solidFill>
              </a:rPr>
              <a:t>년된</a:t>
            </a:r>
            <a:r>
              <a:rPr lang="ko-KR" altLang="en-US" dirty="0">
                <a:solidFill>
                  <a:schemeClr val="bg1">
                    <a:lumMod val="50000"/>
                  </a:schemeClr>
                </a:solidFill>
              </a:rPr>
              <a:t> 외국인 투자자 등록제</a:t>
            </a:r>
            <a:r>
              <a:rPr lang="en-US" altLang="ko-KR" dirty="0">
                <a:solidFill>
                  <a:schemeClr val="bg1">
                    <a:lumMod val="50000"/>
                  </a:schemeClr>
                </a:solidFill>
              </a:rPr>
              <a:t>, </a:t>
            </a:r>
            <a:r>
              <a:rPr lang="ko-KR" altLang="en-US" dirty="0">
                <a:solidFill>
                  <a:schemeClr val="bg1">
                    <a:lumMod val="50000"/>
                  </a:schemeClr>
                </a:solidFill>
              </a:rPr>
              <a:t>역사속으로</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 name="표 3">
            <a:extLst>
              <a:ext uri="{FF2B5EF4-FFF2-40B4-BE49-F238E27FC236}">
                <a16:creationId xmlns:a16="http://schemas.microsoft.com/office/drawing/2014/main" id="{17320C0C-32CB-E788-8E45-C2E81E43C5D9}"/>
              </a:ext>
            </a:extLst>
          </p:cNvPr>
          <p:cNvGraphicFramePr>
            <a:graphicFrameLocks noGrp="1"/>
          </p:cNvGraphicFramePr>
          <p:nvPr>
            <p:extLst>
              <p:ext uri="{D42A27DB-BD31-4B8C-83A1-F6EECF244321}">
                <p14:modId xmlns:p14="http://schemas.microsoft.com/office/powerpoint/2010/main" val="1390828972"/>
              </p:ext>
            </p:extLst>
          </p:nvPr>
        </p:nvGraphicFramePr>
        <p:xfrm>
          <a:off x="488939" y="2168523"/>
          <a:ext cx="4284673" cy="3712506"/>
        </p:xfrm>
        <a:graphic>
          <a:graphicData uri="http://schemas.openxmlformats.org/drawingml/2006/table">
            <a:tbl>
              <a:tblPr/>
              <a:tblGrid>
                <a:gridCol w="4284673">
                  <a:extLst>
                    <a:ext uri="{9D8B030D-6E8A-4147-A177-3AD203B41FA5}">
                      <a16:colId xmlns:a16="http://schemas.microsoft.com/office/drawing/2014/main" val="3655866858"/>
                    </a:ext>
                  </a:extLst>
                </a:gridCol>
              </a:tblGrid>
              <a:tr h="399863">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개정 배경</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12643">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’23.1.25</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일 금융위원회는 금융감독원 등 관계기관과 함께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외국인 투자자의 자본시장 접근성 제고방안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을 발표하고 외국인 투자자 등록제를 연내 폐지하겠다고 밝혔으며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금번 시행령 개정은 그 후속조치로 추진</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지금까지는 외국인 투자자들이 우리나라 상장증권</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주식</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채권 등</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에 투자하기 위해서는 사전에 금융감독원에 인적사항을 등록해야 했음</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외국인 투자자 등록을 하고 ‘투자등록번호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외국인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ID)’</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를 발급받아야만 증권사 등에서 상장증권 거래를 위한 계좌개설이 가능했음</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외국인 투자자 등록에는 시간이 소요되고 요구되는 서류도 많아 외국인들이 우리 증시에 투자하는데 큰 걸림돌 중 하나로 지적되어 왔음</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이는 글로벌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스탠다드와도</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차이가 큰데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미국</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일본 등 주요 선진국에서는 이러한 투자자 등록제를 운영하는 경우가 없어 글로벌 투자자들도 제도개선이 필요하다고 지속적으로 문제를 제기해 왔음</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외국인 투자자 등록제는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92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년에 상장주식에 대한 외국인 한도를 관리하기 위해 도입되었으나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’98</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 한도제한이 원칙적으로 폐지되면서 현재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2,500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여개 상장사 중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33</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 종목이 외국인 보유 전체한도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그 중에서도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 종목만이 외국인 개인별 한도 관리대상임에도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외국인 투자자 등록제는</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약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년간 변화 없이 유지됨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144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9" name="표 8">
            <a:extLst>
              <a:ext uri="{FF2B5EF4-FFF2-40B4-BE49-F238E27FC236}">
                <a16:creationId xmlns:a16="http://schemas.microsoft.com/office/drawing/2014/main" id="{5EFD89F2-507E-BF7D-98A8-3D272289324B}"/>
              </a:ext>
            </a:extLst>
          </p:cNvPr>
          <p:cNvGraphicFramePr>
            <a:graphicFrameLocks noGrp="1"/>
          </p:cNvGraphicFramePr>
          <p:nvPr>
            <p:extLst>
              <p:ext uri="{D42A27DB-BD31-4B8C-83A1-F6EECF244321}">
                <p14:modId xmlns:p14="http://schemas.microsoft.com/office/powerpoint/2010/main" val="1065347570"/>
              </p:ext>
            </p:extLst>
          </p:nvPr>
        </p:nvGraphicFramePr>
        <p:xfrm>
          <a:off x="5132327" y="2168522"/>
          <a:ext cx="4284673" cy="3712507"/>
        </p:xfrm>
        <a:graphic>
          <a:graphicData uri="http://schemas.openxmlformats.org/drawingml/2006/table">
            <a:tbl>
              <a:tblPr/>
              <a:tblGrid>
                <a:gridCol w="4284673">
                  <a:extLst>
                    <a:ext uri="{9D8B030D-6E8A-4147-A177-3AD203B41FA5}">
                      <a16:colId xmlns:a16="http://schemas.microsoft.com/office/drawing/2014/main" val="3655866858"/>
                    </a:ext>
                  </a:extLst>
                </a:gridCol>
              </a:tblGrid>
              <a:tr h="400507">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기대 효과</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12000">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이번 자본시장법 시행령 개정을 통해 외국인 투자자 등록제가 폐지되면 법인은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LEI(Legal Entity Identifier,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법인에게 부여되는 표준화된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ID),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개인은</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여권번호를 활용하여 증권사에서 바로 계좌개설이 가능</a:t>
                      </a: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기존에 투자자 등록을 한 외국인의 경우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기존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투자등록번호’를</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그대로 사용하도록 하여 제도 변경에 따른 불편도 최소화할 계획</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외국인 투자자 등록제 폐지 이후에도 외국인 전체한도나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인별한도</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관리가 필요한 종목들에 대해서는 현재와 동일하게 관리가 가능</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글로벌 스탠다드에 맞춰 외국인 투자자 등록제가 폐지되면 외국인 투자자의 우리 증시에 대한 접근성이 제고되어 외국인 투자가 보다 확대될 수 있는 중요한 기반이 마련될 것으로 기대됨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72000" marR="72000" marT="144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pSp>
        <p:nvGrpSpPr>
          <p:cNvPr id="443" name="그래픽 10" descr="도시 블록">
            <a:extLst>
              <a:ext uri="{FF2B5EF4-FFF2-40B4-BE49-F238E27FC236}">
                <a16:creationId xmlns:a16="http://schemas.microsoft.com/office/drawing/2014/main" id="{23FC73A8-1162-E527-2767-48E48D0CF7AF}"/>
              </a:ext>
            </a:extLst>
          </p:cNvPr>
          <p:cNvGrpSpPr/>
          <p:nvPr/>
        </p:nvGrpSpPr>
        <p:grpSpPr>
          <a:xfrm>
            <a:off x="5174380" y="5125129"/>
            <a:ext cx="394026" cy="721972"/>
            <a:chOff x="5174380" y="5020624"/>
            <a:chExt cx="394026" cy="721972"/>
          </a:xfrm>
        </p:grpSpPr>
        <p:sp>
          <p:nvSpPr>
            <p:cNvPr id="444" name="자유형: 도형 443">
              <a:extLst>
                <a:ext uri="{FF2B5EF4-FFF2-40B4-BE49-F238E27FC236}">
                  <a16:creationId xmlns:a16="http://schemas.microsoft.com/office/drawing/2014/main" id="{8406C611-225A-63A8-A143-1946AE958D63}"/>
                </a:ext>
              </a:extLst>
            </p:cNvPr>
            <p:cNvSpPr/>
            <p:nvPr/>
          </p:nvSpPr>
          <p:spPr>
            <a:xfrm>
              <a:off x="5174380" y="5020624"/>
              <a:ext cx="394026" cy="721972"/>
            </a:xfrm>
            <a:custGeom>
              <a:avLst/>
              <a:gdLst>
                <a:gd name="connsiteX0" fmla="*/ 0 w 394026"/>
                <a:gd name="connsiteY0" fmla="*/ 0 h 721972"/>
                <a:gd name="connsiteX1" fmla="*/ 394026 w 394026"/>
                <a:gd name="connsiteY1" fmla="*/ 0 h 721972"/>
                <a:gd name="connsiteX2" fmla="*/ 394026 w 394026"/>
                <a:gd name="connsiteY2" fmla="*/ 721972 h 721972"/>
                <a:gd name="connsiteX3" fmla="*/ 0 w 394026"/>
                <a:gd name="connsiteY3" fmla="*/ 721972 h 721972"/>
              </a:gdLst>
              <a:ahLst/>
              <a:cxnLst>
                <a:cxn ang="0">
                  <a:pos x="connsiteX0" y="connsiteY0"/>
                </a:cxn>
                <a:cxn ang="0">
                  <a:pos x="connsiteX1" y="connsiteY1"/>
                </a:cxn>
                <a:cxn ang="0">
                  <a:pos x="connsiteX2" y="connsiteY2"/>
                </a:cxn>
                <a:cxn ang="0">
                  <a:pos x="connsiteX3" y="connsiteY3"/>
                </a:cxn>
              </a:cxnLst>
              <a:rect l="l" t="t" r="r" b="b"/>
              <a:pathLst>
                <a:path w="394026" h="721972">
                  <a:moveTo>
                    <a:pt x="0" y="0"/>
                  </a:moveTo>
                  <a:lnTo>
                    <a:pt x="394026" y="0"/>
                  </a:lnTo>
                  <a:lnTo>
                    <a:pt x="394026" y="721972"/>
                  </a:lnTo>
                  <a:lnTo>
                    <a:pt x="0" y="721972"/>
                  </a:lnTo>
                  <a:close/>
                </a:path>
              </a:pathLst>
            </a:custGeom>
            <a:solidFill>
              <a:srgbClr val="FFFFFF"/>
            </a:solidFill>
            <a:ln w="2188" cap="flat">
              <a:noFill/>
              <a:prstDash val="solid"/>
              <a:miter/>
            </a:ln>
          </p:spPr>
          <p:txBody>
            <a:bodyPr rtlCol="0" anchor="ctr"/>
            <a:lstStyle/>
            <a:p>
              <a:endParaRPr lang="ko-KR" altLang="en-US"/>
            </a:p>
          </p:txBody>
        </p:sp>
        <p:grpSp>
          <p:nvGrpSpPr>
            <p:cNvPr id="445" name="그래픽 10" descr="도시 블록">
              <a:extLst>
                <a:ext uri="{FF2B5EF4-FFF2-40B4-BE49-F238E27FC236}">
                  <a16:creationId xmlns:a16="http://schemas.microsoft.com/office/drawing/2014/main" id="{63F877FF-260F-B945-A696-E994980929BC}"/>
                </a:ext>
              </a:extLst>
            </p:cNvPr>
            <p:cNvGrpSpPr/>
            <p:nvPr/>
          </p:nvGrpSpPr>
          <p:grpSpPr>
            <a:xfrm>
              <a:off x="5174380" y="5086255"/>
              <a:ext cx="301915" cy="164084"/>
              <a:chOff x="5174380" y="5086255"/>
              <a:chExt cx="301915" cy="164084"/>
            </a:xfrm>
            <a:solidFill>
              <a:srgbClr val="D2D2D2"/>
            </a:solidFill>
          </p:grpSpPr>
          <p:sp>
            <p:nvSpPr>
              <p:cNvPr id="446" name="자유형: 도형 445">
                <a:extLst>
                  <a:ext uri="{FF2B5EF4-FFF2-40B4-BE49-F238E27FC236}">
                    <a16:creationId xmlns:a16="http://schemas.microsoft.com/office/drawing/2014/main" id="{C2DD0FC5-08E0-276D-21BC-0BDBF303CA84}"/>
                  </a:ext>
                </a:extLst>
              </p:cNvPr>
              <p:cNvSpPr/>
              <p:nvPr/>
            </p:nvSpPr>
            <p:spPr>
              <a:xfrm>
                <a:off x="5345027" y="5243777"/>
                <a:ext cx="131267" cy="6563"/>
              </a:xfrm>
              <a:custGeom>
                <a:avLst/>
                <a:gdLst>
                  <a:gd name="connsiteX0" fmla="*/ 0 w 131267"/>
                  <a:gd name="connsiteY0" fmla="*/ 0 h 6563"/>
                  <a:gd name="connsiteX1" fmla="*/ 131268 w 131267"/>
                  <a:gd name="connsiteY1" fmla="*/ 0 h 6563"/>
                  <a:gd name="connsiteX2" fmla="*/ 131268 w 131267"/>
                  <a:gd name="connsiteY2" fmla="*/ 6563 h 6563"/>
                  <a:gd name="connsiteX3" fmla="*/ 0 w 131267"/>
                  <a:gd name="connsiteY3" fmla="*/ 6563 h 6563"/>
                </a:gdLst>
                <a:ahLst/>
                <a:cxnLst>
                  <a:cxn ang="0">
                    <a:pos x="connsiteX0" y="connsiteY0"/>
                  </a:cxn>
                  <a:cxn ang="0">
                    <a:pos x="connsiteX1" y="connsiteY1"/>
                  </a:cxn>
                  <a:cxn ang="0">
                    <a:pos x="connsiteX2" y="connsiteY2"/>
                  </a:cxn>
                  <a:cxn ang="0">
                    <a:pos x="connsiteX3" y="connsiteY3"/>
                  </a:cxn>
                </a:cxnLst>
                <a:rect l="l" t="t" r="r" b="b"/>
                <a:pathLst>
                  <a:path w="131267" h="6563">
                    <a:moveTo>
                      <a:pt x="0" y="0"/>
                    </a:moveTo>
                    <a:lnTo>
                      <a:pt x="131268" y="0"/>
                    </a:lnTo>
                    <a:lnTo>
                      <a:pt x="131268" y="6563"/>
                    </a:lnTo>
                    <a:lnTo>
                      <a:pt x="0" y="6563"/>
                    </a:lnTo>
                    <a:close/>
                  </a:path>
                </a:pathLst>
              </a:custGeom>
              <a:solidFill>
                <a:srgbClr val="D2D2D2"/>
              </a:solidFill>
              <a:ln w="2188" cap="flat">
                <a:noFill/>
                <a:prstDash val="solid"/>
                <a:miter/>
              </a:ln>
            </p:spPr>
            <p:txBody>
              <a:bodyPr rtlCol="0" anchor="ctr"/>
              <a:lstStyle/>
              <a:p>
                <a:endParaRPr lang="ko-KR" altLang="en-US"/>
              </a:p>
            </p:txBody>
          </p:sp>
          <p:sp>
            <p:nvSpPr>
              <p:cNvPr id="447" name="자유형: 도형 446">
                <a:extLst>
                  <a:ext uri="{FF2B5EF4-FFF2-40B4-BE49-F238E27FC236}">
                    <a16:creationId xmlns:a16="http://schemas.microsoft.com/office/drawing/2014/main" id="{744061FB-900A-1D2E-943C-E9DB3F37E1E8}"/>
                  </a:ext>
                </a:extLst>
              </p:cNvPr>
              <p:cNvSpPr/>
              <p:nvPr/>
            </p:nvSpPr>
            <p:spPr>
              <a:xfrm>
                <a:off x="5174380" y="5086255"/>
                <a:ext cx="301915" cy="6563"/>
              </a:xfrm>
              <a:custGeom>
                <a:avLst/>
                <a:gdLst>
                  <a:gd name="connsiteX0" fmla="*/ 0 w 301915"/>
                  <a:gd name="connsiteY0" fmla="*/ 0 h 6563"/>
                  <a:gd name="connsiteX1" fmla="*/ 301916 w 301915"/>
                  <a:gd name="connsiteY1" fmla="*/ 0 h 6563"/>
                  <a:gd name="connsiteX2" fmla="*/ 301916 w 301915"/>
                  <a:gd name="connsiteY2" fmla="*/ 6563 h 6563"/>
                  <a:gd name="connsiteX3" fmla="*/ 0 w 301915"/>
                  <a:gd name="connsiteY3" fmla="*/ 6563 h 6563"/>
                </a:gdLst>
                <a:ahLst/>
                <a:cxnLst>
                  <a:cxn ang="0">
                    <a:pos x="connsiteX0" y="connsiteY0"/>
                  </a:cxn>
                  <a:cxn ang="0">
                    <a:pos x="connsiteX1" y="connsiteY1"/>
                  </a:cxn>
                  <a:cxn ang="0">
                    <a:pos x="connsiteX2" y="connsiteY2"/>
                  </a:cxn>
                  <a:cxn ang="0">
                    <a:pos x="connsiteX3" y="connsiteY3"/>
                  </a:cxn>
                </a:cxnLst>
                <a:rect l="l" t="t" r="r" b="b"/>
                <a:pathLst>
                  <a:path w="301915" h="6563">
                    <a:moveTo>
                      <a:pt x="0" y="0"/>
                    </a:moveTo>
                    <a:lnTo>
                      <a:pt x="301916" y="0"/>
                    </a:lnTo>
                    <a:lnTo>
                      <a:pt x="301916" y="6563"/>
                    </a:lnTo>
                    <a:lnTo>
                      <a:pt x="0" y="6563"/>
                    </a:lnTo>
                    <a:close/>
                  </a:path>
                </a:pathLst>
              </a:custGeom>
              <a:solidFill>
                <a:srgbClr val="D2D2D2"/>
              </a:solidFill>
              <a:ln w="2188" cap="flat">
                <a:noFill/>
                <a:prstDash val="solid"/>
                <a:miter/>
              </a:ln>
            </p:spPr>
            <p:txBody>
              <a:bodyPr rtlCol="0" anchor="ctr"/>
              <a:lstStyle/>
              <a:p>
                <a:endParaRPr lang="ko-KR" altLang="en-US"/>
              </a:p>
            </p:txBody>
          </p:sp>
          <p:sp>
            <p:nvSpPr>
              <p:cNvPr id="448" name="자유형: 도형 447">
                <a:extLst>
                  <a:ext uri="{FF2B5EF4-FFF2-40B4-BE49-F238E27FC236}">
                    <a16:creationId xmlns:a16="http://schemas.microsoft.com/office/drawing/2014/main" id="{D8321582-EDEF-F740-5141-221E6F32BECB}"/>
                  </a:ext>
                </a:extLst>
              </p:cNvPr>
              <p:cNvSpPr/>
              <p:nvPr/>
            </p:nvSpPr>
            <p:spPr>
              <a:xfrm>
                <a:off x="5174380" y="5112509"/>
                <a:ext cx="301915" cy="6563"/>
              </a:xfrm>
              <a:custGeom>
                <a:avLst/>
                <a:gdLst>
                  <a:gd name="connsiteX0" fmla="*/ 0 w 301915"/>
                  <a:gd name="connsiteY0" fmla="*/ 0 h 6563"/>
                  <a:gd name="connsiteX1" fmla="*/ 301916 w 301915"/>
                  <a:gd name="connsiteY1" fmla="*/ 0 h 6563"/>
                  <a:gd name="connsiteX2" fmla="*/ 301916 w 301915"/>
                  <a:gd name="connsiteY2" fmla="*/ 6563 h 6563"/>
                  <a:gd name="connsiteX3" fmla="*/ 0 w 301915"/>
                  <a:gd name="connsiteY3" fmla="*/ 6563 h 6563"/>
                </a:gdLst>
                <a:ahLst/>
                <a:cxnLst>
                  <a:cxn ang="0">
                    <a:pos x="connsiteX0" y="connsiteY0"/>
                  </a:cxn>
                  <a:cxn ang="0">
                    <a:pos x="connsiteX1" y="connsiteY1"/>
                  </a:cxn>
                  <a:cxn ang="0">
                    <a:pos x="connsiteX2" y="connsiteY2"/>
                  </a:cxn>
                  <a:cxn ang="0">
                    <a:pos x="connsiteX3" y="connsiteY3"/>
                  </a:cxn>
                </a:cxnLst>
                <a:rect l="l" t="t" r="r" b="b"/>
                <a:pathLst>
                  <a:path w="301915" h="6563">
                    <a:moveTo>
                      <a:pt x="0" y="0"/>
                    </a:moveTo>
                    <a:lnTo>
                      <a:pt x="301916" y="0"/>
                    </a:lnTo>
                    <a:lnTo>
                      <a:pt x="301916" y="6563"/>
                    </a:lnTo>
                    <a:lnTo>
                      <a:pt x="0" y="6563"/>
                    </a:lnTo>
                    <a:close/>
                  </a:path>
                </a:pathLst>
              </a:custGeom>
              <a:solidFill>
                <a:srgbClr val="D2D2D2"/>
              </a:solidFill>
              <a:ln w="2188" cap="flat">
                <a:noFill/>
                <a:prstDash val="solid"/>
                <a:miter/>
              </a:ln>
            </p:spPr>
            <p:txBody>
              <a:bodyPr rtlCol="0" anchor="ctr"/>
              <a:lstStyle/>
              <a:p>
                <a:endParaRPr lang="ko-KR" altLang="en-US"/>
              </a:p>
            </p:txBody>
          </p:sp>
          <p:sp>
            <p:nvSpPr>
              <p:cNvPr id="449" name="자유형: 도형 448">
                <a:extLst>
                  <a:ext uri="{FF2B5EF4-FFF2-40B4-BE49-F238E27FC236}">
                    <a16:creationId xmlns:a16="http://schemas.microsoft.com/office/drawing/2014/main" id="{2CDBB3B2-B3DA-42DB-0C23-B7D36C3CAC1B}"/>
                  </a:ext>
                </a:extLst>
              </p:cNvPr>
              <p:cNvSpPr/>
              <p:nvPr/>
            </p:nvSpPr>
            <p:spPr>
              <a:xfrm>
                <a:off x="5174380" y="5138762"/>
                <a:ext cx="301915" cy="6563"/>
              </a:xfrm>
              <a:custGeom>
                <a:avLst/>
                <a:gdLst>
                  <a:gd name="connsiteX0" fmla="*/ 0 w 301915"/>
                  <a:gd name="connsiteY0" fmla="*/ 0 h 6563"/>
                  <a:gd name="connsiteX1" fmla="*/ 301916 w 301915"/>
                  <a:gd name="connsiteY1" fmla="*/ 0 h 6563"/>
                  <a:gd name="connsiteX2" fmla="*/ 301916 w 301915"/>
                  <a:gd name="connsiteY2" fmla="*/ 6563 h 6563"/>
                  <a:gd name="connsiteX3" fmla="*/ 0 w 301915"/>
                  <a:gd name="connsiteY3" fmla="*/ 6563 h 6563"/>
                </a:gdLst>
                <a:ahLst/>
                <a:cxnLst>
                  <a:cxn ang="0">
                    <a:pos x="connsiteX0" y="connsiteY0"/>
                  </a:cxn>
                  <a:cxn ang="0">
                    <a:pos x="connsiteX1" y="connsiteY1"/>
                  </a:cxn>
                  <a:cxn ang="0">
                    <a:pos x="connsiteX2" y="connsiteY2"/>
                  </a:cxn>
                  <a:cxn ang="0">
                    <a:pos x="connsiteX3" y="connsiteY3"/>
                  </a:cxn>
                </a:cxnLst>
                <a:rect l="l" t="t" r="r" b="b"/>
                <a:pathLst>
                  <a:path w="301915" h="6563">
                    <a:moveTo>
                      <a:pt x="0" y="0"/>
                    </a:moveTo>
                    <a:lnTo>
                      <a:pt x="301916" y="0"/>
                    </a:lnTo>
                    <a:lnTo>
                      <a:pt x="301916" y="6563"/>
                    </a:lnTo>
                    <a:lnTo>
                      <a:pt x="0" y="6563"/>
                    </a:lnTo>
                    <a:close/>
                  </a:path>
                </a:pathLst>
              </a:custGeom>
              <a:solidFill>
                <a:srgbClr val="D2D2D2"/>
              </a:solidFill>
              <a:ln w="2188" cap="flat">
                <a:noFill/>
                <a:prstDash val="solid"/>
                <a:miter/>
              </a:ln>
            </p:spPr>
            <p:txBody>
              <a:bodyPr rtlCol="0" anchor="ctr"/>
              <a:lstStyle/>
              <a:p>
                <a:endParaRPr lang="ko-KR" altLang="en-US"/>
              </a:p>
            </p:txBody>
          </p:sp>
          <p:sp>
            <p:nvSpPr>
              <p:cNvPr id="450" name="자유형: 도형 449">
                <a:extLst>
                  <a:ext uri="{FF2B5EF4-FFF2-40B4-BE49-F238E27FC236}">
                    <a16:creationId xmlns:a16="http://schemas.microsoft.com/office/drawing/2014/main" id="{F60E0C0F-18BB-44E0-3C66-BE49CDD0D4D9}"/>
                  </a:ext>
                </a:extLst>
              </p:cNvPr>
              <p:cNvSpPr/>
              <p:nvPr/>
            </p:nvSpPr>
            <p:spPr>
              <a:xfrm>
                <a:off x="5345027" y="5165016"/>
                <a:ext cx="131267" cy="6563"/>
              </a:xfrm>
              <a:custGeom>
                <a:avLst/>
                <a:gdLst>
                  <a:gd name="connsiteX0" fmla="*/ 0 w 131267"/>
                  <a:gd name="connsiteY0" fmla="*/ 0 h 6563"/>
                  <a:gd name="connsiteX1" fmla="*/ 131268 w 131267"/>
                  <a:gd name="connsiteY1" fmla="*/ 0 h 6563"/>
                  <a:gd name="connsiteX2" fmla="*/ 131268 w 131267"/>
                  <a:gd name="connsiteY2" fmla="*/ 6563 h 6563"/>
                  <a:gd name="connsiteX3" fmla="*/ 0 w 131267"/>
                  <a:gd name="connsiteY3" fmla="*/ 6563 h 6563"/>
                </a:gdLst>
                <a:ahLst/>
                <a:cxnLst>
                  <a:cxn ang="0">
                    <a:pos x="connsiteX0" y="connsiteY0"/>
                  </a:cxn>
                  <a:cxn ang="0">
                    <a:pos x="connsiteX1" y="connsiteY1"/>
                  </a:cxn>
                  <a:cxn ang="0">
                    <a:pos x="connsiteX2" y="connsiteY2"/>
                  </a:cxn>
                  <a:cxn ang="0">
                    <a:pos x="connsiteX3" y="connsiteY3"/>
                  </a:cxn>
                </a:cxnLst>
                <a:rect l="l" t="t" r="r" b="b"/>
                <a:pathLst>
                  <a:path w="131267" h="6563">
                    <a:moveTo>
                      <a:pt x="0" y="0"/>
                    </a:moveTo>
                    <a:lnTo>
                      <a:pt x="131268" y="0"/>
                    </a:lnTo>
                    <a:lnTo>
                      <a:pt x="131268" y="6563"/>
                    </a:lnTo>
                    <a:lnTo>
                      <a:pt x="0" y="6563"/>
                    </a:lnTo>
                    <a:close/>
                  </a:path>
                </a:pathLst>
              </a:custGeom>
              <a:solidFill>
                <a:srgbClr val="D2D2D2"/>
              </a:solidFill>
              <a:ln w="2188" cap="flat">
                <a:noFill/>
                <a:prstDash val="solid"/>
                <a:miter/>
              </a:ln>
            </p:spPr>
            <p:txBody>
              <a:bodyPr rtlCol="0" anchor="ctr"/>
              <a:lstStyle/>
              <a:p>
                <a:endParaRPr lang="ko-KR" altLang="en-US"/>
              </a:p>
            </p:txBody>
          </p:sp>
          <p:sp>
            <p:nvSpPr>
              <p:cNvPr id="451" name="자유형: 도형 450">
                <a:extLst>
                  <a:ext uri="{FF2B5EF4-FFF2-40B4-BE49-F238E27FC236}">
                    <a16:creationId xmlns:a16="http://schemas.microsoft.com/office/drawing/2014/main" id="{55353FC9-88D2-B96F-356D-D0851028B95B}"/>
                  </a:ext>
                </a:extLst>
              </p:cNvPr>
              <p:cNvSpPr/>
              <p:nvPr/>
            </p:nvSpPr>
            <p:spPr>
              <a:xfrm>
                <a:off x="5345027" y="5191269"/>
                <a:ext cx="131267" cy="6563"/>
              </a:xfrm>
              <a:custGeom>
                <a:avLst/>
                <a:gdLst>
                  <a:gd name="connsiteX0" fmla="*/ 0 w 131267"/>
                  <a:gd name="connsiteY0" fmla="*/ 0 h 6563"/>
                  <a:gd name="connsiteX1" fmla="*/ 131268 w 131267"/>
                  <a:gd name="connsiteY1" fmla="*/ 0 h 6563"/>
                  <a:gd name="connsiteX2" fmla="*/ 131268 w 131267"/>
                  <a:gd name="connsiteY2" fmla="*/ 6563 h 6563"/>
                  <a:gd name="connsiteX3" fmla="*/ 0 w 131267"/>
                  <a:gd name="connsiteY3" fmla="*/ 6563 h 6563"/>
                </a:gdLst>
                <a:ahLst/>
                <a:cxnLst>
                  <a:cxn ang="0">
                    <a:pos x="connsiteX0" y="connsiteY0"/>
                  </a:cxn>
                  <a:cxn ang="0">
                    <a:pos x="connsiteX1" y="connsiteY1"/>
                  </a:cxn>
                  <a:cxn ang="0">
                    <a:pos x="connsiteX2" y="connsiteY2"/>
                  </a:cxn>
                  <a:cxn ang="0">
                    <a:pos x="connsiteX3" y="connsiteY3"/>
                  </a:cxn>
                </a:cxnLst>
                <a:rect l="l" t="t" r="r" b="b"/>
                <a:pathLst>
                  <a:path w="131267" h="6563">
                    <a:moveTo>
                      <a:pt x="0" y="0"/>
                    </a:moveTo>
                    <a:lnTo>
                      <a:pt x="131268" y="0"/>
                    </a:lnTo>
                    <a:lnTo>
                      <a:pt x="131268" y="6563"/>
                    </a:lnTo>
                    <a:lnTo>
                      <a:pt x="0" y="6563"/>
                    </a:lnTo>
                    <a:close/>
                  </a:path>
                </a:pathLst>
              </a:custGeom>
              <a:solidFill>
                <a:srgbClr val="D2D2D2"/>
              </a:solidFill>
              <a:ln w="2188" cap="flat">
                <a:noFill/>
                <a:prstDash val="solid"/>
                <a:miter/>
              </a:ln>
            </p:spPr>
            <p:txBody>
              <a:bodyPr rtlCol="0" anchor="ctr"/>
              <a:lstStyle/>
              <a:p>
                <a:endParaRPr lang="ko-KR" altLang="en-US"/>
              </a:p>
            </p:txBody>
          </p:sp>
          <p:sp>
            <p:nvSpPr>
              <p:cNvPr id="452" name="자유형: 도형 451">
                <a:extLst>
                  <a:ext uri="{FF2B5EF4-FFF2-40B4-BE49-F238E27FC236}">
                    <a16:creationId xmlns:a16="http://schemas.microsoft.com/office/drawing/2014/main" id="{68BA85CB-7133-E190-23B8-53B345B82920}"/>
                  </a:ext>
                </a:extLst>
              </p:cNvPr>
              <p:cNvSpPr/>
              <p:nvPr/>
            </p:nvSpPr>
            <p:spPr>
              <a:xfrm>
                <a:off x="5345027" y="5217523"/>
                <a:ext cx="131267" cy="6563"/>
              </a:xfrm>
              <a:custGeom>
                <a:avLst/>
                <a:gdLst>
                  <a:gd name="connsiteX0" fmla="*/ 0 w 131267"/>
                  <a:gd name="connsiteY0" fmla="*/ 0 h 6563"/>
                  <a:gd name="connsiteX1" fmla="*/ 131268 w 131267"/>
                  <a:gd name="connsiteY1" fmla="*/ 0 h 6563"/>
                  <a:gd name="connsiteX2" fmla="*/ 131268 w 131267"/>
                  <a:gd name="connsiteY2" fmla="*/ 6563 h 6563"/>
                  <a:gd name="connsiteX3" fmla="*/ 0 w 131267"/>
                  <a:gd name="connsiteY3" fmla="*/ 6563 h 6563"/>
                </a:gdLst>
                <a:ahLst/>
                <a:cxnLst>
                  <a:cxn ang="0">
                    <a:pos x="connsiteX0" y="connsiteY0"/>
                  </a:cxn>
                  <a:cxn ang="0">
                    <a:pos x="connsiteX1" y="connsiteY1"/>
                  </a:cxn>
                  <a:cxn ang="0">
                    <a:pos x="connsiteX2" y="connsiteY2"/>
                  </a:cxn>
                  <a:cxn ang="0">
                    <a:pos x="connsiteX3" y="connsiteY3"/>
                  </a:cxn>
                </a:cxnLst>
                <a:rect l="l" t="t" r="r" b="b"/>
                <a:pathLst>
                  <a:path w="131267" h="6563">
                    <a:moveTo>
                      <a:pt x="0" y="0"/>
                    </a:moveTo>
                    <a:lnTo>
                      <a:pt x="131268" y="0"/>
                    </a:lnTo>
                    <a:lnTo>
                      <a:pt x="131268" y="6563"/>
                    </a:lnTo>
                    <a:lnTo>
                      <a:pt x="0" y="6563"/>
                    </a:lnTo>
                    <a:close/>
                  </a:path>
                </a:pathLst>
              </a:custGeom>
              <a:solidFill>
                <a:srgbClr val="D2D2D2"/>
              </a:solidFill>
              <a:ln w="2188" cap="flat">
                <a:noFill/>
                <a:prstDash val="solid"/>
                <a:miter/>
              </a:ln>
            </p:spPr>
            <p:txBody>
              <a:bodyPr rtlCol="0" anchor="ctr"/>
              <a:lstStyle/>
              <a:p>
                <a:endParaRPr lang="ko-KR" altLang="en-US"/>
              </a:p>
            </p:txBody>
          </p:sp>
        </p:grpSp>
      </p:grpSp>
      <p:grpSp>
        <p:nvGrpSpPr>
          <p:cNvPr id="453" name="그래픽 10" descr="도시 블록">
            <a:extLst>
              <a:ext uri="{FF2B5EF4-FFF2-40B4-BE49-F238E27FC236}">
                <a16:creationId xmlns:a16="http://schemas.microsoft.com/office/drawing/2014/main" id="{2FEC8FF6-CAF8-3A95-32CF-0D147C12E480}"/>
              </a:ext>
            </a:extLst>
          </p:cNvPr>
          <p:cNvGrpSpPr/>
          <p:nvPr/>
        </p:nvGrpSpPr>
        <p:grpSpPr>
          <a:xfrm>
            <a:off x="6355215" y="5190467"/>
            <a:ext cx="401132" cy="656633"/>
            <a:chOff x="6355215" y="5085962"/>
            <a:chExt cx="401132" cy="656633"/>
          </a:xfrm>
        </p:grpSpPr>
        <p:sp>
          <p:nvSpPr>
            <p:cNvPr id="454" name="자유형: 도형 453">
              <a:extLst>
                <a:ext uri="{FF2B5EF4-FFF2-40B4-BE49-F238E27FC236}">
                  <a16:creationId xmlns:a16="http://schemas.microsoft.com/office/drawing/2014/main" id="{0C36350D-77DA-2612-C692-F2021E1C2F3D}"/>
                </a:ext>
              </a:extLst>
            </p:cNvPr>
            <p:cNvSpPr/>
            <p:nvPr/>
          </p:nvSpPr>
          <p:spPr>
            <a:xfrm>
              <a:off x="6381469" y="5603327"/>
              <a:ext cx="374878" cy="73634"/>
            </a:xfrm>
            <a:custGeom>
              <a:avLst/>
              <a:gdLst>
                <a:gd name="connsiteX0" fmla="*/ 0 w 374878"/>
                <a:gd name="connsiteY0" fmla="*/ 0 h 73634"/>
                <a:gd name="connsiteX1" fmla="*/ 374879 w 374878"/>
                <a:gd name="connsiteY1" fmla="*/ 0 h 73634"/>
                <a:gd name="connsiteX2" fmla="*/ 374879 w 374878"/>
                <a:gd name="connsiteY2" fmla="*/ 73635 h 73634"/>
                <a:gd name="connsiteX3" fmla="*/ 0 w 374878"/>
                <a:gd name="connsiteY3" fmla="*/ 73635 h 73634"/>
              </a:gdLst>
              <a:ahLst/>
              <a:cxnLst>
                <a:cxn ang="0">
                  <a:pos x="connsiteX0" y="connsiteY0"/>
                </a:cxn>
                <a:cxn ang="0">
                  <a:pos x="connsiteX1" y="connsiteY1"/>
                </a:cxn>
                <a:cxn ang="0">
                  <a:pos x="connsiteX2" y="connsiteY2"/>
                </a:cxn>
                <a:cxn ang="0">
                  <a:pos x="connsiteX3" y="connsiteY3"/>
                </a:cxn>
              </a:cxnLst>
              <a:rect l="l" t="t" r="r" b="b"/>
              <a:pathLst>
                <a:path w="374878" h="73634">
                  <a:moveTo>
                    <a:pt x="0" y="0"/>
                  </a:moveTo>
                  <a:lnTo>
                    <a:pt x="374879" y="0"/>
                  </a:lnTo>
                  <a:lnTo>
                    <a:pt x="374879" y="73635"/>
                  </a:lnTo>
                  <a:lnTo>
                    <a:pt x="0" y="73635"/>
                  </a:lnTo>
                  <a:close/>
                </a:path>
              </a:pathLst>
            </a:custGeom>
            <a:solidFill>
              <a:srgbClr val="737373"/>
            </a:solidFill>
            <a:ln w="2188" cap="flat">
              <a:noFill/>
              <a:prstDash val="solid"/>
              <a:miter/>
            </a:ln>
          </p:spPr>
          <p:txBody>
            <a:bodyPr rtlCol="0" anchor="ctr"/>
            <a:lstStyle/>
            <a:p>
              <a:endParaRPr lang="ko-KR" altLang="en-US"/>
            </a:p>
          </p:txBody>
        </p:sp>
        <p:sp>
          <p:nvSpPr>
            <p:cNvPr id="455" name="자유형: 도형 454">
              <a:extLst>
                <a:ext uri="{FF2B5EF4-FFF2-40B4-BE49-F238E27FC236}">
                  <a16:creationId xmlns:a16="http://schemas.microsoft.com/office/drawing/2014/main" id="{CB9CFBC2-7307-6433-6AD3-DC46C4A270EA}"/>
                </a:ext>
              </a:extLst>
            </p:cNvPr>
            <p:cNvSpPr/>
            <p:nvPr/>
          </p:nvSpPr>
          <p:spPr>
            <a:xfrm>
              <a:off x="6355215" y="5085962"/>
              <a:ext cx="393803" cy="656633"/>
            </a:xfrm>
            <a:custGeom>
              <a:avLst/>
              <a:gdLst>
                <a:gd name="connsiteX0" fmla="*/ 393803 w 393803"/>
                <a:gd name="connsiteY0" fmla="*/ 0 h 656633"/>
                <a:gd name="connsiteX1" fmla="*/ 0 w 393803"/>
                <a:gd name="connsiteY1" fmla="*/ 0 h 656633"/>
                <a:gd name="connsiteX2" fmla="*/ 0 w 393803"/>
                <a:gd name="connsiteY2" fmla="*/ 656634 h 656633"/>
                <a:gd name="connsiteX3" fmla="*/ 35810 w 393803"/>
                <a:gd name="connsiteY3" fmla="*/ 656634 h 656633"/>
                <a:gd name="connsiteX4" fmla="*/ 35810 w 393803"/>
                <a:gd name="connsiteY4" fmla="*/ 525366 h 656633"/>
                <a:gd name="connsiteX5" fmla="*/ 227531 w 393803"/>
                <a:gd name="connsiteY5" fmla="*/ 525366 h 656633"/>
                <a:gd name="connsiteX6" fmla="*/ 227531 w 393803"/>
                <a:gd name="connsiteY6" fmla="*/ 656634 h 656633"/>
                <a:gd name="connsiteX7" fmla="*/ 263341 w 393803"/>
                <a:gd name="connsiteY7" fmla="*/ 656634 h 656633"/>
                <a:gd name="connsiteX8" fmla="*/ 263341 w 393803"/>
                <a:gd name="connsiteY8" fmla="*/ 525366 h 656633"/>
                <a:gd name="connsiteX9" fmla="*/ 292359 w 393803"/>
                <a:gd name="connsiteY9" fmla="*/ 525366 h 656633"/>
                <a:gd name="connsiteX10" fmla="*/ 292359 w 393803"/>
                <a:gd name="connsiteY10" fmla="*/ 656634 h 656633"/>
                <a:gd name="connsiteX11" fmla="*/ 328169 w 393803"/>
                <a:gd name="connsiteY11" fmla="*/ 656634 h 656633"/>
                <a:gd name="connsiteX12" fmla="*/ 328169 w 393803"/>
                <a:gd name="connsiteY12" fmla="*/ 525366 h 656633"/>
                <a:gd name="connsiteX13" fmla="*/ 393803 w 393803"/>
                <a:gd name="connsiteY13" fmla="*/ 525366 h 65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3803" h="656633">
                  <a:moveTo>
                    <a:pt x="393803" y="0"/>
                  </a:moveTo>
                  <a:lnTo>
                    <a:pt x="0" y="0"/>
                  </a:lnTo>
                  <a:lnTo>
                    <a:pt x="0" y="656634"/>
                  </a:lnTo>
                  <a:lnTo>
                    <a:pt x="35810" y="656634"/>
                  </a:lnTo>
                  <a:lnTo>
                    <a:pt x="35810" y="525366"/>
                  </a:lnTo>
                  <a:lnTo>
                    <a:pt x="227531" y="525366"/>
                  </a:lnTo>
                  <a:lnTo>
                    <a:pt x="227531" y="656634"/>
                  </a:lnTo>
                  <a:lnTo>
                    <a:pt x="263341" y="656634"/>
                  </a:lnTo>
                  <a:lnTo>
                    <a:pt x="263341" y="525366"/>
                  </a:lnTo>
                  <a:lnTo>
                    <a:pt x="292359" y="525366"/>
                  </a:lnTo>
                  <a:lnTo>
                    <a:pt x="292359" y="656634"/>
                  </a:lnTo>
                  <a:lnTo>
                    <a:pt x="328169" y="656634"/>
                  </a:lnTo>
                  <a:lnTo>
                    <a:pt x="328169" y="525366"/>
                  </a:lnTo>
                  <a:lnTo>
                    <a:pt x="393803" y="525366"/>
                  </a:lnTo>
                  <a:close/>
                </a:path>
              </a:pathLst>
            </a:custGeom>
            <a:solidFill>
              <a:srgbClr val="E6E6E6"/>
            </a:solidFill>
            <a:ln w="2188" cap="flat">
              <a:noFill/>
              <a:prstDash val="solid"/>
              <a:miter/>
            </a:ln>
          </p:spPr>
          <p:txBody>
            <a:bodyPr rtlCol="0" anchor="ctr"/>
            <a:lstStyle/>
            <a:p>
              <a:endParaRPr lang="ko-KR" altLang="en-US"/>
            </a:p>
          </p:txBody>
        </p:sp>
        <p:sp>
          <p:nvSpPr>
            <p:cNvPr id="456" name="자유형: 도형 455">
              <a:extLst>
                <a:ext uri="{FF2B5EF4-FFF2-40B4-BE49-F238E27FC236}">
                  <a16:creationId xmlns:a16="http://schemas.microsoft.com/office/drawing/2014/main" id="{47821817-A851-A7F7-14AD-955F696183B3}"/>
                </a:ext>
              </a:extLst>
            </p:cNvPr>
            <p:cNvSpPr/>
            <p:nvPr/>
          </p:nvSpPr>
          <p:spPr>
            <a:xfrm>
              <a:off x="6355215" y="5248154"/>
              <a:ext cx="196901" cy="65633"/>
            </a:xfrm>
            <a:custGeom>
              <a:avLst/>
              <a:gdLst>
                <a:gd name="connsiteX0" fmla="*/ 0 w 196901"/>
                <a:gd name="connsiteY0" fmla="*/ 0 h 65633"/>
                <a:gd name="connsiteX1" fmla="*/ 196901 w 196901"/>
                <a:gd name="connsiteY1" fmla="*/ 0 h 65633"/>
                <a:gd name="connsiteX2" fmla="*/ 196901 w 196901"/>
                <a:gd name="connsiteY2" fmla="*/ 65634 h 65633"/>
                <a:gd name="connsiteX3" fmla="*/ 0 w 196901"/>
                <a:gd name="connsiteY3" fmla="*/ 65634 h 65633"/>
              </a:gdLst>
              <a:ahLst/>
              <a:cxnLst>
                <a:cxn ang="0">
                  <a:pos x="connsiteX0" y="connsiteY0"/>
                </a:cxn>
                <a:cxn ang="0">
                  <a:pos x="connsiteX1" y="connsiteY1"/>
                </a:cxn>
                <a:cxn ang="0">
                  <a:pos x="connsiteX2" y="connsiteY2"/>
                </a:cxn>
                <a:cxn ang="0">
                  <a:pos x="connsiteX3" y="connsiteY3"/>
                </a:cxn>
              </a:cxnLst>
              <a:rect l="l" t="t" r="r" b="b"/>
              <a:pathLst>
                <a:path w="196901" h="65633">
                  <a:moveTo>
                    <a:pt x="0" y="0"/>
                  </a:moveTo>
                  <a:lnTo>
                    <a:pt x="196901" y="0"/>
                  </a:lnTo>
                  <a:lnTo>
                    <a:pt x="196901" y="65634"/>
                  </a:lnTo>
                  <a:lnTo>
                    <a:pt x="0" y="65634"/>
                  </a:lnTo>
                  <a:close/>
                </a:path>
              </a:pathLst>
            </a:custGeom>
            <a:solidFill>
              <a:srgbClr val="D2D2D2"/>
            </a:solidFill>
            <a:ln w="2188" cap="flat">
              <a:noFill/>
              <a:prstDash val="solid"/>
              <a:miter/>
            </a:ln>
          </p:spPr>
          <p:txBody>
            <a:bodyPr rtlCol="0" anchor="ctr"/>
            <a:lstStyle/>
            <a:p>
              <a:endParaRPr lang="ko-KR" altLang="en-US"/>
            </a:p>
          </p:txBody>
        </p:sp>
        <p:sp>
          <p:nvSpPr>
            <p:cNvPr id="457" name="자유형: 도형 456">
              <a:extLst>
                <a:ext uri="{FF2B5EF4-FFF2-40B4-BE49-F238E27FC236}">
                  <a16:creationId xmlns:a16="http://schemas.microsoft.com/office/drawing/2014/main" id="{5736FD1C-EC9D-8CF3-E1DE-2597EA818B56}"/>
                </a:ext>
              </a:extLst>
            </p:cNvPr>
            <p:cNvSpPr/>
            <p:nvPr/>
          </p:nvSpPr>
          <p:spPr>
            <a:xfrm>
              <a:off x="6355215" y="5379422"/>
              <a:ext cx="196901" cy="65633"/>
            </a:xfrm>
            <a:custGeom>
              <a:avLst/>
              <a:gdLst>
                <a:gd name="connsiteX0" fmla="*/ 0 w 196901"/>
                <a:gd name="connsiteY0" fmla="*/ 0 h 65633"/>
                <a:gd name="connsiteX1" fmla="*/ 196901 w 196901"/>
                <a:gd name="connsiteY1" fmla="*/ 0 h 65633"/>
                <a:gd name="connsiteX2" fmla="*/ 196901 w 196901"/>
                <a:gd name="connsiteY2" fmla="*/ 65634 h 65633"/>
                <a:gd name="connsiteX3" fmla="*/ 0 w 196901"/>
                <a:gd name="connsiteY3" fmla="*/ 65634 h 65633"/>
              </a:gdLst>
              <a:ahLst/>
              <a:cxnLst>
                <a:cxn ang="0">
                  <a:pos x="connsiteX0" y="connsiteY0"/>
                </a:cxn>
                <a:cxn ang="0">
                  <a:pos x="connsiteX1" y="connsiteY1"/>
                </a:cxn>
                <a:cxn ang="0">
                  <a:pos x="connsiteX2" y="connsiteY2"/>
                </a:cxn>
                <a:cxn ang="0">
                  <a:pos x="connsiteX3" y="connsiteY3"/>
                </a:cxn>
              </a:cxnLst>
              <a:rect l="l" t="t" r="r" b="b"/>
              <a:pathLst>
                <a:path w="196901" h="65633">
                  <a:moveTo>
                    <a:pt x="0" y="0"/>
                  </a:moveTo>
                  <a:lnTo>
                    <a:pt x="196901" y="0"/>
                  </a:lnTo>
                  <a:lnTo>
                    <a:pt x="196901" y="65634"/>
                  </a:lnTo>
                  <a:lnTo>
                    <a:pt x="0" y="65634"/>
                  </a:lnTo>
                  <a:close/>
                </a:path>
              </a:pathLst>
            </a:custGeom>
            <a:solidFill>
              <a:srgbClr val="D2D2D2"/>
            </a:solidFill>
            <a:ln w="2188" cap="flat">
              <a:noFill/>
              <a:prstDash val="solid"/>
              <a:miter/>
            </a:ln>
          </p:spPr>
          <p:txBody>
            <a:bodyPr rtlCol="0" anchor="ctr"/>
            <a:lstStyle/>
            <a:p>
              <a:endParaRPr lang="ko-KR" altLang="en-US"/>
            </a:p>
          </p:txBody>
        </p:sp>
        <p:sp>
          <p:nvSpPr>
            <p:cNvPr id="458" name="자유형: 도형 457">
              <a:extLst>
                <a:ext uri="{FF2B5EF4-FFF2-40B4-BE49-F238E27FC236}">
                  <a16:creationId xmlns:a16="http://schemas.microsoft.com/office/drawing/2014/main" id="{385DA763-8317-BA24-8F05-D9171333827E}"/>
                </a:ext>
              </a:extLst>
            </p:cNvPr>
            <p:cNvSpPr/>
            <p:nvPr/>
          </p:nvSpPr>
          <p:spPr>
            <a:xfrm>
              <a:off x="6355215" y="5510690"/>
              <a:ext cx="196901" cy="65633"/>
            </a:xfrm>
            <a:custGeom>
              <a:avLst/>
              <a:gdLst>
                <a:gd name="connsiteX0" fmla="*/ 0 w 196901"/>
                <a:gd name="connsiteY0" fmla="*/ 0 h 65633"/>
                <a:gd name="connsiteX1" fmla="*/ 196901 w 196901"/>
                <a:gd name="connsiteY1" fmla="*/ 0 h 65633"/>
                <a:gd name="connsiteX2" fmla="*/ 196901 w 196901"/>
                <a:gd name="connsiteY2" fmla="*/ 65634 h 65633"/>
                <a:gd name="connsiteX3" fmla="*/ 0 w 196901"/>
                <a:gd name="connsiteY3" fmla="*/ 65634 h 65633"/>
              </a:gdLst>
              <a:ahLst/>
              <a:cxnLst>
                <a:cxn ang="0">
                  <a:pos x="connsiteX0" y="connsiteY0"/>
                </a:cxn>
                <a:cxn ang="0">
                  <a:pos x="connsiteX1" y="connsiteY1"/>
                </a:cxn>
                <a:cxn ang="0">
                  <a:pos x="connsiteX2" y="connsiteY2"/>
                </a:cxn>
                <a:cxn ang="0">
                  <a:pos x="connsiteX3" y="connsiteY3"/>
                </a:cxn>
              </a:cxnLst>
              <a:rect l="l" t="t" r="r" b="b"/>
              <a:pathLst>
                <a:path w="196901" h="65633">
                  <a:moveTo>
                    <a:pt x="0" y="0"/>
                  </a:moveTo>
                  <a:lnTo>
                    <a:pt x="196901" y="0"/>
                  </a:lnTo>
                  <a:lnTo>
                    <a:pt x="196901" y="65634"/>
                  </a:lnTo>
                  <a:lnTo>
                    <a:pt x="0" y="65634"/>
                  </a:lnTo>
                  <a:close/>
                </a:path>
              </a:pathLst>
            </a:custGeom>
            <a:solidFill>
              <a:srgbClr val="D2D2D2"/>
            </a:solidFill>
            <a:ln w="2188" cap="flat">
              <a:noFill/>
              <a:prstDash val="solid"/>
              <a:miter/>
            </a:ln>
          </p:spPr>
          <p:txBody>
            <a:bodyPr rtlCol="0" anchor="ctr"/>
            <a:lstStyle/>
            <a:p>
              <a:endParaRPr lang="ko-KR" altLang="en-US"/>
            </a:p>
          </p:txBody>
        </p:sp>
        <p:sp>
          <p:nvSpPr>
            <p:cNvPr id="459" name="자유형: 도형 458">
              <a:extLst>
                <a:ext uri="{FF2B5EF4-FFF2-40B4-BE49-F238E27FC236}">
                  <a16:creationId xmlns:a16="http://schemas.microsoft.com/office/drawing/2014/main" id="{B5405013-61E3-D7B0-8CA3-89F8C390F354}"/>
                </a:ext>
              </a:extLst>
            </p:cNvPr>
            <p:cNvSpPr/>
            <p:nvPr/>
          </p:nvSpPr>
          <p:spPr>
            <a:xfrm>
              <a:off x="6442791" y="5445056"/>
              <a:ext cx="240657" cy="35004"/>
            </a:xfrm>
            <a:custGeom>
              <a:avLst/>
              <a:gdLst>
                <a:gd name="connsiteX0" fmla="*/ 0 w 240657"/>
                <a:gd name="connsiteY0" fmla="*/ 0 h 35004"/>
                <a:gd name="connsiteX1" fmla="*/ 240657 w 240657"/>
                <a:gd name="connsiteY1" fmla="*/ 0 h 35004"/>
                <a:gd name="connsiteX2" fmla="*/ 240657 w 240657"/>
                <a:gd name="connsiteY2" fmla="*/ 35005 h 35004"/>
                <a:gd name="connsiteX3" fmla="*/ 0 w 240657"/>
                <a:gd name="connsiteY3" fmla="*/ 35005 h 35004"/>
              </a:gdLst>
              <a:ahLst/>
              <a:cxnLst>
                <a:cxn ang="0">
                  <a:pos x="connsiteX0" y="connsiteY0"/>
                </a:cxn>
                <a:cxn ang="0">
                  <a:pos x="connsiteX1" y="connsiteY1"/>
                </a:cxn>
                <a:cxn ang="0">
                  <a:pos x="connsiteX2" y="connsiteY2"/>
                </a:cxn>
                <a:cxn ang="0">
                  <a:pos x="connsiteX3" y="connsiteY3"/>
                </a:cxn>
              </a:cxnLst>
              <a:rect l="l" t="t" r="r" b="b"/>
              <a:pathLst>
                <a:path w="240657" h="35004">
                  <a:moveTo>
                    <a:pt x="0" y="0"/>
                  </a:moveTo>
                  <a:lnTo>
                    <a:pt x="240657" y="0"/>
                  </a:lnTo>
                  <a:lnTo>
                    <a:pt x="240657" y="35005"/>
                  </a:lnTo>
                  <a:lnTo>
                    <a:pt x="0" y="35005"/>
                  </a:lnTo>
                  <a:close/>
                </a:path>
              </a:pathLst>
            </a:custGeom>
            <a:solidFill>
              <a:srgbClr val="737373"/>
            </a:solidFill>
            <a:ln w="2188" cap="flat">
              <a:noFill/>
              <a:prstDash val="solid"/>
              <a:miter/>
            </a:ln>
          </p:spPr>
          <p:txBody>
            <a:bodyPr rtlCol="0" anchor="ctr"/>
            <a:lstStyle/>
            <a:p>
              <a:endParaRPr lang="ko-KR" altLang="en-US"/>
            </a:p>
          </p:txBody>
        </p:sp>
        <p:sp>
          <p:nvSpPr>
            <p:cNvPr id="460" name="자유형: 도형 459">
              <a:extLst>
                <a:ext uri="{FF2B5EF4-FFF2-40B4-BE49-F238E27FC236}">
                  <a16:creationId xmlns:a16="http://schemas.microsoft.com/office/drawing/2014/main" id="{F1A4D8B4-E09B-2EB8-0678-044409BFD43C}"/>
                </a:ext>
              </a:extLst>
            </p:cNvPr>
            <p:cNvSpPr/>
            <p:nvPr/>
          </p:nvSpPr>
          <p:spPr>
            <a:xfrm>
              <a:off x="6442791" y="5313788"/>
              <a:ext cx="240657" cy="35004"/>
            </a:xfrm>
            <a:custGeom>
              <a:avLst/>
              <a:gdLst>
                <a:gd name="connsiteX0" fmla="*/ 0 w 240657"/>
                <a:gd name="connsiteY0" fmla="*/ 0 h 35004"/>
                <a:gd name="connsiteX1" fmla="*/ 240657 w 240657"/>
                <a:gd name="connsiteY1" fmla="*/ 0 h 35004"/>
                <a:gd name="connsiteX2" fmla="*/ 240657 w 240657"/>
                <a:gd name="connsiteY2" fmla="*/ 35005 h 35004"/>
                <a:gd name="connsiteX3" fmla="*/ 0 w 240657"/>
                <a:gd name="connsiteY3" fmla="*/ 35005 h 35004"/>
              </a:gdLst>
              <a:ahLst/>
              <a:cxnLst>
                <a:cxn ang="0">
                  <a:pos x="connsiteX0" y="connsiteY0"/>
                </a:cxn>
                <a:cxn ang="0">
                  <a:pos x="connsiteX1" y="connsiteY1"/>
                </a:cxn>
                <a:cxn ang="0">
                  <a:pos x="connsiteX2" y="connsiteY2"/>
                </a:cxn>
                <a:cxn ang="0">
                  <a:pos x="connsiteX3" y="connsiteY3"/>
                </a:cxn>
              </a:cxnLst>
              <a:rect l="l" t="t" r="r" b="b"/>
              <a:pathLst>
                <a:path w="240657" h="35004">
                  <a:moveTo>
                    <a:pt x="0" y="0"/>
                  </a:moveTo>
                  <a:lnTo>
                    <a:pt x="240657" y="0"/>
                  </a:lnTo>
                  <a:lnTo>
                    <a:pt x="240657" y="35005"/>
                  </a:lnTo>
                  <a:lnTo>
                    <a:pt x="0" y="35005"/>
                  </a:lnTo>
                  <a:close/>
                </a:path>
              </a:pathLst>
            </a:custGeom>
            <a:solidFill>
              <a:srgbClr val="737373"/>
            </a:solidFill>
            <a:ln w="2188" cap="flat">
              <a:noFill/>
              <a:prstDash val="solid"/>
              <a:miter/>
            </a:ln>
          </p:spPr>
          <p:txBody>
            <a:bodyPr rtlCol="0" anchor="ctr"/>
            <a:lstStyle/>
            <a:p>
              <a:endParaRPr lang="ko-KR" altLang="en-US"/>
            </a:p>
          </p:txBody>
        </p:sp>
        <p:sp>
          <p:nvSpPr>
            <p:cNvPr id="461" name="자유형: 도형 460">
              <a:extLst>
                <a:ext uri="{FF2B5EF4-FFF2-40B4-BE49-F238E27FC236}">
                  <a16:creationId xmlns:a16="http://schemas.microsoft.com/office/drawing/2014/main" id="{63A87E8E-A9CD-9DC6-FFFF-A08A35769F25}"/>
                </a:ext>
              </a:extLst>
            </p:cNvPr>
            <p:cNvSpPr/>
            <p:nvPr/>
          </p:nvSpPr>
          <p:spPr>
            <a:xfrm>
              <a:off x="6508361" y="5182520"/>
              <a:ext cx="240657" cy="35004"/>
            </a:xfrm>
            <a:custGeom>
              <a:avLst/>
              <a:gdLst>
                <a:gd name="connsiteX0" fmla="*/ 0 w 240657"/>
                <a:gd name="connsiteY0" fmla="*/ 0 h 35004"/>
                <a:gd name="connsiteX1" fmla="*/ 240657 w 240657"/>
                <a:gd name="connsiteY1" fmla="*/ 0 h 35004"/>
                <a:gd name="connsiteX2" fmla="*/ 240657 w 240657"/>
                <a:gd name="connsiteY2" fmla="*/ 35005 h 35004"/>
                <a:gd name="connsiteX3" fmla="*/ 0 w 240657"/>
                <a:gd name="connsiteY3" fmla="*/ 35005 h 35004"/>
              </a:gdLst>
              <a:ahLst/>
              <a:cxnLst>
                <a:cxn ang="0">
                  <a:pos x="connsiteX0" y="connsiteY0"/>
                </a:cxn>
                <a:cxn ang="0">
                  <a:pos x="connsiteX1" y="connsiteY1"/>
                </a:cxn>
                <a:cxn ang="0">
                  <a:pos x="connsiteX2" y="connsiteY2"/>
                </a:cxn>
                <a:cxn ang="0">
                  <a:pos x="connsiteX3" y="connsiteY3"/>
                </a:cxn>
              </a:cxnLst>
              <a:rect l="l" t="t" r="r" b="b"/>
              <a:pathLst>
                <a:path w="240657" h="35004">
                  <a:moveTo>
                    <a:pt x="0" y="0"/>
                  </a:moveTo>
                  <a:lnTo>
                    <a:pt x="240657" y="0"/>
                  </a:lnTo>
                  <a:lnTo>
                    <a:pt x="240657" y="35005"/>
                  </a:lnTo>
                  <a:lnTo>
                    <a:pt x="0" y="35005"/>
                  </a:lnTo>
                  <a:close/>
                </a:path>
              </a:pathLst>
            </a:custGeom>
            <a:solidFill>
              <a:srgbClr val="737373"/>
            </a:solidFill>
            <a:ln w="2188" cap="flat">
              <a:noFill/>
              <a:prstDash val="solid"/>
              <a:miter/>
            </a:ln>
          </p:spPr>
          <p:txBody>
            <a:bodyPr rtlCol="0" anchor="ctr"/>
            <a:lstStyle/>
            <a:p>
              <a:endParaRPr lang="ko-KR" altLang="en-US"/>
            </a:p>
          </p:txBody>
        </p:sp>
      </p:grpSp>
      <p:grpSp>
        <p:nvGrpSpPr>
          <p:cNvPr id="462" name="그래픽 10" descr="도시 블록">
            <a:extLst>
              <a:ext uri="{FF2B5EF4-FFF2-40B4-BE49-F238E27FC236}">
                <a16:creationId xmlns:a16="http://schemas.microsoft.com/office/drawing/2014/main" id="{1CC65F36-9C63-34C3-F967-93C69C72C780}"/>
              </a:ext>
            </a:extLst>
          </p:cNvPr>
          <p:cNvGrpSpPr/>
          <p:nvPr/>
        </p:nvGrpSpPr>
        <p:grpSpPr>
          <a:xfrm>
            <a:off x="7536629" y="5059495"/>
            <a:ext cx="393803" cy="787605"/>
            <a:chOff x="7536629" y="4954990"/>
            <a:chExt cx="393803" cy="787605"/>
          </a:xfrm>
        </p:grpSpPr>
        <p:sp>
          <p:nvSpPr>
            <p:cNvPr id="463" name="자유형: 도형 462">
              <a:extLst>
                <a:ext uri="{FF2B5EF4-FFF2-40B4-BE49-F238E27FC236}">
                  <a16:creationId xmlns:a16="http://schemas.microsoft.com/office/drawing/2014/main" id="{6642A0A7-1FCC-3CB5-DB5A-892A0DBFD0B3}"/>
                </a:ext>
              </a:extLst>
            </p:cNvPr>
            <p:cNvSpPr/>
            <p:nvPr/>
          </p:nvSpPr>
          <p:spPr>
            <a:xfrm>
              <a:off x="7536629" y="4954990"/>
              <a:ext cx="393803" cy="787605"/>
            </a:xfrm>
            <a:custGeom>
              <a:avLst/>
              <a:gdLst>
                <a:gd name="connsiteX0" fmla="*/ 0 w 393803"/>
                <a:gd name="connsiteY0" fmla="*/ 0 h 787605"/>
                <a:gd name="connsiteX1" fmla="*/ 393803 w 393803"/>
                <a:gd name="connsiteY1" fmla="*/ 0 h 787605"/>
                <a:gd name="connsiteX2" fmla="*/ 393803 w 393803"/>
                <a:gd name="connsiteY2" fmla="*/ 787606 h 787605"/>
                <a:gd name="connsiteX3" fmla="*/ 0 w 393803"/>
                <a:gd name="connsiteY3" fmla="*/ 787606 h 787605"/>
              </a:gdLst>
              <a:ahLst/>
              <a:cxnLst>
                <a:cxn ang="0">
                  <a:pos x="connsiteX0" y="connsiteY0"/>
                </a:cxn>
                <a:cxn ang="0">
                  <a:pos x="connsiteX1" y="connsiteY1"/>
                </a:cxn>
                <a:cxn ang="0">
                  <a:pos x="connsiteX2" y="connsiteY2"/>
                </a:cxn>
                <a:cxn ang="0">
                  <a:pos x="connsiteX3" y="connsiteY3"/>
                </a:cxn>
              </a:cxnLst>
              <a:rect l="l" t="t" r="r" b="b"/>
              <a:pathLst>
                <a:path w="393803" h="787605">
                  <a:moveTo>
                    <a:pt x="0" y="0"/>
                  </a:moveTo>
                  <a:lnTo>
                    <a:pt x="393803" y="0"/>
                  </a:lnTo>
                  <a:lnTo>
                    <a:pt x="393803" y="787606"/>
                  </a:lnTo>
                  <a:lnTo>
                    <a:pt x="0" y="787606"/>
                  </a:lnTo>
                  <a:close/>
                </a:path>
              </a:pathLst>
            </a:custGeom>
            <a:solidFill>
              <a:srgbClr val="FFFFFF"/>
            </a:solidFill>
            <a:ln w="2188" cap="flat">
              <a:noFill/>
              <a:prstDash val="solid"/>
              <a:miter/>
            </a:ln>
          </p:spPr>
          <p:txBody>
            <a:bodyPr rtlCol="0" anchor="ctr"/>
            <a:lstStyle/>
            <a:p>
              <a:endParaRPr lang="ko-KR" altLang="en-US"/>
            </a:p>
          </p:txBody>
        </p:sp>
        <p:grpSp>
          <p:nvGrpSpPr>
            <p:cNvPr id="464" name="그래픽 10" descr="도시 블록">
              <a:extLst>
                <a:ext uri="{FF2B5EF4-FFF2-40B4-BE49-F238E27FC236}">
                  <a16:creationId xmlns:a16="http://schemas.microsoft.com/office/drawing/2014/main" id="{F2A2E166-6160-EBBB-0418-B08A2C2B6614}"/>
                </a:ext>
              </a:extLst>
            </p:cNvPr>
            <p:cNvGrpSpPr/>
            <p:nvPr/>
          </p:nvGrpSpPr>
          <p:grpSpPr>
            <a:xfrm>
              <a:off x="7584914" y="5020624"/>
              <a:ext cx="284623" cy="131267"/>
              <a:chOff x="7584914" y="5020624"/>
              <a:chExt cx="284623" cy="131267"/>
            </a:xfrm>
            <a:solidFill>
              <a:srgbClr val="E6E6E6"/>
            </a:solidFill>
          </p:grpSpPr>
          <p:sp>
            <p:nvSpPr>
              <p:cNvPr id="465" name="자유형: 도형 464">
                <a:extLst>
                  <a:ext uri="{FF2B5EF4-FFF2-40B4-BE49-F238E27FC236}">
                    <a16:creationId xmlns:a16="http://schemas.microsoft.com/office/drawing/2014/main" id="{62EB3E04-636B-3A11-A0C8-96E9BE3D1D93}"/>
                  </a:ext>
                </a:extLst>
              </p:cNvPr>
              <p:cNvSpPr/>
              <p:nvPr/>
            </p:nvSpPr>
            <p:spPr>
              <a:xfrm>
                <a:off x="7584914" y="5020624"/>
                <a:ext cx="144394" cy="131267"/>
              </a:xfrm>
              <a:custGeom>
                <a:avLst/>
                <a:gdLst>
                  <a:gd name="connsiteX0" fmla="*/ 0 w 144394"/>
                  <a:gd name="connsiteY0" fmla="*/ 0 h 131267"/>
                  <a:gd name="connsiteX1" fmla="*/ 144395 w 144394"/>
                  <a:gd name="connsiteY1" fmla="*/ 0 h 131267"/>
                  <a:gd name="connsiteX2" fmla="*/ 144395 w 144394"/>
                  <a:gd name="connsiteY2" fmla="*/ 131268 h 131267"/>
                  <a:gd name="connsiteX3" fmla="*/ 0 w 144394"/>
                  <a:gd name="connsiteY3" fmla="*/ 131268 h 131267"/>
                </a:gdLst>
                <a:ahLst/>
                <a:cxnLst>
                  <a:cxn ang="0">
                    <a:pos x="connsiteX0" y="connsiteY0"/>
                  </a:cxn>
                  <a:cxn ang="0">
                    <a:pos x="connsiteX1" y="connsiteY1"/>
                  </a:cxn>
                  <a:cxn ang="0">
                    <a:pos x="connsiteX2" y="connsiteY2"/>
                  </a:cxn>
                  <a:cxn ang="0">
                    <a:pos x="connsiteX3" y="connsiteY3"/>
                  </a:cxn>
                </a:cxnLst>
                <a:rect l="l" t="t" r="r" b="b"/>
                <a:pathLst>
                  <a:path w="144394" h="131267">
                    <a:moveTo>
                      <a:pt x="0" y="0"/>
                    </a:moveTo>
                    <a:lnTo>
                      <a:pt x="144395" y="0"/>
                    </a:lnTo>
                    <a:lnTo>
                      <a:pt x="144395" y="131268"/>
                    </a:lnTo>
                    <a:lnTo>
                      <a:pt x="0" y="131268"/>
                    </a:lnTo>
                    <a:close/>
                  </a:path>
                </a:pathLst>
              </a:custGeom>
              <a:solidFill>
                <a:srgbClr val="E6E6E6"/>
              </a:solidFill>
              <a:ln w="2188" cap="flat">
                <a:noFill/>
                <a:prstDash val="solid"/>
                <a:miter/>
              </a:ln>
            </p:spPr>
            <p:txBody>
              <a:bodyPr rtlCol="0" anchor="ctr"/>
              <a:lstStyle/>
              <a:p>
                <a:endParaRPr lang="ko-KR" altLang="en-US"/>
              </a:p>
            </p:txBody>
          </p:sp>
          <p:sp>
            <p:nvSpPr>
              <p:cNvPr id="466" name="자유형: 도형 465">
                <a:extLst>
                  <a:ext uri="{FF2B5EF4-FFF2-40B4-BE49-F238E27FC236}">
                    <a16:creationId xmlns:a16="http://schemas.microsoft.com/office/drawing/2014/main" id="{E4C29408-BFE7-D0DB-FDFD-5585B69E88BF}"/>
                  </a:ext>
                </a:extLst>
              </p:cNvPr>
              <p:cNvSpPr/>
              <p:nvPr/>
            </p:nvSpPr>
            <p:spPr>
              <a:xfrm>
                <a:off x="7737841" y="5020624"/>
                <a:ext cx="61468" cy="131267"/>
              </a:xfrm>
              <a:custGeom>
                <a:avLst/>
                <a:gdLst>
                  <a:gd name="connsiteX0" fmla="*/ 0 w 61468"/>
                  <a:gd name="connsiteY0" fmla="*/ 0 h 131267"/>
                  <a:gd name="connsiteX1" fmla="*/ 61468 w 61468"/>
                  <a:gd name="connsiteY1" fmla="*/ 0 h 131267"/>
                  <a:gd name="connsiteX2" fmla="*/ 61468 w 61468"/>
                  <a:gd name="connsiteY2" fmla="*/ 131268 h 131267"/>
                  <a:gd name="connsiteX3" fmla="*/ 0 w 61468"/>
                  <a:gd name="connsiteY3" fmla="*/ 131268 h 131267"/>
                </a:gdLst>
                <a:ahLst/>
                <a:cxnLst>
                  <a:cxn ang="0">
                    <a:pos x="connsiteX0" y="connsiteY0"/>
                  </a:cxn>
                  <a:cxn ang="0">
                    <a:pos x="connsiteX1" y="connsiteY1"/>
                  </a:cxn>
                  <a:cxn ang="0">
                    <a:pos x="connsiteX2" y="connsiteY2"/>
                  </a:cxn>
                  <a:cxn ang="0">
                    <a:pos x="connsiteX3" y="connsiteY3"/>
                  </a:cxn>
                </a:cxnLst>
                <a:rect l="l" t="t" r="r" b="b"/>
                <a:pathLst>
                  <a:path w="61468" h="131267">
                    <a:moveTo>
                      <a:pt x="0" y="0"/>
                    </a:moveTo>
                    <a:lnTo>
                      <a:pt x="61468" y="0"/>
                    </a:lnTo>
                    <a:lnTo>
                      <a:pt x="61468" y="131268"/>
                    </a:lnTo>
                    <a:lnTo>
                      <a:pt x="0" y="131268"/>
                    </a:lnTo>
                    <a:close/>
                  </a:path>
                </a:pathLst>
              </a:custGeom>
              <a:solidFill>
                <a:srgbClr val="E6E6E6"/>
              </a:solidFill>
              <a:ln w="2188" cap="flat">
                <a:noFill/>
                <a:prstDash val="solid"/>
                <a:miter/>
              </a:ln>
            </p:spPr>
            <p:txBody>
              <a:bodyPr rtlCol="0" anchor="ctr"/>
              <a:lstStyle/>
              <a:p>
                <a:endParaRPr lang="ko-KR" altLang="en-US"/>
              </a:p>
            </p:txBody>
          </p:sp>
          <p:sp>
            <p:nvSpPr>
              <p:cNvPr id="467" name="자유형: 도형 466">
                <a:extLst>
                  <a:ext uri="{FF2B5EF4-FFF2-40B4-BE49-F238E27FC236}">
                    <a16:creationId xmlns:a16="http://schemas.microsoft.com/office/drawing/2014/main" id="{BE6A0235-6E4E-D317-4F2A-D334F01D321E}"/>
                  </a:ext>
                </a:extLst>
              </p:cNvPr>
              <p:cNvSpPr/>
              <p:nvPr/>
            </p:nvSpPr>
            <p:spPr>
              <a:xfrm>
                <a:off x="7808069" y="5020624"/>
                <a:ext cx="61468" cy="131267"/>
              </a:xfrm>
              <a:custGeom>
                <a:avLst/>
                <a:gdLst>
                  <a:gd name="connsiteX0" fmla="*/ 0 w 61468"/>
                  <a:gd name="connsiteY0" fmla="*/ 0 h 131267"/>
                  <a:gd name="connsiteX1" fmla="*/ 61468 w 61468"/>
                  <a:gd name="connsiteY1" fmla="*/ 0 h 131267"/>
                  <a:gd name="connsiteX2" fmla="*/ 61468 w 61468"/>
                  <a:gd name="connsiteY2" fmla="*/ 131268 h 131267"/>
                  <a:gd name="connsiteX3" fmla="*/ 0 w 61468"/>
                  <a:gd name="connsiteY3" fmla="*/ 131268 h 131267"/>
                </a:gdLst>
                <a:ahLst/>
                <a:cxnLst>
                  <a:cxn ang="0">
                    <a:pos x="connsiteX0" y="connsiteY0"/>
                  </a:cxn>
                  <a:cxn ang="0">
                    <a:pos x="connsiteX1" y="connsiteY1"/>
                  </a:cxn>
                  <a:cxn ang="0">
                    <a:pos x="connsiteX2" y="connsiteY2"/>
                  </a:cxn>
                  <a:cxn ang="0">
                    <a:pos x="connsiteX3" y="connsiteY3"/>
                  </a:cxn>
                </a:cxnLst>
                <a:rect l="l" t="t" r="r" b="b"/>
                <a:pathLst>
                  <a:path w="61468" h="131267">
                    <a:moveTo>
                      <a:pt x="0" y="0"/>
                    </a:moveTo>
                    <a:lnTo>
                      <a:pt x="61468" y="0"/>
                    </a:lnTo>
                    <a:lnTo>
                      <a:pt x="61468" y="131268"/>
                    </a:lnTo>
                    <a:lnTo>
                      <a:pt x="0" y="131268"/>
                    </a:lnTo>
                    <a:close/>
                  </a:path>
                </a:pathLst>
              </a:custGeom>
              <a:solidFill>
                <a:srgbClr val="E6E6E6"/>
              </a:solidFill>
              <a:ln w="2188" cap="flat">
                <a:noFill/>
                <a:prstDash val="solid"/>
                <a:miter/>
              </a:ln>
            </p:spPr>
            <p:txBody>
              <a:bodyPr rtlCol="0" anchor="ctr"/>
              <a:lstStyle/>
              <a:p>
                <a:endParaRPr lang="ko-KR" altLang="en-US"/>
              </a:p>
            </p:txBody>
          </p:sp>
        </p:grpSp>
        <p:grpSp>
          <p:nvGrpSpPr>
            <p:cNvPr id="468" name="그래픽 10" descr="도시 블록">
              <a:extLst>
                <a:ext uri="{FF2B5EF4-FFF2-40B4-BE49-F238E27FC236}">
                  <a16:creationId xmlns:a16="http://schemas.microsoft.com/office/drawing/2014/main" id="{1077E09A-F9B8-DB11-C645-2DC19DDD1F95}"/>
                </a:ext>
              </a:extLst>
            </p:cNvPr>
            <p:cNvGrpSpPr/>
            <p:nvPr/>
          </p:nvGrpSpPr>
          <p:grpSpPr>
            <a:xfrm>
              <a:off x="7584717" y="5182520"/>
              <a:ext cx="284835" cy="35004"/>
              <a:chOff x="7584717" y="5182520"/>
              <a:chExt cx="284835" cy="35004"/>
            </a:xfrm>
            <a:solidFill>
              <a:srgbClr val="E6E6E6"/>
            </a:solidFill>
          </p:grpSpPr>
          <p:sp>
            <p:nvSpPr>
              <p:cNvPr id="469" name="자유형: 도형 468">
                <a:extLst>
                  <a:ext uri="{FF2B5EF4-FFF2-40B4-BE49-F238E27FC236}">
                    <a16:creationId xmlns:a16="http://schemas.microsoft.com/office/drawing/2014/main" id="{64638204-B564-39DF-8BF5-05D58FCC0906}"/>
                  </a:ext>
                </a:extLst>
              </p:cNvPr>
              <p:cNvSpPr/>
              <p:nvPr/>
            </p:nvSpPr>
            <p:spPr>
              <a:xfrm>
                <a:off x="7584717" y="5182520"/>
                <a:ext cx="145149" cy="35004"/>
              </a:xfrm>
              <a:custGeom>
                <a:avLst/>
                <a:gdLst>
                  <a:gd name="connsiteX0" fmla="*/ 0 w 145149"/>
                  <a:gd name="connsiteY0" fmla="*/ 0 h 35004"/>
                  <a:gd name="connsiteX1" fmla="*/ 145149 w 145149"/>
                  <a:gd name="connsiteY1" fmla="*/ 0 h 35004"/>
                  <a:gd name="connsiteX2" fmla="*/ 145149 w 145149"/>
                  <a:gd name="connsiteY2" fmla="*/ 35005 h 35004"/>
                  <a:gd name="connsiteX3" fmla="*/ 0 w 145149"/>
                  <a:gd name="connsiteY3" fmla="*/ 35005 h 35004"/>
                </a:gdLst>
                <a:ahLst/>
                <a:cxnLst>
                  <a:cxn ang="0">
                    <a:pos x="connsiteX0" y="connsiteY0"/>
                  </a:cxn>
                  <a:cxn ang="0">
                    <a:pos x="connsiteX1" y="connsiteY1"/>
                  </a:cxn>
                  <a:cxn ang="0">
                    <a:pos x="connsiteX2" y="connsiteY2"/>
                  </a:cxn>
                  <a:cxn ang="0">
                    <a:pos x="connsiteX3" y="connsiteY3"/>
                  </a:cxn>
                </a:cxnLst>
                <a:rect l="l" t="t" r="r" b="b"/>
                <a:pathLst>
                  <a:path w="145149" h="35004">
                    <a:moveTo>
                      <a:pt x="0" y="0"/>
                    </a:moveTo>
                    <a:lnTo>
                      <a:pt x="145149" y="0"/>
                    </a:lnTo>
                    <a:lnTo>
                      <a:pt x="145149" y="35005"/>
                    </a:lnTo>
                    <a:lnTo>
                      <a:pt x="0" y="35005"/>
                    </a:lnTo>
                    <a:close/>
                  </a:path>
                </a:pathLst>
              </a:custGeom>
              <a:solidFill>
                <a:srgbClr val="E6E6E6"/>
              </a:solidFill>
              <a:ln w="2188" cap="flat">
                <a:noFill/>
                <a:prstDash val="solid"/>
                <a:miter/>
              </a:ln>
            </p:spPr>
            <p:txBody>
              <a:bodyPr rtlCol="0" anchor="ctr"/>
              <a:lstStyle/>
              <a:p>
                <a:endParaRPr lang="ko-KR" altLang="en-US"/>
              </a:p>
            </p:txBody>
          </p:sp>
          <p:sp>
            <p:nvSpPr>
              <p:cNvPr id="470" name="자유형: 도형 469">
                <a:extLst>
                  <a:ext uri="{FF2B5EF4-FFF2-40B4-BE49-F238E27FC236}">
                    <a16:creationId xmlns:a16="http://schemas.microsoft.com/office/drawing/2014/main" id="{6B7B0327-6FCA-C6B3-5591-8955A9B3459B}"/>
                  </a:ext>
                </a:extLst>
              </p:cNvPr>
              <p:cNvSpPr/>
              <p:nvPr/>
            </p:nvSpPr>
            <p:spPr>
              <a:xfrm>
                <a:off x="7737906" y="5182520"/>
                <a:ext cx="61417" cy="35004"/>
              </a:xfrm>
              <a:custGeom>
                <a:avLst/>
                <a:gdLst>
                  <a:gd name="connsiteX0" fmla="*/ 0 w 61417"/>
                  <a:gd name="connsiteY0" fmla="*/ 0 h 35004"/>
                  <a:gd name="connsiteX1" fmla="*/ 61418 w 61417"/>
                  <a:gd name="connsiteY1" fmla="*/ 0 h 35004"/>
                  <a:gd name="connsiteX2" fmla="*/ 61418 w 61417"/>
                  <a:gd name="connsiteY2" fmla="*/ 35005 h 35004"/>
                  <a:gd name="connsiteX3" fmla="*/ 0 w 61417"/>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1417" h="35004">
                    <a:moveTo>
                      <a:pt x="0" y="0"/>
                    </a:moveTo>
                    <a:lnTo>
                      <a:pt x="61418" y="0"/>
                    </a:lnTo>
                    <a:lnTo>
                      <a:pt x="61418" y="35005"/>
                    </a:lnTo>
                    <a:lnTo>
                      <a:pt x="0" y="35005"/>
                    </a:lnTo>
                    <a:close/>
                  </a:path>
                </a:pathLst>
              </a:custGeom>
              <a:solidFill>
                <a:srgbClr val="E6E6E6"/>
              </a:solidFill>
              <a:ln w="2188" cap="flat">
                <a:noFill/>
                <a:prstDash val="solid"/>
                <a:miter/>
              </a:ln>
            </p:spPr>
            <p:txBody>
              <a:bodyPr rtlCol="0" anchor="ctr"/>
              <a:lstStyle/>
              <a:p>
                <a:endParaRPr lang="ko-KR" altLang="en-US"/>
              </a:p>
            </p:txBody>
          </p:sp>
          <p:sp>
            <p:nvSpPr>
              <p:cNvPr id="471" name="자유형: 도형 470">
                <a:extLst>
                  <a:ext uri="{FF2B5EF4-FFF2-40B4-BE49-F238E27FC236}">
                    <a16:creationId xmlns:a16="http://schemas.microsoft.com/office/drawing/2014/main" id="{8BDF4D7F-50BA-A13B-D140-F061BA574D78}"/>
                  </a:ext>
                </a:extLst>
              </p:cNvPr>
              <p:cNvSpPr/>
              <p:nvPr/>
            </p:nvSpPr>
            <p:spPr>
              <a:xfrm>
                <a:off x="7808134" y="5182520"/>
                <a:ext cx="61417" cy="35004"/>
              </a:xfrm>
              <a:custGeom>
                <a:avLst/>
                <a:gdLst>
                  <a:gd name="connsiteX0" fmla="*/ 0 w 61417"/>
                  <a:gd name="connsiteY0" fmla="*/ 0 h 35004"/>
                  <a:gd name="connsiteX1" fmla="*/ 61418 w 61417"/>
                  <a:gd name="connsiteY1" fmla="*/ 0 h 35004"/>
                  <a:gd name="connsiteX2" fmla="*/ 61418 w 61417"/>
                  <a:gd name="connsiteY2" fmla="*/ 35005 h 35004"/>
                  <a:gd name="connsiteX3" fmla="*/ 0 w 61417"/>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1417" h="35004">
                    <a:moveTo>
                      <a:pt x="0" y="0"/>
                    </a:moveTo>
                    <a:lnTo>
                      <a:pt x="61418" y="0"/>
                    </a:lnTo>
                    <a:lnTo>
                      <a:pt x="61418" y="35005"/>
                    </a:lnTo>
                    <a:lnTo>
                      <a:pt x="0" y="35005"/>
                    </a:lnTo>
                    <a:close/>
                  </a:path>
                </a:pathLst>
              </a:custGeom>
              <a:solidFill>
                <a:srgbClr val="E6E6E6"/>
              </a:solidFill>
              <a:ln w="2188" cap="flat">
                <a:noFill/>
                <a:prstDash val="solid"/>
                <a:miter/>
              </a:ln>
            </p:spPr>
            <p:txBody>
              <a:bodyPr rtlCol="0" anchor="ctr"/>
              <a:lstStyle/>
              <a:p>
                <a:endParaRPr lang="ko-KR" altLang="en-US"/>
              </a:p>
            </p:txBody>
          </p:sp>
        </p:grpSp>
        <p:grpSp>
          <p:nvGrpSpPr>
            <p:cNvPr id="472" name="그래픽 10" descr="도시 블록">
              <a:extLst>
                <a:ext uri="{FF2B5EF4-FFF2-40B4-BE49-F238E27FC236}">
                  <a16:creationId xmlns:a16="http://schemas.microsoft.com/office/drawing/2014/main" id="{18A21F27-93AC-D6AA-586C-DB53AD7E4074}"/>
                </a:ext>
              </a:extLst>
            </p:cNvPr>
            <p:cNvGrpSpPr/>
            <p:nvPr/>
          </p:nvGrpSpPr>
          <p:grpSpPr>
            <a:xfrm>
              <a:off x="7584914" y="5248154"/>
              <a:ext cx="284638" cy="35004"/>
              <a:chOff x="7584914" y="5248154"/>
              <a:chExt cx="284638" cy="35004"/>
            </a:xfrm>
            <a:solidFill>
              <a:srgbClr val="E6E6E6"/>
            </a:solidFill>
          </p:grpSpPr>
          <p:sp>
            <p:nvSpPr>
              <p:cNvPr id="473" name="자유형: 도형 472">
                <a:extLst>
                  <a:ext uri="{FF2B5EF4-FFF2-40B4-BE49-F238E27FC236}">
                    <a16:creationId xmlns:a16="http://schemas.microsoft.com/office/drawing/2014/main" id="{A31F46B5-4B20-CE54-D4AF-5478C68E7A0F}"/>
                  </a:ext>
                </a:extLst>
              </p:cNvPr>
              <p:cNvSpPr/>
              <p:nvPr/>
            </p:nvSpPr>
            <p:spPr>
              <a:xfrm>
                <a:off x="7584914" y="5248154"/>
                <a:ext cx="144180" cy="35004"/>
              </a:xfrm>
              <a:custGeom>
                <a:avLst/>
                <a:gdLst>
                  <a:gd name="connsiteX0" fmla="*/ 0 w 144180"/>
                  <a:gd name="connsiteY0" fmla="*/ 0 h 35004"/>
                  <a:gd name="connsiteX1" fmla="*/ 144180 w 144180"/>
                  <a:gd name="connsiteY1" fmla="*/ 0 h 35004"/>
                  <a:gd name="connsiteX2" fmla="*/ 144180 w 144180"/>
                  <a:gd name="connsiteY2" fmla="*/ 35005 h 35004"/>
                  <a:gd name="connsiteX3" fmla="*/ 0 w 144180"/>
                  <a:gd name="connsiteY3" fmla="*/ 35005 h 35004"/>
                </a:gdLst>
                <a:ahLst/>
                <a:cxnLst>
                  <a:cxn ang="0">
                    <a:pos x="connsiteX0" y="connsiteY0"/>
                  </a:cxn>
                  <a:cxn ang="0">
                    <a:pos x="connsiteX1" y="connsiteY1"/>
                  </a:cxn>
                  <a:cxn ang="0">
                    <a:pos x="connsiteX2" y="connsiteY2"/>
                  </a:cxn>
                  <a:cxn ang="0">
                    <a:pos x="connsiteX3" y="connsiteY3"/>
                  </a:cxn>
                </a:cxnLst>
                <a:rect l="l" t="t" r="r" b="b"/>
                <a:pathLst>
                  <a:path w="144180" h="35004">
                    <a:moveTo>
                      <a:pt x="0" y="0"/>
                    </a:moveTo>
                    <a:lnTo>
                      <a:pt x="144180" y="0"/>
                    </a:lnTo>
                    <a:lnTo>
                      <a:pt x="144180" y="35005"/>
                    </a:lnTo>
                    <a:lnTo>
                      <a:pt x="0" y="35005"/>
                    </a:lnTo>
                    <a:close/>
                  </a:path>
                </a:pathLst>
              </a:custGeom>
              <a:solidFill>
                <a:srgbClr val="E6E6E6"/>
              </a:solidFill>
              <a:ln w="2188" cap="flat">
                <a:noFill/>
                <a:prstDash val="solid"/>
                <a:miter/>
              </a:ln>
            </p:spPr>
            <p:txBody>
              <a:bodyPr rtlCol="0" anchor="ctr"/>
              <a:lstStyle/>
              <a:p>
                <a:endParaRPr lang="ko-KR" altLang="en-US"/>
              </a:p>
            </p:txBody>
          </p:sp>
          <p:sp>
            <p:nvSpPr>
              <p:cNvPr id="474" name="자유형: 도형 473">
                <a:extLst>
                  <a:ext uri="{FF2B5EF4-FFF2-40B4-BE49-F238E27FC236}">
                    <a16:creationId xmlns:a16="http://schemas.microsoft.com/office/drawing/2014/main" id="{12920CD4-A7D4-DDC3-1832-F645343ACBA1}"/>
                  </a:ext>
                </a:extLst>
              </p:cNvPr>
              <p:cNvSpPr/>
              <p:nvPr/>
            </p:nvSpPr>
            <p:spPr>
              <a:xfrm>
                <a:off x="7737841" y="5248154"/>
                <a:ext cx="60838" cy="35004"/>
              </a:xfrm>
              <a:custGeom>
                <a:avLst/>
                <a:gdLst>
                  <a:gd name="connsiteX0" fmla="*/ 0 w 60838"/>
                  <a:gd name="connsiteY0" fmla="*/ 0 h 35004"/>
                  <a:gd name="connsiteX1" fmla="*/ 60838 w 60838"/>
                  <a:gd name="connsiteY1" fmla="*/ 0 h 35004"/>
                  <a:gd name="connsiteX2" fmla="*/ 60838 w 60838"/>
                  <a:gd name="connsiteY2" fmla="*/ 35005 h 35004"/>
                  <a:gd name="connsiteX3" fmla="*/ 0 w 60838"/>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0838" h="35004">
                    <a:moveTo>
                      <a:pt x="0" y="0"/>
                    </a:moveTo>
                    <a:lnTo>
                      <a:pt x="60838" y="0"/>
                    </a:lnTo>
                    <a:lnTo>
                      <a:pt x="60838" y="35005"/>
                    </a:lnTo>
                    <a:lnTo>
                      <a:pt x="0" y="35005"/>
                    </a:lnTo>
                    <a:close/>
                  </a:path>
                </a:pathLst>
              </a:custGeom>
              <a:solidFill>
                <a:srgbClr val="E6E6E6"/>
              </a:solidFill>
              <a:ln w="2188" cap="flat">
                <a:noFill/>
                <a:prstDash val="solid"/>
                <a:miter/>
              </a:ln>
            </p:spPr>
            <p:txBody>
              <a:bodyPr rtlCol="0" anchor="ctr"/>
              <a:lstStyle/>
              <a:p>
                <a:endParaRPr lang="ko-KR" altLang="en-US"/>
              </a:p>
            </p:txBody>
          </p:sp>
          <p:sp>
            <p:nvSpPr>
              <p:cNvPr id="475" name="자유형: 도형 474">
                <a:extLst>
                  <a:ext uri="{FF2B5EF4-FFF2-40B4-BE49-F238E27FC236}">
                    <a16:creationId xmlns:a16="http://schemas.microsoft.com/office/drawing/2014/main" id="{85B44E82-ED61-5669-C689-9866F1982D4C}"/>
                  </a:ext>
                </a:extLst>
              </p:cNvPr>
              <p:cNvSpPr/>
              <p:nvPr/>
            </p:nvSpPr>
            <p:spPr>
              <a:xfrm>
                <a:off x="7808134" y="5248154"/>
                <a:ext cx="61417" cy="35004"/>
              </a:xfrm>
              <a:custGeom>
                <a:avLst/>
                <a:gdLst>
                  <a:gd name="connsiteX0" fmla="*/ 0 w 61417"/>
                  <a:gd name="connsiteY0" fmla="*/ 0 h 35004"/>
                  <a:gd name="connsiteX1" fmla="*/ 61418 w 61417"/>
                  <a:gd name="connsiteY1" fmla="*/ 0 h 35004"/>
                  <a:gd name="connsiteX2" fmla="*/ 61418 w 61417"/>
                  <a:gd name="connsiteY2" fmla="*/ 35005 h 35004"/>
                  <a:gd name="connsiteX3" fmla="*/ 0 w 61417"/>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1417" h="35004">
                    <a:moveTo>
                      <a:pt x="0" y="0"/>
                    </a:moveTo>
                    <a:lnTo>
                      <a:pt x="61418" y="0"/>
                    </a:lnTo>
                    <a:lnTo>
                      <a:pt x="61418" y="35005"/>
                    </a:lnTo>
                    <a:lnTo>
                      <a:pt x="0" y="35005"/>
                    </a:lnTo>
                    <a:close/>
                  </a:path>
                </a:pathLst>
              </a:custGeom>
              <a:solidFill>
                <a:srgbClr val="E6E6E6"/>
              </a:solidFill>
              <a:ln w="2188" cap="flat">
                <a:noFill/>
                <a:prstDash val="solid"/>
                <a:miter/>
              </a:ln>
            </p:spPr>
            <p:txBody>
              <a:bodyPr rtlCol="0" anchor="ctr"/>
              <a:lstStyle/>
              <a:p>
                <a:endParaRPr lang="ko-KR" altLang="en-US"/>
              </a:p>
            </p:txBody>
          </p:sp>
        </p:grpSp>
        <p:grpSp>
          <p:nvGrpSpPr>
            <p:cNvPr id="476" name="그래픽 10" descr="도시 블록">
              <a:extLst>
                <a:ext uri="{FF2B5EF4-FFF2-40B4-BE49-F238E27FC236}">
                  <a16:creationId xmlns:a16="http://schemas.microsoft.com/office/drawing/2014/main" id="{AE372357-A14A-5D5C-7A3D-6D0872D88F0C}"/>
                </a:ext>
              </a:extLst>
            </p:cNvPr>
            <p:cNvGrpSpPr/>
            <p:nvPr/>
          </p:nvGrpSpPr>
          <p:grpSpPr>
            <a:xfrm>
              <a:off x="7667722" y="5313788"/>
              <a:ext cx="131602" cy="35004"/>
              <a:chOff x="7667722" y="5313788"/>
              <a:chExt cx="131602" cy="35004"/>
            </a:xfrm>
            <a:solidFill>
              <a:srgbClr val="E6E6E6"/>
            </a:solidFill>
          </p:grpSpPr>
          <p:sp>
            <p:nvSpPr>
              <p:cNvPr id="477" name="자유형: 도형 476">
                <a:extLst>
                  <a:ext uri="{FF2B5EF4-FFF2-40B4-BE49-F238E27FC236}">
                    <a16:creationId xmlns:a16="http://schemas.microsoft.com/office/drawing/2014/main" id="{8E369DD7-0B8C-F3F8-1A5F-DD10B4847F97}"/>
                  </a:ext>
                </a:extLst>
              </p:cNvPr>
              <p:cNvSpPr/>
              <p:nvPr/>
            </p:nvSpPr>
            <p:spPr>
              <a:xfrm>
                <a:off x="7667722" y="5313788"/>
                <a:ext cx="62135" cy="35004"/>
              </a:xfrm>
              <a:custGeom>
                <a:avLst/>
                <a:gdLst>
                  <a:gd name="connsiteX0" fmla="*/ 0 w 62135"/>
                  <a:gd name="connsiteY0" fmla="*/ 0 h 35004"/>
                  <a:gd name="connsiteX1" fmla="*/ 62136 w 62135"/>
                  <a:gd name="connsiteY1" fmla="*/ 0 h 35004"/>
                  <a:gd name="connsiteX2" fmla="*/ 62136 w 62135"/>
                  <a:gd name="connsiteY2" fmla="*/ 35005 h 35004"/>
                  <a:gd name="connsiteX3" fmla="*/ 0 w 62135"/>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2135" h="35004">
                    <a:moveTo>
                      <a:pt x="0" y="0"/>
                    </a:moveTo>
                    <a:lnTo>
                      <a:pt x="62136" y="0"/>
                    </a:lnTo>
                    <a:lnTo>
                      <a:pt x="62136" y="35005"/>
                    </a:lnTo>
                    <a:lnTo>
                      <a:pt x="0" y="35005"/>
                    </a:lnTo>
                    <a:close/>
                  </a:path>
                </a:pathLst>
              </a:custGeom>
              <a:solidFill>
                <a:srgbClr val="E6E6E6"/>
              </a:solidFill>
              <a:ln w="2188" cap="flat">
                <a:noFill/>
                <a:prstDash val="solid"/>
                <a:miter/>
              </a:ln>
            </p:spPr>
            <p:txBody>
              <a:bodyPr rtlCol="0" anchor="ctr"/>
              <a:lstStyle/>
              <a:p>
                <a:endParaRPr lang="ko-KR" altLang="en-US"/>
              </a:p>
            </p:txBody>
          </p:sp>
          <p:sp>
            <p:nvSpPr>
              <p:cNvPr id="478" name="자유형: 도형 477">
                <a:extLst>
                  <a:ext uri="{FF2B5EF4-FFF2-40B4-BE49-F238E27FC236}">
                    <a16:creationId xmlns:a16="http://schemas.microsoft.com/office/drawing/2014/main" id="{DBF1629E-E0D4-F131-C362-016124702BB1}"/>
                  </a:ext>
                </a:extLst>
              </p:cNvPr>
              <p:cNvSpPr/>
              <p:nvPr/>
            </p:nvSpPr>
            <p:spPr>
              <a:xfrm>
                <a:off x="7737906" y="5313788"/>
                <a:ext cx="61417" cy="35004"/>
              </a:xfrm>
              <a:custGeom>
                <a:avLst/>
                <a:gdLst>
                  <a:gd name="connsiteX0" fmla="*/ 0 w 61417"/>
                  <a:gd name="connsiteY0" fmla="*/ 0 h 35004"/>
                  <a:gd name="connsiteX1" fmla="*/ 61418 w 61417"/>
                  <a:gd name="connsiteY1" fmla="*/ 0 h 35004"/>
                  <a:gd name="connsiteX2" fmla="*/ 61418 w 61417"/>
                  <a:gd name="connsiteY2" fmla="*/ 35005 h 35004"/>
                  <a:gd name="connsiteX3" fmla="*/ 0 w 61417"/>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1417" h="35004">
                    <a:moveTo>
                      <a:pt x="0" y="0"/>
                    </a:moveTo>
                    <a:lnTo>
                      <a:pt x="61418" y="0"/>
                    </a:lnTo>
                    <a:lnTo>
                      <a:pt x="61418" y="35005"/>
                    </a:lnTo>
                    <a:lnTo>
                      <a:pt x="0" y="35005"/>
                    </a:lnTo>
                    <a:close/>
                  </a:path>
                </a:pathLst>
              </a:custGeom>
              <a:solidFill>
                <a:srgbClr val="E6E6E6"/>
              </a:solidFill>
              <a:ln w="2188" cap="flat">
                <a:noFill/>
                <a:prstDash val="solid"/>
                <a:miter/>
              </a:ln>
            </p:spPr>
            <p:txBody>
              <a:bodyPr rtlCol="0" anchor="ctr"/>
              <a:lstStyle/>
              <a:p>
                <a:endParaRPr lang="ko-KR" altLang="en-US"/>
              </a:p>
            </p:txBody>
          </p:sp>
        </p:grpSp>
        <p:grpSp>
          <p:nvGrpSpPr>
            <p:cNvPr id="479" name="그래픽 10" descr="도시 블록">
              <a:extLst>
                <a:ext uri="{FF2B5EF4-FFF2-40B4-BE49-F238E27FC236}">
                  <a16:creationId xmlns:a16="http://schemas.microsoft.com/office/drawing/2014/main" id="{D980388D-4573-1432-C589-3916785CDFEC}"/>
                </a:ext>
              </a:extLst>
            </p:cNvPr>
            <p:cNvGrpSpPr/>
            <p:nvPr/>
          </p:nvGrpSpPr>
          <p:grpSpPr>
            <a:xfrm>
              <a:off x="7585132" y="5445056"/>
              <a:ext cx="214176" cy="35004"/>
              <a:chOff x="7585132" y="5445056"/>
              <a:chExt cx="214176" cy="35004"/>
            </a:xfrm>
            <a:solidFill>
              <a:srgbClr val="E6E6E6"/>
            </a:solidFill>
          </p:grpSpPr>
          <p:sp>
            <p:nvSpPr>
              <p:cNvPr id="480" name="자유형: 도형 479">
                <a:extLst>
                  <a:ext uri="{FF2B5EF4-FFF2-40B4-BE49-F238E27FC236}">
                    <a16:creationId xmlns:a16="http://schemas.microsoft.com/office/drawing/2014/main" id="{FA0A5E9E-9AD7-5D6A-259B-709C3FD299D2}"/>
                  </a:ext>
                </a:extLst>
              </p:cNvPr>
              <p:cNvSpPr/>
              <p:nvPr/>
            </p:nvSpPr>
            <p:spPr>
              <a:xfrm>
                <a:off x="7585132" y="5445056"/>
                <a:ext cx="143954" cy="35004"/>
              </a:xfrm>
              <a:custGeom>
                <a:avLst/>
                <a:gdLst>
                  <a:gd name="connsiteX0" fmla="*/ 0 w 143954"/>
                  <a:gd name="connsiteY0" fmla="*/ 0 h 35004"/>
                  <a:gd name="connsiteX1" fmla="*/ 143955 w 143954"/>
                  <a:gd name="connsiteY1" fmla="*/ 0 h 35004"/>
                  <a:gd name="connsiteX2" fmla="*/ 143955 w 143954"/>
                  <a:gd name="connsiteY2" fmla="*/ 35005 h 35004"/>
                  <a:gd name="connsiteX3" fmla="*/ 0 w 143954"/>
                  <a:gd name="connsiteY3" fmla="*/ 35005 h 35004"/>
                </a:gdLst>
                <a:ahLst/>
                <a:cxnLst>
                  <a:cxn ang="0">
                    <a:pos x="connsiteX0" y="connsiteY0"/>
                  </a:cxn>
                  <a:cxn ang="0">
                    <a:pos x="connsiteX1" y="connsiteY1"/>
                  </a:cxn>
                  <a:cxn ang="0">
                    <a:pos x="connsiteX2" y="connsiteY2"/>
                  </a:cxn>
                  <a:cxn ang="0">
                    <a:pos x="connsiteX3" y="connsiteY3"/>
                  </a:cxn>
                </a:cxnLst>
                <a:rect l="l" t="t" r="r" b="b"/>
                <a:pathLst>
                  <a:path w="143954" h="35004">
                    <a:moveTo>
                      <a:pt x="0" y="0"/>
                    </a:moveTo>
                    <a:lnTo>
                      <a:pt x="143955" y="0"/>
                    </a:lnTo>
                    <a:lnTo>
                      <a:pt x="143955" y="35005"/>
                    </a:lnTo>
                    <a:lnTo>
                      <a:pt x="0" y="35005"/>
                    </a:lnTo>
                    <a:close/>
                  </a:path>
                </a:pathLst>
              </a:custGeom>
              <a:solidFill>
                <a:srgbClr val="E6E6E6"/>
              </a:solidFill>
              <a:ln w="2188" cap="flat">
                <a:noFill/>
                <a:prstDash val="solid"/>
                <a:miter/>
              </a:ln>
            </p:spPr>
            <p:txBody>
              <a:bodyPr rtlCol="0" anchor="ctr"/>
              <a:lstStyle/>
              <a:p>
                <a:endParaRPr lang="ko-KR" altLang="en-US"/>
              </a:p>
            </p:txBody>
          </p:sp>
          <p:sp>
            <p:nvSpPr>
              <p:cNvPr id="481" name="자유형: 도형 480">
                <a:extLst>
                  <a:ext uri="{FF2B5EF4-FFF2-40B4-BE49-F238E27FC236}">
                    <a16:creationId xmlns:a16="http://schemas.microsoft.com/office/drawing/2014/main" id="{AFF4DC58-336F-4B5D-94BD-5BB885E911BC}"/>
                  </a:ext>
                </a:extLst>
              </p:cNvPr>
              <p:cNvSpPr/>
              <p:nvPr/>
            </p:nvSpPr>
            <p:spPr>
              <a:xfrm>
                <a:off x="7737841" y="5445056"/>
                <a:ext cx="61468" cy="35004"/>
              </a:xfrm>
              <a:custGeom>
                <a:avLst/>
                <a:gdLst>
                  <a:gd name="connsiteX0" fmla="*/ 0 w 61468"/>
                  <a:gd name="connsiteY0" fmla="*/ 0 h 35004"/>
                  <a:gd name="connsiteX1" fmla="*/ 61468 w 61468"/>
                  <a:gd name="connsiteY1" fmla="*/ 0 h 35004"/>
                  <a:gd name="connsiteX2" fmla="*/ 61468 w 61468"/>
                  <a:gd name="connsiteY2" fmla="*/ 35005 h 35004"/>
                  <a:gd name="connsiteX3" fmla="*/ 0 w 61468"/>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1468" h="35004">
                    <a:moveTo>
                      <a:pt x="0" y="0"/>
                    </a:moveTo>
                    <a:lnTo>
                      <a:pt x="61468" y="0"/>
                    </a:lnTo>
                    <a:lnTo>
                      <a:pt x="61468" y="35005"/>
                    </a:lnTo>
                    <a:lnTo>
                      <a:pt x="0" y="35005"/>
                    </a:lnTo>
                    <a:close/>
                  </a:path>
                </a:pathLst>
              </a:custGeom>
              <a:solidFill>
                <a:srgbClr val="E6E6E6"/>
              </a:solidFill>
              <a:ln w="2188" cap="flat">
                <a:noFill/>
                <a:prstDash val="solid"/>
                <a:miter/>
              </a:ln>
            </p:spPr>
            <p:txBody>
              <a:bodyPr rtlCol="0" anchor="ctr"/>
              <a:lstStyle/>
              <a:p>
                <a:endParaRPr lang="ko-KR" altLang="en-US"/>
              </a:p>
            </p:txBody>
          </p:sp>
        </p:grpSp>
        <p:grpSp>
          <p:nvGrpSpPr>
            <p:cNvPr id="482" name="그래픽 10" descr="도시 블록">
              <a:extLst>
                <a:ext uri="{FF2B5EF4-FFF2-40B4-BE49-F238E27FC236}">
                  <a16:creationId xmlns:a16="http://schemas.microsoft.com/office/drawing/2014/main" id="{667C946B-785F-B153-97BD-1550E80FDDD5}"/>
                </a:ext>
              </a:extLst>
            </p:cNvPr>
            <p:cNvGrpSpPr/>
            <p:nvPr/>
          </p:nvGrpSpPr>
          <p:grpSpPr>
            <a:xfrm>
              <a:off x="7667875" y="5379422"/>
              <a:ext cx="201631" cy="35004"/>
              <a:chOff x="7667875" y="5379422"/>
              <a:chExt cx="201631" cy="35004"/>
            </a:xfrm>
          </p:grpSpPr>
          <p:sp>
            <p:nvSpPr>
              <p:cNvPr id="483" name="자유형: 도형 482">
                <a:extLst>
                  <a:ext uri="{FF2B5EF4-FFF2-40B4-BE49-F238E27FC236}">
                    <a16:creationId xmlns:a16="http://schemas.microsoft.com/office/drawing/2014/main" id="{8DED5CC0-C543-0BE7-C53D-D30A3CB2AFEF}"/>
                  </a:ext>
                </a:extLst>
              </p:cNvPr>
              <p:cNvSpPr/>
              <p:nvPr/>
            </p:nvSpPr>
            <p:spPr>
              <a:xfrm>
                <a:off x="7667875" y="5379422"/>
                <a:ext cx="61978" cy="35004"/>
              </a:xfrm>
              <a:custGeom>
                <a:avLst/>
                <a:gdLst>
                  <a:gd name="connsiteX0" fmla="*/ 0 w 61978"/>
                  <a:gd name="connsiteY0" fmla="*/ 0 h 35004"/>
                  <a:gd name="connsiteX1" fmla="*/ 61978 w 61978"/>
                  <a:gd name="connsiteY1" fmla="*/ 0 h 35004"/>
                  <a:gd name="connsiteX2" fmla="*/ 61978 w 61978"/>
                  <a:gd name="connsiteY2" fmla="*/ 35005 h 35004"/>
                  <a:gd name="connsiteX3" fmla="*/ 0 w 61978"/>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1978" h="35004">
                    <a:moveTo>
                      <a:pt x="0" y="0"/>
                    </a:moveTo>
                    <a:lnTo>
                      <a:pt x="61978" y="0"/>
                    </a:lnTo>
                    <a:lnTo>
                      <a:pt x="61978" y="35005"/>
                    </a:lnTo>
                    <a:lnTo>
                      <a:pt x="0" y="35005"/>
                    </a:lnTo>
                    <a:close/>
                  </a:path>
                </a:pathLst>
              </a:custGeom>
              <a:solidFill>
                <a:srgbClr val="E6E6E6"/>
              </a:solidFill>
              <a:ln w="2188" cap="flat">
                <a:noFill/>
                <a:prstDash val="solid"/>
                <a:miter/>
              </a:ln>
            </p:spPr>
            <p:txBody>
              <a:bodyPr rtlCol="0" anchor="ctr"/>
              <a:lstStyle/>
              <a:p>
                <a:endParaRPr lang="ko-KR" altLang="en-US"/>
              </a:p>
            </p:txBody>
          </p:sp>
          <p:sp>
            <p:nvSpPr>
              <p:cNvPr id="484" name="자유형: 도형 483">
                <a:extLst>
                  <a:ext uri="{FF2B5EF4-FFF2-40B4-BE49-F238E27FC236}">
                    <a16:creationId xmlns:a16="http://schemas.microsoft.com/office/drawing/2014/main" id="{84534461-63F6-C685-04E1-2F8F3C203591}"/>
                  </a:ext>
                </a:extLst>
              </p:cNvPr>
              <p:cNvSpPr/>
              <p:nvPr/>
            </p:nvSpPr>
            <p:spPr>
              <a:xfrm>
                <a:off x="7737906" y="5379422"/>
                <a:ext cx="61437" cy="35004"/>
              </a:xfrm>
              <a:custGeom>
                <a:avLst/>
                <a:gdLst>
                  <a:gd name="connsiteX0" fmla="*/ 0 w 61437"/>
                  <a:gd name="connsiteY0" fmla="*/ 0 h 35004"/>
                  <a:gd name="connsiteX1" fmla="*/ 61438 w 61437"/>
                  <a:gd name="connsiteY1" fmla="*/ 0 h 35004"/>
                  <a:gd name="connsiteX2" fmla="*/ 61438 w 61437"/>
                  <a:gd name="connsiteY2" fmla="*/ 35005 h 35004"/>
                  <a:gd name="connsiteX3" fmla="*/ 0 w 61437"/>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1437" h="35004">
                    <a:moveTo>
                      <a:pt x="0" y="0"/>
                    </a:moveTo>
                    <a:lnTo>
                      <a:pt x="61438" y="0"/>
                    </a:lnTo>
                    <a:lnTo>
                      <a:pt x="61438" y="35005"/>
                    </a:lnTo>
                    <a:lnTo>
                      <a:pt x="0" y="35005"/>
                    </a:lnTo>
                    <a:close/>
                  </a:path>
                </a:pathLst>
              </a:custGeom>
              <a:solidFill>
                <a:schemeClr val="accent4"/>
              </a:solidFill>
              <a:ln w="2188" cap="flat">
                <a:noFill/>
                <a:prstDash val="solid"/>
                <a:miter/>
              </a:ln>
            </p:spPr>
            <p:txBody>
              <a:bodyPr rtlCol="0" anchor="ctr"/>
              <a:lstStyle/>
              <a:p>
                <a:endParaRPr lang="ko-KR" altLang="en-US"/>
              </a:p>
            </p:txBody>
          </p:sp>
          <p:sp>
            <p:nvSpPr>
              <p:cNvPr id="485" name="자유형: 도형 484">
                <a:extLst>
                  <a:ext uri="{FF2B5EF4-FFF2-40B4-BE49-F238E27FC236}">
                    <a16:creationId xmlns:a16="http://schemas.microsoft.com/office/drawing/2014/main" id="{D825F959-D1CE-237A-A8EF-A7B14E39AB35}"/>
                  </a:ext>
                </a:extLst>
              </p:cNvPr>
              <p:cNvSpPr/>
              <p:nvPr/>
            </p:nvSpPr>
            <p:spPr>
              <a:xfrm>
                <a:off x="7808069" y="5379422"/>
                <a:ext cx="61437" cy="35004"/>
              </a:xfrm>
              <a:custGeom>
                <a:avLst/>
                <a:gdLst>
                  <a:gd name="connsiteX0" fmla="*/ 0 w 61437"/>
                  <a:gd name="connsiteY0" fmla="*/ 0 h 35004"/>
                  <a:gd name="connsiteX1" fmla="*/ 61438 w 61437"/>
                  <a:gd name="connsiteY1" fmla="*/ 0 h 35004"/>
                  <a:gd name="connsiteX2" fmla="*/ 61438 w 61437"/>
                  <a:gd name="connsiteY2" fmla="*/ 35005 h 35004"/>
                  <a:gd name="connsiteX3" fmla="*/ 0 w 61437"/>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1437" h="35004">
                    <a:moveTo>
                      <a:pt x="0" y="0"/>
                    </a:moveTo>
                    <a:lnTo>
                      <a:pt x="61438" y="0"/>
                    </a:lnTo>
                    <a:lnTo>
                      <a:pt x="61438" y="35005"/>
                    </a:lnTo>
                    <a:lnTo>
                      <a:pt x="0" y="35005"/>
                    </a:lnTo>
                    <a:close/>
                  </a:path>
                </a:pathLst>
              </a:custGeom>
              <a:solidFill>
                <a:schemeClr val="accent4"/>
              </a:solidFill>
              <a:ln w="2188" cap="flat">
                <a:noFill/>
                <a:prstDash val="solid"/>
                <a:miter/>
              </a:ln>
            </p:spPr>
            <p:txBody>
              <a:bodyPr rtlCol="0" anchor="ctr"/>
              <a:lstStyle/>
              <a:p>
                <a:endParaRPr lang="ko-KR" altLang="en-US"/>
              </a:p>
            </p:txBody>
          </p:sp>
        </p:grpSp>
        <p:sp>
          <p:nvSpPr>
            <p:cNvPr id="486" name="자유형: 도형 485">
              <a:extLst>
                <a:ext uri="{FF2B5EF4-FFF2-40B4-BE49-F238E27FC236}">
                  <a16:creationId xmlns:a16="http://schemas.microsoft.com/office/drawing/2014/main" id="{B4BA0622-0660-8ED8-18D5-6981FB2969BF}"/>
                </a:ext>
              </a:extLst>
            </p:cNvPr>
            <p:cNvSpPr/>
            <p:nvPr/>
          </p:nvSpPr>
          <p:spPr>
            <a:xfrm>
              <a:off x="7737906" y="5510690"/>
              <a:ext cx="60639" cy="35004"/>
            </a:xfrm>
            <a:custGeom>
              <a:avLst/>
              <a:gdLst>
                <a:gd name="connsiteX0" fmla="*/ 0 w 60639"/>
                <a:gd name="connsiteY0" fmla="*/ 0 h 35004"/>
                <a:gd name="connsiteX1" fmla="*/ 60639 w 60639"/>
                <a:gd name="connsiteY1" fmla="*/ 0 h 35004"/>
                <a:gd name="connsiteX2" fmla="*/ 60639 w 60639"/>
                <a:gd name="connsiteY2" fmla="*/ 35005 h 35004"/>
                <a:gd name="connsiteX3" fmla="*/ 0 w 60639"/>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0639" h="35004">
                  <a:moveTo>
                    <a:pt x="0" y="0"/>
                  </a:moveTo>
                  <a:lnTo>
                    <a:pt x="60639" y="0"/>
                  </a:lnTo>
                  <a:lnTo>
                    <a:pt x="60639" y="35005"/>
                  </a:lnTo>
                  <a:lnTo>
                    <a:pt x="0" y="35005"/>
                  </a:lnTo>
                  <a:close/>
                </a:path>
              </a:pathLst>
            </a:custGeom>
            <a:solidFill>
              <a:srgbClr val="E6E6E6"/>
            </a:solidFill>
            <a:ln w="2188" cap="flat">
              <a:noFill/>
              <a:prstDash val="solid"/>
              <a:miter/>
            </a:ln>
          </p:spPr>
          <p:txBody>
            <a:bodyPr rtlCol="0" anchor="ctr"/>
            <a:lstStyle/>
            <a:p>
              <a:endParaRPr lang="ko-KR" altLang="en-US"/>
            </a:p>
          </p:txBody>
        </p:sp>
        <p:sp>
          <p:nvSpPr>
            <p:cNvPr id="487" name="자유형: 도형 486">
              <a:extLst>
                <a:ext uri="{FF2B5EF4-FFF2-40B4-BE49-F238E27FC236}">
                  <a16:creationId xmlns:a16="http://schemas.microsoft.com/office/drawing/2014/main" id="{87377099-DFDC-6FAC-49B8-8462DEDFB19D}"/>
                </a:ext>
              </a:extLst>
            </p:cNvPr>
            <p:cNvSpPr/>
            <p:nvPr/>
          </p:nvSpPr>
          <p:spPr>
            <a:xfrm>
              <a:off x="7667656" y="5641957"/>
              <a:ext cx="61431" cy="35004"/>
            </a:xfrm>
            <a:custGeom>
              <a:avLst/>
              <a:gdLst>
                <a:gd name="connsiteX0" fmla="*/ 0 w 61431"/>
                <a:gd name="connsiteY0" fmla="*/ 0 h 35004"/>
                <a:gd name="connsiteX1" fmla="*/ 61431 w 61431"/>
                <a:gd name="connsiteY1" fmla="*/ 0 h 35004"/>
                <a:gd name="connsiteX2" fmla="*/ 61431 w 61431"/>
                <a:gd name="connsiteY2" fmla="*/ 35005 h 35004"/>
                <a:gd name="connsiteX3" fmla="*/ 0 w 61431"/>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1431" h="35004">
                  <a:moveTo>
                    <a:pt x="0" y="0"/>
                  </a:moveTo>
                  <a:lnTo>
                    <a:pt x="61431" y="0"/>
                  </a:lnTo>
                  <a:lnTo>
                    <a:pt x="61431" y="35005"/>
                  </a:lnTo>
                  <a:lnTo>
                    <a:pt x="0" y="35005"/>
                  </a:lnTo>
                  <a:close/>
                </a:path>
              </a:pathLst>
            </a:custGeom>
            <a:solidFill>
              <a:srgbClr val="E6E6E6"/>
            </a:solidFill>
            <a:ln w="2188" cap="flat">
              <a:noFill/>
              <a:prstDash val="solid"/>
              <a:miter/>
            </a:ln>
          </p:spPr>
          <p:txBody>
            <a:bodyPr rtlCol="0" anchor="ctr"/>
            <a:lstStyle/>
            <a:p>
              <a:endParaRPr lang="ko-KR" altLang="en-US"/>
            </a:p>
          </p:txBody>
        </p:sp>
        <p:grpSp>
          <p:nvGrpSpPr>
            <p:cNvPr id="488" name="그래픽 10" descr="도시 블록">
              <a:extLst>
                <a:ext uri="{FF2B5EF4-FFF2-40B4-BE49-F238E27FC236}">
                  <a16:creationId xmlns:a16="http://schemas.microsoft.com/office/drawing/2014/main" id="{89733D38-824C-D4BB-FECF-5B63D9E9D289}"/>
                </a:ext>
              </a:extLst>
            </p:cNvPr>
            <p:cNvGrpSpPr/>
            <p:nvPr/>
          </p:nvGrpSpPr>
          <p:grpSpPr>
            <a:xfrm>
              <a:off x="7584717" y="5576323"/>
              <a:ext cx="284625" cy="35004"/>
              <a:chOff x="7584717" y="5576323"/>
              <a:chExt cx="284625" cy="35004"/>
            </a:xfrm>
          </p:grpSpPr>
          <p:sp>
            <p:nvSpPr>
              <p:cNvPr id="489" name="자유형: 도형 488">
                <a:extLst>
                  <a:ext uri="{FF2B5EF4-FFF2-40B4-BE49-F238E27FC236}">
                    <a16:creationId xmlns:a16="http://schemas.microsoft.com/office/drawing/2014/main" id="{E942CFAB-34AE-CE98-49A8-C6F1BC3F96B5}"/>
                  </a:ext>
                </a:extLst>
              </p:cNvPr>
              <p:cNvSpPr/>
              <p:nvPr/>
            </p:nvSpPr>
            <p:spPr>
              <a:xfrm>
                <a:off x="7584717" y="5576323"/>
                <a:ext cx="145149" cy="35004"/>
              </a:xfrm>
              <a:custGeom>
                <a:avLst/>
                <a:gdLst>
                  <a:gd name="connsiteX0" fmla="*/ 0 w 145149"/>
                  <a:gd name="connsiteY0" fmla="*/ 0 h 35004"/>
                  <a:gd name="connsiteX1" fmla="*/ 145149 w 145149"/>
                  <a:gd name="connsiteY1" fmla="*/ 0 h 35004"/>
                  <a:gd name="connsiteX2" fmla="*/ 145149 w 145149"/>
                  <a:gd name="connsiteY2" fmla="*/ 35005 h 35004"/>
                  <a:gd name="connsiteX3" fmla="*/ 0 w 145149"/>
                  <a:gd name="connsiteY3" fmla="*/ 35005 h 35004"/>
                </a:gdLst>
                <a:ahLst/>
                <a:cxnLst>
                  <a:cxn ang="0">
                    <a:pos x="connsiteX0" y="connsiteY0"/>
                  </a:cxn>
                  <a:cxn ang="0">
                    <a:pos x="connsiteX1" y="connsiteY1"/>
                  </a:cxn>
                  <a:cxn ang="0">
                    <a:pos x="connsiteX2" y="connsiteY2"/>
                  </a:cxn>
                  <a:cxn ang="0">
                    <a:pos x="connsiteX3" y="connsiteY3"/>
                  </a:cxn>
                </a:cxnLst>
                <a:rect l="l" t="t" r="r" b="b"/>
                <a:pathLst>
                  <a:path w="145149" h="35004">
                    <a:moveTo>
                      <a:pt x="0" y="0"/>
                    </a:moveTo>
                    <a:lnTo>
                      <a:pt x="145149" y="0"/>
                    </a:lnTo>
                    <a:lnTo>
                      <a:pt x="145149" y="35005"/>
                    </a:lnTo>
                    <a:lnTo>
                      <a:pt x="0" y="35005"/>
                    </a:lnTo>
                    <a:close/>
                  </a:path>
                </a:pathLst>
              </a:custGeom>
              <a:solidFill>
                <a:schemeClr val="accent4"/>
              </a:solidFill>
              <a:ln w="2188" cap="flat">
                <a:noFill/>
                <a:prstDash val="solid"/>
                <a:miter/>
              </a:ln>
            </p:spPr>
            <p:txBody>
              <a:bodyPr rtlCol="0" anchor="ctr"/>
              <a:lstStyle/>
              <a:p>
                <a:endParaRPr lang="ko-KR" altLang="en-US"/>
              </a:p>
            </p:txBody>
          </p:sp>
          <p:sp>
            <p:nvSpPr>
              <p:cNvPr id="490" name="자유형: 도형 489">
                <a:extLst>
                  <a:ext uri="{FF2B5EF4-FFF2-40B4-BE49-F238E27FC236}">
                    <a16:creationId xmlns:a16="http://schemas.microsoft.com/office/drawing/2014/main" id="{C223E685-C0CC-BBAC-E526-228183AF3F1E}"/>
                  </a:ext>
                </a:extLst>
              </p:cNvPr>
              <p:cNvSpPr/>
              <p:nvPr/>
            </p:nvSpPr>
            <p:spPr>
              <a:xfrm>
                <a:off x="7737906" y="5576323"/>
                <a:ext cx="60639" cy="35004"/>
              </a:xfrm>
              <a:custGeom>
                <a:avLst/>
                <a:gdLst>
                  <a:gd name="connsiteX0" fmla="*/ 0 w 60639"/>
                  <a:gd name="connsiteY0" fmla="*/ 0 h 35004"/>
                  <a:gd name="connsiteX1" fmla="*/ 60639 w 60639"/>
                  <a:gd name="connsiteY1" fmla="*/ 0 h 35004"/>
                  <a:gd name="connsiteX2" fmla="*/ 60639 w 60639"/>
                  <a:gd name="connsiteY2" fmla="*/ 35005 h 35004"/>
                  <a:gd name="connsiteX3" fmla="*/ 0 w 60639"/>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0639" h="35004">
                    <a:moveTo>
                      <a:pt x="0" y="0"/>
                    </a:moveTo>
                    <a:lnTo>
                      <a:pt x="60639" y="0"/>
                    </a:lnTo>
                    <a:lnTo>
                      <a:pt x="60639" y="35005"/>
                    </a:lnTo>
                    <a:lnTo>
                      <a:pt x="0" y="35005"/>
                    </a:lnTo>
                    <a:close/>
                  </a:path>
                </a:pathLst>
              </a:custGeom>
              <a:solidFill>
                <a:srgbClr val="E6E6E6"/>
              </a:solidFill>
              <a:ln w="2188" cap="flat">
                <a:noFill/>
                <a:prstDash val="solid"/>
                <a:miter/>
              </a:ln>
            </p:spPr>
            <p:txBody>
              <a:bodyPr rtlCol="0" anchor="ctr"/>
              <a:lstStyle/>
              <a:p>
                <a:endParaRPr lang="ko-KR" altLang="en-US"/>
              </a:p>
            </p:txBody>
          </p:sp>
          <p:sp>
            <p:nvSpPr>
              <p:cNvPr id="491" name="자유형: 도형 490">
                <a:extLst>
                  <a:ext uri="{FF2B5EF4-FFF2-40B4-BE49-F238E27FC236}">
                    <a16:creationId xmlns:a16="http://schemas.microsoft.com/office/drawing/2014/main" id="{A2F16EB4-CB39-43D4-0647-B7ECA966EEB6}"/>
                  </a:ext>
                </a:extLst>
              </p:cNvPr>
              <p:cNvSpPr/>
              <p:nvPr/>
            </p:nvSpPr>
            <p:spPr>
              <a:xfrm>
                <a:off x="7808703" y="5576323"/>
                <a:ext cx="60639" cy="35004"/>
              </a:xfrm>
              <a:custGeom>
                <a:avLst/>
                <a:gdLst>
                  <a:gd name="connsiteX0" fmla="*/ 0 w 60639"/>
                  <a:gd name="connsiteY0" fmla="*/ 0 h 35004"/>
                  <a:gd name="connsiteX1" fmla="*/ 60639 w 60639"/>
                  <a:gd name="connsiteY1" fmla="*/ 0 h 35004"/>
                  <a:gd name="connsiteX2" fmla="*/ 60639 w 60639"/>
                  <a:gd name="connsiteY2" fmla="*/ 35005 h 35004"/>
                  <a:gd name="connsiteX3" fmla="*/ 0 w 60639"/>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0639" h="35004">
                    <a:moveTo>
                      <a:pt x="0" y="0"/>
                    </a:moveTo>
                    <a:lnTo>
                      <a:pt x="60639" y="0"/>
                    </a:lnTo>
                    <a:lnTo>
                      <a:pt x="60639" y="35005"/>
                    </a:lnTo>
                    <a:lnTo>
                      <a:pt x="0" y="35005"/>
                    </a:lnTo>
                    <a:close/>
                  </a:path>
                </a:pathLst>
              </a:custGeom>
              <a:solidFill>
                <a:srgbClr val="E6E6E6"/>
              </a:solidFill>
              <a:ln w="2188" cap="flat">
                <a:noFill/>
                <a:prstDash val="solid"/>
                <a:miter/>
              </a:ln>
            </p:spPr>
            <p:txBody>
              <a:bodyPr rtlCol="0" anchor="ctr"/>
              <a:lstStyle/>
              <a:p>
                <a:endParaRPr lang="ko-KR" altLang="en-US"/>
              </a:p>
            </p:txBody>
          </p:sp>
        </p:grpSp>
        <p:sp>
          <p:nvSpPr>
            <p:cNvPr id="492" name="자유형: 도형 491">
              <a:extLst>
                <a:ext uri="{FF2B5EF4-FFF2-40B4-BE49-F238E27FC236}">
                  <a16:creationId xmlns:a16="http://schemas.microsoft.com/office/drawing/2014/main" id="{679B8F46-D15B-32A3-09B1-231A24358049}"/>
                </a:ext>
              </a:extLst>
            </p:cNvPr>
            <p:cNvSpPr/>
            <p:nvPr/>
          </p:nvSpPr>
          <p:spPr>
            <a:xfrm>
              <a:off x="7737906" y="5641717"/>
              <a:ext cx="61437" cy="100879"/>
            </a:xfrm>
            <a:custGeom>
              <a:avLst/>
              <a:gdLst>
                <a:gd name="connsiteX0" fmla="*/ 0 w 61437"/>
                <a:gd name="connsiteY0" fmla="*/ 0 h 100879"/>
                <a:gd name="connsiteX1" fmla="*/ 61438 w 61437"/>
                <a:gd name="connsiteY1" fmla="*/ 0 h 100879"/>
                <a:gd name="connsiteX2" fmla="*/ 61438 w 61437"/>
                <a:gd name="connsiteY2" fmla="*/ 100879 h 100879"/>
                <a:gd name="connsiteX3" fmla="*/ 0 w 61437"/>
                <a:gd name="connsiteY3" fmla="*/ 100879 h 100879"/>
              </a:gdLst>
              <a:ahLst/>
              <a:cxnLst>
                <a:cxn ang="0">
                  <a:pos x="connsiteX0" y="connsiteY0"/>
                </a:cxn>
                <a:cxn ang="0">
                  <a:pos x="connsiteX1" y="connsiteY1"/>
                </a:cxn>
                <a:cxn ang="0">
                  <a:pos x="connsiteX2" y="connsiteY2"/>
                </a:cxn>
                <a:cxn ang="0">
                  <a:pos x="connsiteX3" y="connsiteY3"/>
                </a:cxn>
              </a:cxnLst>
              <a:rect l="l" t="t" r="r" b="b"/>
              <a:pathLst>
                <a:path w="61437" h="100879">
                  <a:moveTo>
                    <a:pt x="0" y="0"/>
                  </a:moveTo>
                  <a:lnTo>
                    <a:pt x="61438" y="0"/>
                  </a:lnTo>
                  <a:lnTo>
                    <a:pt x="61438" y="100879"/>
                  </a:lnTo>
                  <a:lnTo>
                    <a:pt x="0" y="100879"/>
                  </a:lnTo>
                  <a:close/>
                </a:path>
              </a:pathLst>
            </a:custGeom>
            <a:solidFill>
              <a:srgbClr val="E6E6E6"/>
            </a:solidFill>
            <a:ln w="2188" cap="flat">
              <a:noFill/>
              <a:prstDash val="solid"/>
              <a:miter/>
            </a:ln>
          </p:spPr>
          <p:txBody>
            <a:bodyPr rtlCol="0" anchor="ctr"/>
            <a:lstStyle/>
            <a:p>
              <a:endParaRPr lang="ko-KR" altLang="en-US"/>
            </a:p>
          </p:txBody>
        </p:sp>
      </p:grpSp>
      <p:grpSp>
        <p:nvGrpSpPr>
          <p:cNvPr id="493" name="그래픽 10" descr="도시 블록">
            <a:extLst>
              <a:ext uri="{FF2B5EF4-FFF2-40B4-BE49-F238E27FC236}">
                <a16:creationId xmlns:a16="http://schemas.microsoft.com/office/drawing/2014/main" id="{7EFAF1D8-2CFC-602A-3447-F9DDC88A179A}"/>
              </a:ext>
            </a:extLst>
          </p:cNvPr>
          <p:cNvGrpSpPr/>
          <p:nvPr/>
        </p:nvGrpSpPr>
        <p:grpSpPr>
          <a:xfrm>
            <a:off x="6749019" y="5125129"/>
            <a:ext cx="358721" cy="721972"/>
            <a:chOff x="6749019" y="5020624"/>
            <a:chExt cx="358721" cy="721972"/>
          </a:xfrm>
        </p:grpSpPr>
        <p:sp>
          <p:nvSpPr>
            <p:cNvPr id="494" name="자유형: 도형 493">
              <a:extLst>
                <a:ext uri="{FF2B5EF4-FFF2-40B4-BE49-F238E27FC236}">
                  <a16:creationId xmlns:a16="http://schemas.microsoft.com/office/drawing/2014/main" id="{A7BE07CA-82B4-F684-B6CE-12291E6BCEAD}"/>
                </a:ext>
              </a:extLst>
            </p:cNvPr>
            <p:cNvSpPr/>
            <p:nvPr/>
          </p:nvSpPr>
          <p:spPr>
            <a:xfrm>
              <a:off x="6749019" y="5020624"/>
              <a:ext cx="358721" cy="721972"/>
            </a:xfrm>
            <a:custGeom>
              <a:avLst/>
              <a:gdLst>
                <a:gd name="connsiteX0" fmla="*/ 0 w 358721"/>
                <a:gd name="connsiteY0" fmla="*/ 0 h 721972"/>
                <a:gd name="connsiteX1" fmla="*/ 358722 w 358721"/>
                <a:gd name="connsiteY1" fmla="*/ 0 h 721972"/>
                <a:gd name="connsiteX2" fmla="*/ 358722 w 358721"/>
                <a:gd name="connsiteY2" fmla="*/ 721972 h 721972"/>
                <a:gd name="connsiteX3" fmla="*/ 0 w 358721"/>
                <a:gd name="connsiteY3" fmla="*/ 721972 h 721972"/>
              </a:gdLst>
              <a:ahLst/>
              <a:cxnLst>
                <a:cxn ang="0">
                  <a:pos x="connsiteX0" y="connsiteY0"/>
                </a:cxn>
                <a:cxn ang="0">
                  <a:pos x="connsiteX1" y="connsiteY1"/>
                </a:cxn>
                <a:cxn ang="0">
                  <a:pos x="connsiteX2" y="connsiteY2"/>
                </a:cxn>
                <a:cxn ang="0">
                  <a:pos x="connsiteX3" y="connsiteY3"/>
                </a:cxn>
              </a:cxnLst>
              <a:rect l="l" t="t" r="r" b="b"/>
              <a:pathLst>
                <a:path w="358721" h="721972">
                  <a:moveTo>
                    <a:pt x="0" y="0"/>
                  </a:moveTo>
                  <a:lnTo>
                    <a:pt x="358722" y="0"/>
                  </a:lnTo>
                  <a:lnTo>
                    <a:pt x="358722" y="721972"/>
                  </a:lnTo>
                  <a:lnTo>
                    <a:pt x="0" y="721972"/>
                  </a:lnTo>
                  <a:close/>
                </a:path>
              </a:pathLst>
            </a:custGeom>
            <a:solidFill>
              <a:srgbClr val="D2D2D2"/>
            </a:solidFill>
            <a:ln w="2188" cap="flat">
              <a:noFill/>
              <a:prstDash val="solid"/>
              <a:miter/>
            </a:ln>
          </p:spPr>
          <p:txBody>
            <a:bodyPr rtlCol="0" anchor="ctr"/>
            <a:lstStyle/>
            <a:p>
              <a:endParaRPr lang="ko-KR" altLang="en-US"/>
            </a:p>
          </p:txBody>
        </p:sp>
        <p:grpSp>
          <p:nvGrpSpPr>
            <p:cNvPr id="495" name="그래픽 10" descr="도시 블록">
              <a:extLst>
                <a:ext uri="{FF2B5EF4-FFF2-40B4-BE49-F238E27FC236}">
                  <a16:creationId xmlns:a16="http://schemas.microsoft.com/office/drawing/2014/main" id="{FD466993-8F0F-EEE5-680D-E9016F40DF67}"/>
                </a:ext>
              </a:extLst>
            </p:cNvPr>
            <p:cNvGrpSpPr/>
            <p:nvPr/>
          </p:nvGrpSpPr>
          <p:grpSpPr>
            <a:xfrm>
              <a:off x="6749019" y="5086255"/>
              <a:ext cx="301915" cy="164084"/>
              <a:chOff x="6749019" y="5086255"/>
              <a:chExt cx="301915" cy="164084"/>
            </a:xfrm>
            <a:solidFill>
              <a:srgbClr val="FFFFFF"/>
            </a:solidFill>
          </p:grpSpPr>
          <p:sp>
            <p:nvSpPr>
              <p:cNvPr id="496" name="자유형: 도형 495">
                <a:extLst>
                  <a:ext uri="{FF2B5EF4-FFF2-40B4-BE49-F238E27FC236}">
                    <a16:creationId xmlns:a16="http://schemas.microsoft.com/office/drawing/2014/main" id="{36729383-19BF-ED6A-D7E0-21F9BF4B8069}"/>
                  </a:ext>
                </a:extLst>
              </p:cNvPr>
              <p:cNvSpPr/>
              <p:nvPr/>
            </p:nvSpPr>
            <p:spPr>
              <a:xfrm>
                <a:off x="6749019" y="5086255"/>
                <a:ext cx="301915" cy="6563"/>
              </a:xfrm>
              <a:custGeom>
                <a:avLst/>
                <a:gdLst>
                  <a:gd name="connsiteX0" fmla="*/ 0 w 301915"/>
                  <a:gd name="connsiteY0" fmla="*/ 0 h 6563"/>
                  <a:gd name="connsiteX1" fmla="*/ 301916 w 301915"/>
                  <a:gd name="connsiteY1" fmla="*/ 0 h 6563"/>
                  <a:gd name="connsiteX2" fmla="*/ 301916 w 301915"/>
                  <a:gd name="connsiteY2" fmla="*/ 6563 h 6563"/>
                  <a:gd name="connsiteX3" fmla="*/ 0 w 301915"/>
                  <a:gd name="connsiteY3" fmla="*/ 6563 h 6563"/>
                </a:gdLst>
                <a:ahLst/>
                <a:cxnLst>
                  <a:cxn ang="0">
                    <a:pos x="connsiteX0" y="connsiteY0"/>
                  </a:cxn>
                  <a:cxn ang="0">
                    <a:pos x="connsiteX1" y="connsiteY1"/>
                  </a:cxn>
                  <a:cxn ang="0">
                    <a:pos x="connsiteX2" y="connsiteY2"/>
                  </a:cxn>
                  <a:cxn ang="0">
                    <a:pos x="connsiteX3" y="connsiteY3"/>
                  </a:cxn>
                </a:cxnLst>
                <a:rect l="l" t="t" r="r" b="b"/>
                <a:pathLst>
                  <a:path w="301915" h="6563">
                    <a:moveTo>
                      <a:pt x="0" y="0"/>
                    </a:moveTo>
                    <a:lnTo>
                      <a:pt x="301916" y="0"/>
                    </a:lnTo>
                    <a:lnTo>
                      <a:pt x="301916" y="6563"/>
                    </a:lnTo>
                    <a:lnTo>
                      <a:pt x="0" y="6563"/>
                    </a:lnTo>
                    <a:close/>
                  </a:path>
                </a:pathLst>
              </a:custGeom>
              <a:solidFill>
                <a:srgbClr val="FFFFFF"/>
              </a:solidFill>
              <a:ln w="2188" cap="flat">
                <a:noFill/>
                <a:prstDash val="solid"/>
                <a:miter/>
              </a:ln>
            </p:spPr>
            <p:txBody>
              <a:bodyPr rtlCol="0" anchor="ctr"/>
              <a:lstStyle/>
              <a:p>
                <a:endParaRPr lang="ko-KR" altLang="en-US"/>
              </a:p>
            </p:txBody>
          </p:sp>
          <p:sp>
            <p:nvSpPr>
              <p:cNvPr id="497" name="자유형: 도형 496">
                <a:extLst>
                  <a:ext uri="{FF2B5EF4-FFF2-40B4-BE49-F238E27FC236}">
                    <a16:creationId xmlns:a16="http://schemas.microsoft.com/office/drawing/2014/main" id="{658DC8DE-5270-C169-893D-D33DA9861EAF}"/>
                  </a:ext>
                </a:extLst>
              </p:cNvPr>
              <p:cNvSpPr/>
              <p:nvPr/>
            </p:nvSpPr>
            <p:spPr>
              <a:xfrm>
                <a:off x="6749019" y="5112509"/>
                <a:ext cx="301915" cy="6563"/>
              </a:xfrm>
              <a:custGeom>
                <a:avLst/>
                <a:gdLst>
                  <a:gd name="connsiteX0" fmla="*/ 0 w 301915"/>
                  <a:gd name="connsiteY0" fmla="*/ 0 h 6563"/>
                  <a:gd name="connsiteX1" fmla="*/ 301916 w 301915"/>
                  <a:gd name="connsiteY1" fmla="*/ 0 h 6563"/>
                  <a:gd name="connsiteX2" fmla="*/ 301916 w 301915"/>
                  <a:gd name="connsiteY2" fmla="*/ 6563 h 6563"/>
                  <a:gd name="connsiteX3" fmla="*/ 0 w 301915"/>
                  <a:gd name="connsiteY3" fmla="*/ 6563 h 6563"/>
                </a:gdLst>
                <a:ahLst/>
                <a:cxnLst>
                  <a:cxn ang="0">
                    <a:pos x="connsiteX0" y="connsiteY0"/>
                  </a:cxn>
                  <a:cxn ang="0">
                    <a:pos x="connsiteX1" y="connsiteY1"/>
                  </a:cxn>
                  <a:cxn ang="0">
                    <a:pos x="connsiteX2" y="connsiteY2"/>
                  </a:cxn>
                  <a:cxn ang="0">
                    <a:pos x="connsiteX3" y="connsiteY3"/>
                  </a:cxn>
                </a:cxnLst>
                <a:rect l="l" t="t" r="r" b="b"/>
                <a:pathLst>
                  <a:path w="301915" h="6563">
                    <a:moveTo>
                      <a:pt x="0" y="0"/>
                    </a:moveTo>
                    <a:lnTo>
                      <a:pt x="301916" y="0"/>
                    </a:lnTo>
                    <a:lnTo>
                      <a:pt x="301916" y="6563"/>
                    </a:lnTo>
                    <a:lnTo>
                      <a:pt x="0" y="6563"/>
                    </a:lnTo>
                    <a:close/>
                  </a:path>
                </a:pathLst>
              </a:custGeom>
              <a:solidFill>
                <a:srgbClr val="FFFFFF"/>
              </a:solidFill>
              <a:ln w="2188" cap="flat">
                <a:noFill/>
                <a:prstDash val="solid"/>
                <a:miter/>
              </a:ln>
            </p:spPr>
            <p:txBody>
              <a:bodyPr rtlCol="0" anchor="ctr"/>
              <a:lstStyle/>
              <a:p>
                <a:endParaRPr lang="ko-KR" altLang="en-US"/>
              </a:p>
            </p:txBody>
          </p:sp>
          <p:sp>
            <p:nvSpPr>
              <p:cNvPr id="498" name="자유형: 도형 497">
                <a:extLst>
                  <a:ext uri="{FF2B5EF4-FFF2-40B4-BE49-F238E27FC236}">
                    <a16:creationId xmlns:a16="http://schemas.microsoft.com/office/drawing/2014/main" id="{9C9FADE7-71A9-CF85-35EA-29EA39E4664E}"/>
                  </a:ext>
                </a:extLst>
              </p:cNvPr>
              <p:cNvSpPr/>
              <p:nvPr/>
            </p:nvSpPr>
            <p:spPr>
              <a:xfrm>
                <a:off x="6749019" y="5138762"/>
                <a:ext cx="301915" cy="6563"/>
              </a:xfrm>
              <a:custGeom>
                <a:avLst/>
                <a:gdLst>
                  <a:gd name="connsiteX0" fmla="*/ 0 w 301915"/>
                  <a:gd name="connsiteY0" fmla="*/ 0 h 6563"/>
                  <a:gd name="connsiteX1" fmla="*/ 301916 w 301915"/>
                  <a:gd name="connsiteY1" fmla="*/ 0 h 6563"/>
                  <a:gd name="connsiteX2" fmla="*/ 301916 w 301915"/>
                  <a:gd name="connsiteY2" fmla="*/ 6563 h 6563"/>
                  <a:gd name="connsiteX3" fmla="*/ 0 w 301915"/>
                  <a:gd name="connsiteY3" fmla="*/ 6563 h 6563"/>
                </a:gdLst>
                <a:ahLst/>
                <a:cxnLst>
                  <a:cxn ang="0">
                    <a:pos x="connsiteX0" y="connsiteY0"/>
                  </a:cxn>
                  <a:cxn ang="0">
                    <a:pos x="connsiteX1" y="connsiteY1"/>
                  </a:cxn>
                  <a:cxn ang="0">
                    <a:pos x="connsiteX2" y="connsiteY2"/>
                  </a:cxn>
                  <a:cxn ang="0">
                    <a:pos x="connsiteX3" y="connsiteY3"/>
                  </a:cxn>
                </a:cxnLst>
                <a:rect l="l" t="t" r="r" b="b"/>
                <a:pathLst>
                  <a:path w="301915" h="6563">
                    <a:moveTo>
                      <a:pt x="0" y="0"/>
                    </a:moveTo>
                    <a:lnTo>
                      <a:pt x="301916" y="0"/>
                    </a:lnTo>
                    <a:lnTo>
                      <a:pt x="301916" y="6563"/>
                    </a:lnTo>
                    <a:lnTo>
                      <a:pt x="0" y="6563"/>
                    </a:lnTo>
                    <a:close/>
                  </a:path>
                </a:pathLst>
              </a:custGeom>
              <a:solidFill>
                <a:srgbClr val="FFFFFF"/>
              </a:solidFill>
              <a:ln w="2188" cap="flat">
                <a:noFill/>
                <a:prstDash val="solid"/>
                <a:miter/>
              </a:ln>
            </p:spPr>
            <p:txBody>
              <a:bodyPr rtlCol="0" anchor="ctr"/>
              <a:lstStyle/>
              <a:p>
                <a:endParaRPr lang="ko-KR" altLang="en-US"/>
              </a:p>
            </p:txBody>
          </p:sp>
          <p:sp>
            <p:nvSpPr>
              <p:cNvPr id="499" name="자유형: 도형 498">
                <a:extLst>
                  <a:ext uri="{FF2B5EF4-FFF2-40B4-BE49-F238E27FC236}">
                    <a16:creationId xmlns:a16="http://schemas.microsoft.com/office/drawing/2014/main" id="{177F1DBA-AFDD-8FF1-7343-5858B0A118D8}"/>
                  </a:ext>
                </a:extLst>
              </p:cNvPr>
              <p:cNvSpPr/>
              <p:nvPr/>
            </p:nvSpPr>
            <p:spPr>
              <a:xfrm>
                <a:off x="6919667" y="5165016"/>
                <a:ext cx="131267" cy="6563"/>
              </a:xfrm>
              <a:custGeom>
                <a:avLst/>
                <a:gdLst>
                  <a:gd name="connsiteX0" fmla="*/ 0 w 131267"/>
                  <a:gd name="connsiteY0" fmla="*/ 0 h 6563"/>
                  <a:gd name="connsiteX1" fmla="*/ 131268 w 131267"/>
                  <a:gd name="connsiteY1" fmla="*/ 0 h 6563"/>
                  <a:gd name="connsiteX2" fmla="*/ 131268 w 131267"/>
                  <a:gd name="connsiteY2" fmla="*/ 6563 h 6563"/>
                  <a:gd name="connsiteX3" fmla="*/ 0 w 131267"/>
                  <a:gd name="connsiteY3" fmla="*/ 6563 h 6563"/>
                </a:gdLst>
                <a:ahLst/>
                <a:cxnLst>
                  <a:cxn ang="0">
                    <a:pos x="connsiteX0" y="connsiteY0"/>
                  </a:cxn>
                  <a:cxn ang="0">
                    <a:pos x="connsiteX1" y="connsiteY1"/>
                  </a:cxn>
                  <a:cxn ang="0">
                    <a:pos x="connsiteX2" y="connsiteY2"/>
                  </a:cxn>
                  <a:cxn ang="0">
                    <a:pos x="connsiteX3" y="connsiteY3"/>
                  </a:cxn>
                </a:cxnLst>
                <a:rect l="l" t="t" r="r" b="b"/>
                <a:pathLst>
                  <a:path w="131267" h="6563">
                    <a:moveTo>
                      <a:pt x="0" y="0"/>
                    </a:moveTo>
                    <a:lnTo>
                      <a:pt x="131268" y="0"/>
                    </a:lnTo>
                    <a:lnTo>
                      <a:pt x="131268" y="6563"/>
                    </a:lnTo>
                    <a:lnTo>
                      <a:pt x="0" y="6563"/>
                    </a:lnTo>
                    <a:close/>
                  </a:path>
                </a:pathLst>
              </a:custGeom>
              <a:solidFill>
                <a:srgbClr val="FFFFFF"/>
              </a:solidFill>
              <a:ln w="2188" cap="flat">
                <a:noFill/>
                <a:prstDash val="solid"/>
                <a:miter/>
              </a:ln>
            </p:spPr>
            <p:txBody>
              <a:bodyPr rtlCol="0" anchor="ctr"/>
              <a:lstStyle/>
              <a:p>
                <a:endParaRPr lang="ko-KR" altLang="en-US"/>
              </a:p>
            </p:txBody>
          </p:sp>
          <p:sp>
            <p:nvSpPr>
              <p:cNvPr id="500" name="자유형: 도형 499">
                <a:extLst>
                  <a:ext uri="{FF2B5EF4-FFF2-40B4-BE49-F238E27FC236}">
                    <a16:creationId xmlns:a16="http://schemas.microsoft.com/office/drawing/2014/main" id="{A5237325-D61F-24DB-6FAD-36AC92CB51F6}"/>
                  </a:ext>
                </a:extLst>
              </p:cNvPr>
              <p:cNvSpPr/>
              <p:nvPr/>
            </p:nvSpPr>
            <p:spPr>
              <a:xfrm>
                <a:off x="6919667" y="5191269"/>
                <a:ext cx="131267" cy="6563"/>
              </a:xfrm>
              <a:custGeom>
                <a:avLst/>
                <a:gdLst>
                  <a:gd name="connsiteX0" fmla="*/ 0 w 131267"/>
                  <a:gd name="connsiteY0" fmla="*/ 0 h 6563"/>
                  <a:gd name="connsiteX1" fmla="*/ 131268 w 131267"/>
                  <a:gd name="connsiteY1" fmla="*/ 0 h 6563"/>
                  <a:gd name="connsiteX2" fmla="*/ 131268 w 131267"/>
                  <a:gd name="connsiteY2" fmla="*/ 6563 h 6563"/>
                  <a:gd name="connsiteX3" fmla="*/ 0 w 131267"/>
                  <a:gd name="connsiteY3" fmla="*/ 6563 h 6563"/>
                </a:gdLst>
                <a:ahLst/>
                <a:cxnLst>
                  <a:cxn ang="0">
                    <a:pos x="connsiteX0" y="connsiteY0"/>
                  </a:cxn>
                  <a:cxn ang="0">
                    <a:pos x="connsiteX1" y="connsiteY1"/>
                  </a:cxn>
                  <a:cxn ang="0">
                    <a:pos x="connsiteX2" y="connsiteY2"/>
                  </a:cxn>
                  <a:cxn ang="0">
                    <a:pos x="connsiteX3" y="connsiteY3"/>
                  </a:cxn>
                </a:cxnLst>
                <a:rect l="l" t="t" r="r" b="b"/>
                <a:pathLst>
                  <a:path w="131267" h="6563">
                    <a:moveTo>
                      <a:pt x="0" y="0"/>
                    </a:moveTo>
                    <a:lnTo>
                      <a:pt x="131268" y="0"/>
                    </a:lnTo>
                    <a:lnTo>
                      <a:pt x="131268" y="6563"/>
                    </a:lnTo>
                    <a:lnTo>
                      <a:pt x="0" y="6563"/>
                    </a:lnTo>
                    <a:close/>
                  </a:path>
                </a:pathLst>
              </a:custGeom>
              <a:solidFill>
                <a:srgbClr val="FFFFFF"/>
              </a:solidFill>
              <a:ln w="2188" cap="flat">
                <a:noFill/>
                <a:prstDash val="solid"/>
                <a:miter/>
              </a:ln>
            </p:spPr>
            <p:txBody>
              <a:bodyPr rtlCol="0" anchor="ctr"/>
              <a:lstStyle/>
              <a:p>
                <a:endParaRPr lang="ko-KR" altLang="en-US"/>
              </a:p>
            </p:txBody>
          </p:sp>
          <p:sp>
            <p:nvSpPr>
              <p:cNvPr id="501" name="자유형: 도형 500">
                <a:extLst>
                  <a:ext uri="{FF2B5EF4-FFF2-40B4-BE49-F238E27FC236}">
                    <a16:creationId xmlns:a16="http://schemas.microsoft.com/office/drawing/2014/main" id="{F8043833-D168-A696-1285-51E4AC32F095}"/>
                  </a:ext>
                </a:extLst>
              </p:cNvPr>
              <p:cNvSpPr/>
              <p:nvPr/>
            </p:nvSpPr>
            <p:spPr>
              <a:xfrm>
                <a:off x="6919667" y="5217523"/>
                <a:ext cx="131267" cy="6563"/>
              </a:xfrm>
              <a:custGeom>
                <a:avLst/>
                <a:gdLst>
                  <a:gd name="connsiteX0" fmla="*/ 0 w 131267"/>
                  <a:gd name="connsiteY0" fmla="*/ 0 h 6563"/>
                  <a:gd name="connsiteX1" fmla="*/ 131268 w 131267"/>
                  <a:gd name="connsiteY1" fmla="*/ 0 h 6563"/>
                  <a:gd name="connsiteX2" fmla="*/ 131268 w 131267"/>
                  <a:gd name="connsiteY2" fmla="*/ 6563 h 6563"/>
                  <a:gd name="connsiteX3" fmla="*/ 0 w 131267"/>
                  <a:gd name="connsiteY3" fmla="*/ 6563 h 6563"/>
                </a:gdLst>
                <a:ahLst/>
                <a:cxnLst>
                  <a:cxn ang="0">
                    <a:pos x="connsiteX0" y="connsiteY0"/>
                  </a:cxn>
                  <a:cxn ang="0">
                    <a:pos x="connsiteX1" y="connsiteY1"/>
                  </a:cxn>
                  <a:cxn ang="0">
                    <a:pos x="connsiteX2" y="connsiteY2"/>
                  </a:cxn>
                  <a:cxn ang="0">
                    <a:pos x="connsiteX3" y="connsiteY3"/>
                  </a:cxn>
                </a:cxnLst>
                <a:rect l="l" t="t" r="r" b="b"/>
                <a:pathLst>
                  <a:path w="131267" h="6563">
                    <a:moveTo>
                      <a:pt x="0" y="0"/>
                    </a:moveTo>
                    <a:lnTo>
                      <a:pt x="131268" y="0"/>
                    </a:lnTo>
                    <a:lnTo>
                      <a:pt x="131268" y="6563"/>
                    </a:lnTo>
                    <a:lnTo>
                      <a:pt x="0" y="6563"/>
                    </a:lnTo>
                    <a:close/>
                  </a:path>
                </a:pathLst>
              </a:custGeom>
              <a:solidFill>
                <a:srgbClr val="FFFFFF"/>
              </a:solidFill>
              <a:ln w="2188" cap="flat">
                <a:noFill/>
                <a:prstDash val="solid"/>
                <a:miter/>
              </a:ln>
            </p:spPr>
            <p:txBody>
              <a:bodyPr rtlCol="0" anchor="ctr"/>
              <a:lstStyle/>
              <a:p>
                <a:endParaRPr lang="ko-KR" altLang="en-US"/>
              </a:p>
            </p:txBody>
          </p:sp>
          <p:sp>
            <p:nvSpPr>
              <p:cNvPr id="502" name="자유형: 도형 501">
                <a:extLst>
                  <a:ext uri="{FF2B5EF4-FFF2-40B4-BE49-F238E27FC236}">
                    <a16:creationId xmlns:a16="http://schemas.microsoft.com/office/drawing/2014/main" id="{18EA21EE-B3AE-B998-213A-0C387A7D7925}"/>
                  </a:ext>
                </a:extLst>
              </p:cNvPr>
              <p:cNvSpPr/>
              <p:nvPr/>
            </p:nvSpPr>
            <p:spPr>
              <a:xfrm>
                <a:off x="6919667" y="5243777"/>
                <a:ext cx="131267" cy="6563"/>
              </a:xfrm>
              <a:custGeom>
                <a:avLst/>
                <a:gdLst>
                  <a:gd name="connsiteX0" fmla="*/ 0 w 131267"/>
                  <a:gd name="connsiteY0" fmla="*/ 0 h 6563"/>
                  <a:gd name="connsiteX1" fmla="*/ 131268 w 131267"/>
                  <a:gd name="connsiteY1" fmla="*/ 0 h 6563"/>
                  <a:gd name="connsiteX2" fmla="*/ 131268 w 131267"/>
                  <a:gd name="connsiteY2" fmla="*/ 6563 h 6563"/>
                  <a:gd name="connsiteX3" fmla="*/ 0 w 131267"/>
                  <a:gd name="connsiteY3" fmla="*/ 6563 h 6563"/>
                </a:gdLst>
                <a:ahLst/>
                <a:cxnLst>
                  <a:cxn ang="0">
                    <a:pos x="connsiteX0" y="connsiteY0"/>
                  </a:cxn>
                  <a:cxn ang="0">
                    <a:pos x="connsiteX1" y="connsiteY1"/>
                  </a:cxn>
                  <a:cxn ang="0">
                    <a:pos x="connsiteX2" y="connsiteY2"/>
                  </a:cxn>
                  <a:cxn ang="0">
                    <a:pos x="connsiteX3" y="connsiteY3"/>
                  </a:cxn>
                </a:cxnLst>
                <a:rect l="l" t="t" r="r" b="b"/>
                <a:pathLst>
                  <a:path w="131267" h="6563">
                    <a:moveTo>
                      <a:pt x="0" y="0"/>
                    </a:moveTo>
                    <a:lnTo>
                      <a:pt x="131268" y="0"/>
                    </a:lnTo>
                    <a:lnTo>
                      <a:pt x="131268" y="6563"/>
                    </a:lnTo>
                    <a:lnTo>
                      <a:pt x="0" y="6563"/>
                    </a:lnTo>
                    <a:close/>
                  </a:path>
                </a:pathLst>
              </a:custGeom>
              <a:solidFill>
                <a:srgbClr val="FFFFFF"/>
              </a:solidFill>
              <a:ln w="2188" cap="flat">
                <a:noFill/>
                <a:prstDash val="solid"/>
                <a:miter/>
              </a:ln>
            </p:spPr>
            <p:txBody>
              <a:bodyPr rtlCol="0" anchor="ctr"/>
              <a:lstStyle/>
              <a:p>
                <a:endParaRPr lang="ko-KR" altLang="en-US"/>
              </a:p>
            </p:txBody>
          </p:sp>
        </p:grpSp>
      </p:grpSp>
      <p:grpSp>
        <p:nvGrpSpPr>
          <p:cNvPr id="503" name="그래픽 10" descr="도시 블록">
            <a:extLst>
              <a:ext uri="{FF2B5EF4-FFF2-40B4-BE49-F238E27FC236}">
                <a16:creationId xmlns:a16="http://schemas.microsoft.com/office/drawing/2014/main" id="{437A0F35-DE65-AD94-BADE-8D92D143EE66}"/>
              </a:ext>
            </a:extLst>
          </p:cNvPr>
          <p:cNvGrpSpPr/>
          <p:nvPr/>
        </p:nvGrpSpPr>
        <p:grpSpPr>
          <a:xfrm>
            <a:off x="6749180" y="5190763"/>
            <a:ext cx="787601" cy="656338"/>
            <a:chOff x="6749180" y="5086258"/>
            <a:chExt cx="787601" cy="656338"/>
          </a:xfrm>
        </p:grpSpPr>
        <p:sp>
          <p:nvSpPr>
            <p:cNvPr id="504" name="자유형: 도형 503">
              <a:extLst>
                <a:ext uri="{FF2B5EF4-FFF2-40B4-BE49-F238E27FC236}">
                  <a16:creationId xmlns:a16="http://schemas.microsoft.com/office/drawing/2014/main" id="{48F9A6C0-4B88-1EE5-90D5-2BDDEE715B08}"/>
                </a:ext>
              </a:extLst>
            </p:cNvPr>
            <p:cNvSpPr/>
            <p:nvPr/>
          </p:nvSpPr>
          <p:spPr>
            <a:xfrm>
              <a:off x="6749180" y="5151891"/>
              <a:ext cx="787601" cy="590704"/>
            </a:xfrm>
            <a:custGeom>
              <a:avLst/>
              <a:gdLst>
                <a:gd name="connsiteX0" fmla="*/ 393803 w 787601"/>
                <a:gd name="connsiteY0" fmla="*/ 0 h 590704"/>
                <a:gd name="connsiteX1" fmla="*/ 393803 w 787601"/>
                <a:gd name="connsiteY1" fmla="*/ 65634 h 590704"/>
                <a:gd name="connsiteX2" fmla="*/ 358560 w 787601"/>
                <a:gd name="connsiteY2" fmla="*/ 65634 h 590704"/>
                <a:gd name="connsiteX3" fmla="*/ 358560 w 787601"/>
                <a:gd name="connsiteY3" fmla="*/ 196901 h 590704"/>
                <a:gd name="connsiteX4" fmla="*/ 131268 w 787601"/>
                <a:gd name="connsiteY4" fmla="*/ 196901 h 590704"/>
                <a:gd name="connsiteX5" fmla="*/ 131268 w 787601"/>
                <a:gd name="connsiteY5" fmla="*/ 328169 h 590704"/>
                <a:gd name="connsiteX6" fmla="*/ 0 w 787601"/>
                <a:gd name="connsiteY6" fmla="*/ 328517 h 590704"/>
                <a:gd name="connsiteX7" fmla="*/ 0 w 787601"/>
                <a:gd name="connsiteY7" fmla="*/ 590560 h 590704"/>
                <a:gd name="connsiteX8" fmla="*/ 787602 w 787601"/>
                <a:gd name="connsiteY8" fmla="*/ 590704 h 590704"/>
                <a:gd name="connsiteX9" fmla="*/ 787602 w 787601"/>
                <a:gd name="connsiteY9" fmla="*/ 0 h 59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7601" h="590704">
                  <a:moveTo>
                    <a:pt x="393803" y="0"/>
                  </a:moveTo>
                  <a:lnTo>
                    <a:pt x="393803" y="65634"/>
                  </a:lnTo>
                  <a:lnTo>
                    <a:pt x="358560" y="65634"/>
                  </a:lnTo>
                  <a:lnTo>
                    <a:pt x="358560" y="196901"/>
                  </a:lnTo>
                  <a:lnTo>
                    <a:pt x="131268" y="196901"/>
                  </a:lnTo>
                  <a:lnTo>
                    <a:pt x="131268" y="328169"/>
                  </a:lnTo>
                  <a:lnTo>
                    <a:pt x="0" y="328517"/>
                  </a:lnTo>
                  <a:lnTo>
                    <a:pt x="0" y="590560"/>
                  </a:lnTo>
                  <a:lnTo>
                    <a:pt x="787602" y="590704"/>
                  </a:lnTo>
                  <a:lnTo>
                    <a:pt x="787602" y="0"/>
                  </a:lnTo>
                  <a:close/>
                </a:path>
              </a:pathLst>
            </a:custGeom>
            <a:solidFill>
              <a:srgbClr val="E6E6E6"/>
            </a:solidFill>
            <a:ln w="2188" cap="flat">
              <a:noFill/>
              <a:prstDash val="solid"/>
              <a:miter/>
            </a:ln>
          </p:spPr>
          <p:txBody>
            <a:bodyPr rtlCol="0" anchor="ctr"/>
            <a:lstStyle/>
            <a:p>
              <a:endParaRPr lang="ko-KR" altLang="en-US"/>
            </a:p>
          </p:txBody>
        </p:sp>
        <p:grpSp>
          <p:nvGrpSpPr>
            <p:cNvPr id="505" name="그래픽 10" descr="도시 블록">
              <a:extLst>
                <a:ext uri="{FF2B5EF4-FFF2-40B4-BE49-F238E27FC236}">
                  <a16:creationId xmlns:a16="http://schemas.microsoft.com/office/drawing/2014/main" id="{7EDBC53D-7A12-90ED-C9D6-22D0A566F8E2}"/>
                </a:ext>
              </a:extLst>
            </p:cNvPr>
            <p:cNvGrpSpPr/>
            <p:nvPr/>
          </p:nvGrpSpPr>
          <p:grpSpPr>
            <a:xfrm>
              <a:off x="6972156" y="5546445"/>
              <a:ext cx="61437" cy="129766"/>
              <a:chOff x="6972156" y="5546445"/>
              <a:chExt cx="61437" cy="129766"/>
            </a:xfrm>
          </p:grpSpPr>
          <p:sp>
            <p:nvSpPr>
              <p:cNvPr id="506" name="자유형: 도형 505">
                <a:extLst>
                  <a:ext uri="{FF2B5EF4-FFF2-40B4-BE49-F238E27FC236}">
                    <a16:creationId xmlns:a16="http://schemas.microsoft.com/office/drawing/2014/main" id="{D7F8C0F9-0CF9-B38A-5A34-83716718662B}"/>
                  </a:ext>
                </a:extLst>
              </p:cNvPr>
              <p:cNvSpPr/>
              <p:nvPr/>
            </p:nvSpPr>
            <p:spPr>
              <a:xfrm>
                <a:off x="6972156" y="5546445"/>
                <a:ext cx="61437" cy="64883"/>
              </a:xfrm>
              <a:custGeom>
                <a:avLst/>
                <a:gdLst>
                  <a:gd name="connsiteX0" fmla="*/ 0 w 61437"/>
                  <a:gd name="connsiteY0" fmla="*/ 0 h 64883"/>
                  <a:gd name="connsiteX1" fmla="*/ 61438 w 61437"/>
                  <a:gd name="connsiteY1" fmla="*/ 0 h 64883"/>
                  <a:gd name="connsiteX2" fmla="*/ 61438 w 61437"/>
                  <a:gd name="connsiteY2" fmla="*/ 64883 h 64883"/>
                  <a:gd name="connsiteX3" fmla="*/ 0 w 61437"/>
                  <a:gd name="connsiteY3" fmla="*/ 64883 h 64883"/>
                </a:gdLst>
                <a:ahLst/>
                <a:cxnLst>
                  <a:cxn ang="0">
                    <a:pos x="connsiteX0" y="connsiteY0"/>
                  </a:cxn>
                  <a:cxn ang="0">
                    <a:pos x="connsiteX1" y="connsiteY1"/>
                  </a:cxn>
                  <a:cxn ang="0">
                    <a:pos x="connsiteX2" y="connsiteY2"/>
                  </a:cxn>
                  <a:cxn ang="0">
                    <a:pos x="connsiteX3" y="connsiteY3"/>
                  </a:cxn>
                </a:cxnLst>
                <a:rect l="l" t="t" r="r" b="b"/>
                <a:pathLst>
                  <a:path w="61437" h="64883">
                    <a:moveTo>
                      <a:pt x="0" y="0"/>
                    </a:moveTo>
                    <a:lnTo>
                      <a:pt x="61438" y="0"/>
                    </a:lnTo>
                    <a:lnTo>
                      <a:pt x="61438" y="64883"/>
                    </a:lnTo>
                    <a:lnTo>
                      <a:pt x="0" y="64883"/>
                    </a:lnTo>
                    <a:close/>
                  </a:path>
                </a:pathLst>
              </a:custGeom>
              <a:solidFill>
                <a:srgbClr val="737373"/>
              </a:solidFill>
              <a:ln w="2188" cap="flat">
                <a:noFill/>
                <a:prstDash val="solid"/>
                <a:miter/>
              </a:ln>
            </p:spPr>
            <p:txBody>
              <a:bodyPr rtlCol="0" anchor="ctr"/>
              <a:lstStyle/>
              <a:p>
                <a:endParaRPr lang="ko-KR" altLang="en-US"/>
              </a:p>
            </p:txBody>
          </p:sp>
          <p:sp>
            <p:nvSpPr>
              <p:cNvPr id="507" name="자유형: 도형 506">
                <a:extLst>
                  <a:ext uri="{FF2B5EF4-FFF2-40B4-BE49-F238E27FC236}">
                    <a16:creationId xmlns:a16="http://schemas.microsoft.com/office/drawing/2014/main" id="{1BAA4559-731D-5410-7C8C-8731F4763A6A}"/>
                  </a:ext>
                </a:extLst>
              </p:cNvPr>
              <p:cNvSpPr/>
              <p:nvPr/>
            </p:nvSpPr>
            <p:spPr>
              <a:xfrm>
                <a:off x="6972156" y="5611328"/>
                <a:ext cx="61437" cy="64883"/>
              </a:xfrm>
              <a:custGeom>
                <a:avLst/>
                <a:gdLst>
                  <a:gd name="connsiteX0" fmla="*/ 0 w 61437"/>
                  <a:gd name="connsiteY0" fmla="*/ 0 h 64883"/>
                  <a:gd name="connsiteX1" fmla="*/ 61438 w 61437"/>
                  <a:gd name="connsiteY1" fmla="*/ 0 h 64883"/>
                  <a:gd name="connsiteX2" fmla="*/ 61438 w 61437"/>
                  <a:gd name="connsiteY2" fmla="*/ 64883 h 64883"/>
                  <a:gd name="connsiteX3" fmla="*/ 0 w 61437"/>
                  <a:gd name="connsiteY3" fmla="*/ 64883 h 64883"/>
                </a:gdLst>
                <a:ahLst/>
                <a:cxnLst>
                  <a:cxn ang="0">
                    <a:pos x="connsiteX0" y="connsiteY0"/>
                  </a:cxn>
                  <a:cxn ang="0">
                    <a:pos x="connsiteX1" y="connsiteY1"/>
                  </a:cxn>
                  <a:cxn ang="0">
                    <a:pos x="connsiteX2" y="connsiteY2"/>
                  </a:cxn>
                  <a:cxn ang="0">
                    <a:pos x="connsiteX3" y="connsiteY3"/>
                  </a:cxn>
                </a:cxnLst>
                <a:rect l="l" t="t" r="r" b="b"/>
                <a:pathLst>
                  <a:path w="61437" h="64883">
                    <a:moveTo>
                      <a:pt x="0" y="0"/>
                    </a:moveTo>
                    <a:lnTo>
                      <a:pt x="61438" y="0"/>
                    </a:lnTo>
                    <a:lnTo>
                      <a:pt x="61438" y="64883"/>
                    </a:lnTo>
                    <a:lnTo>
                      <a:pt x="0" y="64883"/>
                    </a:lnTo>
                    <a:close/>
                  </a:path>
                </a:pathLst>
              </a:custGeom>
              <a:solidFill>
                <a:srgbClr val="D2D2D2"/>
              </a:solidFill>
              <a:ln w="2188" cap="flat">
                <a:noFill/>
                <a:prstDash val="solid"/>
                <a:miter/>
              </a:ln>
            </p:spPr>
            <p:txBody>
              <a:bodyPr rtlCol="0" anchor="ctr"/>
              <a:lstStyle/>
              <a:p>
                <a:endParaRPr lang="ko-KR" altLang="en-US"/>
              </a:p>
            </p:txBody>
          </p:sp>
        </p:grpSp>
        <p:grpSp>
          <p:nvGrpSpPr>
            <p:cNvPr id="508" name="그래픽 10" descr="도시 블록">
              <a:extLst>
                <a:ext uri="{FF2B5EF4-FFF2-40B4-BE49-F238E27FC236}">
                  <a16:creationId xmlns:a16="http://schemas.microsoft.com/office/drawing/2014/main" id="{9BB95A3E-67E6-A6D2-FEBC-E8D9B53E1B52}"/>
                </a:ext>
              </a:extLst>
            </p:cNvPr>
            <p:cNvGrpSpPr/>
            <p:nvPr/>
          </p:nvGrpSpPr>
          <p:grpSpPr>
            <a:xfrm>
              <a:off x="6880448" y="5546445"/>
              <a:ext cx="64981" cy="129766"/>
              <a:chOff x="6880448" y="5546445"/>
              <a:chExt cx="64981" cy="129766"/>
            </a:xfrm>
          </p:grpSpPr>
          <p:sp>
            <p:nvSpPr>
              <p:cNvPr id="509" name="자유형: 도형 508">
                <a:extLst>
                  <a:ext uri="{FF2B5EF4-FFF2-40B4-BE49-F238E27FC236}">
                    <a16:creationId xmlns:a16="http://schemas.microsoft.com/office/drawing/2014/main" id="{CEEEA5FA-57FD-1FFE-0CD2-223D96D49883}"/>
                  </a:ext>
                </a:extLst>
              </p:cNvPr>
              <p:cNvSpPr/>
              <p:nvPr/>
            </p:nvSpPr>
            <p:spPr>
              <a:xfrm>
                <a:off x="6880448" y="5546445"/>
                <a:ext cx="64981" cy="64883"/>
              </a:xfrm>
              <a:custGeom>
                <a:avLst/>
                <a:gdLst>
                  <a:gd name="connsiteX0" fmla="*/ 0 w 64981"/>
                  <a:gd name="connsiteY0" fmla="*/ 0 h 64883"/>
                  <a:gd name="connsiteX1" fmla="*/ 64982 w 64981"/>
                  <a:gd name="connsiteY1" fmla="*/ 0 h 64883"/>
                  <a:gd name="connsiteX2" fmla="*/ 64982 w 64981"/>
                  <a:gd name="connsiteY2" fmla="*/ 64883 h 64883"/>
                  <a:gd name="connsiteX3" fmla="*/ 0 w 64981"/>
                  <a:gd name="connsiteY3" fmla="*/ 64883 h 64883"/>
                </a:gdLst>
                <a:ahLst/>
                <a:cxnLst>
                  <a:cxn ang="0">
                    <a:pos x="connsiteX0" y="connsiteY0"/>
                  </a:cxn>
                  <a:cxn ang="0">
                    <a:pos x="connsiteX1" y="connsiteY1"/>
                  </a:cxn>
                  <a:cxn ang="0">
                    <a:pos x="connsiteX2" y="connsiteY2"/>
                  </a:cxn>
                  <a:cxn ang="0">
                    <a:pos x="connsiteX3" y="connsiteY3"/>
                  </a:cxn>
                </a:cxnLst>
                <a:rect l="l" t="t" r="r" b="b"/>
                <a:pathLst>
                  <a:path w="64981" h="64883">
                    <a:moveTo>
                      <a:pt x="0" y="0"/>
                    </a:moveTo>
                    <a:lnTo>
                      <a:pt x="64982" y="0"/>
                    </a:lnTo>
                    <a:lnTo>
                      <a:pt x="64982" y="64883"/>
                    </a:lnTo>
                    <a:lnTo>
                      <a:pt x="0" y="64883"/>
                    </a:lnTo>
                    <a:close/>
                  </a:path>
                </a:pathLst>
              </a:custGeom>
              <a:solidFill>
                <a:srgbClr val="737373"/>
              </a:solidFill>
              <a:ln w="2188" cap="flat">
                <a:noFill/>
                <a:prstDash val="solid"/>
                <a:miter/>
              </a:ln>
            </p:spPr>
            <p:txBody>
              <a:bodyPr rtlCol="0" anchor="ctr"/>
              <a:lstStyle/>
              <a:p>
                <a:endParaRPr lang="ko-KR" altLang="en-US"/>
              </a:p>
            </p:txBody>
          </p:sp>
          <p:sp>
            <p:nvSpPr>
              <p:cNvPr id="510" name="자유형: 도형 509">
                <a:extLst>
                  <a:ext uri="{FF2B5EF4-FFF2-40B4-BE49-F238E27FC236}">
                    <a16:creationId xmlns:a16="http://schemas.microsoft.com/office/drawing/2014/main" id="{2143356E-C4B3-1863-FF8A-AD1FFB8CE149}"/>
                  </a:ext>
                </a:extLst>
              </p:cNvPr>
              <p:cNvSpPr/>
              <p:nvPr/>
            </p:nvSpPr>
            <p:spPr>
              <a:xfrm>
                <a:off x="6880448" y="5611328"/>
                <a:ext cx="64981" cy="64883"/>
              </a:xfrm>
              <a:custGeom>
                <a:avLst/>
                <a:gdLst>
                  <a:gd name="connsiteX0" fmla="*/ 0 w 64981"/>
                  <a:gd name="connsiteY0" fmla="*/ 0 h 64883"/>
                  <a:gd name="connsiteX1" fmla="*/ 64982 w 64981"/>
                  <a:gd name="connsiteY1" fmla="*/ 0 h 64883"/>
                  <a:gd name="connsiteX2" fmla="*/ 64982 w 64981"/>
                  <a:gd name="connsiteY2" fmla="*/ 64883 h 64883"/>
                  <a:gd name="connsiteX3" fmla="*/ 0 w 64981"/>
                  <a:gd name="connsiteY3" fmla="*/ 64883 h 64883"/>
                </a:gdLst>
                <a:ahLst/>
                <a:cxnLst>
                  <a:cxn ang="0">
                    <a:pos x="connsiteX0" y="connsiteY0"/>
                  </a:cxn>
                  <a:cxn ang="0">
                    <a:pos x="connsiteX1" y="connsiteY1"/>
                  </a:cxn>
                  <a:cxn ang="0">
                    <a:pos x="connsiteX2" y="connsiteY2"/>
                  </a:cxn>
                  <a:cxn ang="0">
                    <a:pos x="connsiteX3" y="connsiteY3"/>
                  </a:cxn>
                </a:cxnLst>
                <a:rect l="l" t="t" r="r" b="b"/>
                <a:pathLst>
                  <a:path w="64981" h="64883">
                    <a:moveTo>
                      <a:pt x="0" y="0"/>
                    </a:moveTo>
                    <a:lnTo>
                      <a:pt x="64982" y="0"/>
                    </a:lnTo>
                    <a:lnTo>
                      <a:pt x="64982" y="64883"/>
                    </a:lnTo>
                    <a:lnTo>
                      <a:pt x="0" y="64883"/>
                    </a:lnTo>
                    <a:close/>
                  </a:path>
                </a:pathLst>
              </a:custGeom>
              <a:solidFill>
                <a:srgbClr val="D2D2D2"/>
              </a:solidFill>
              <a:ln w="2188" cap="flat">
                <a:noFill/>
                <a:prstDash val="solid"/>
                <a:miter/>
              </a:ln>
            </p:spPr>
            <p:txBody>
              <a:bodyPr rtlCol="0" anchor="ctr"/>
              <a:lstStyle/>
              <a:p>
                <a:endParaRPr lang="ko-KR" altLang="en-US"/>
              </a:p>
            </p:txBody>
          </p:sp>
        </p:grpSp>
        <p:grpSp>
          <p:nvGrpSpPr>
            <p:cNvPr id="511" name="그래픽 10" descr="도시 블록">
              <a:extLst>
                <a:ext uri="{FF2B5EF4-FFF2-40B4-BE49-F238E27FC236}">
                  <a16:creationId xmlns:a16="http://schemas.microsoft.com/office/drawing/2014/main" id="{E27D9E2F-C4E4-AC94-BE98-136B8F26DD6F}"/>
                </a:ext>
              </a:extLst>
            </p:cNvPr>
            <p:cNvGrpSpPr/>
            <p:nvPr/>
          </p:nvGrpSpPr>
          <p:grpSpPr>
            <a:xfrm>
              <a:off x="7387837" y="5612829"/>
              <a:ext cx="61437" cy="129766"/>
              <a:chOff x="7387837" y="5612829"/>
              <a:chExt cx="61437" cy="129766"/>
            </a:xfrm>
          </p:grpSpPr>
          <p:sp>
            <p:nvSpPr>
              <p:cNvPr id="512" name="자유형: 도형 511">
                <a:extLst>
                  <a:ext uri="{FF2B5EF4-FFF2-40B4-BE49-F238E27FC236}">
                    <a16:creationId xmlns:a16="http://schemas.microsoft.com/office/drawing/2014/main" id="{3B1950D4-B1FF-A3E3-DE50-7835204EA52A}"/>
                  </a:ext>
                </a:extLst>
              </p:cNvPr>
              <p:cNvSpPr/>
              <p:nvPr/>
            </p:nvSpPr>
            <p:spPr>
              <a:xfrm>
                <a:off x="7387837" y="5612829"/>
                <a:ext cx="61437" cy="64883"/>
              </a:xfrm>
              <a:custGeom>
                <a:avLst/>
                <a:gdLst>
                  <a:gd name="connsiteX0" fmla="*/ 0 w 61437"/>
                  <a:gd name="connsiteY0" fmla="*/ 0 h 64883"/>
                  <a:gd name="connsiteX1" fmla="*/ 61438 w 61437"/>
                  <a:gd name="connsiteY1" fmla="*/ 0 h 64883"/>
                  <a:gd name="connsiteX2" fmla="*/ 61438 w 61437"/>
                  <a:gd name="connsiteY2" fmla="*/ 64883 h 64883"/>
                  <a:gd name="connsiteX3" fmla="*/ 0 w 61437"/>
                  <a:gd name="connsiteY3" fmla="*/ 64883 h 64883"/>
                </a:gdLst>
                <a:ahLst/>
                <a:cxnLst>
                  <a:cxn ang="0">
                    <a:pos x="connsiteX0" y="connsiteY0"/>
                  </a:cxn>
                  <a:cxn ang="0">
                    <a:pos x="connsiteX1" y="connsiteY1"/>
                  </a:cxn>
                  <a:cxn ang="0">
                    <a:pos x="connsiteX2" y="connsiteY2"/>
                  </a:cxn>
                  <a:cxn ang="0">
                    <a:pos x="connsiteX3" y="connsiteY3"/>
                  </a:cxn>
                </a:cxnLst>
                <a:rect l="l" t="t" r="r" b="b"/>
                <a:pathLst>
                  <a:path w="61437" h="64883">
                    <a:moveTo>
                      <a:pt x="0" y="0"/>
                    </a:moveTo>
                    <a:lnTo>
                      <a:pt x="61438" y="0"/>
                    </a:lnTo>
                    <a:lnTo>
                      <a:pt x="61438" y="64883"/>
                    </a:lnTo>
                    <a:lnTo>
                      <a:pt x="0" y="64883"/>
                    </a:lnTo>
                    <a:close/>
                  </a:path>
                </a:pathLst>
              </a:custGeom>
              <a:solidFill>
                <a:srgbClr val="737373"/>
              </a:solidFill>
              <a:ln w="2188" cap="flat">
                <a:noFill/>
                <a:prstDash val="solid"/>
                <a:miter/>
              </a:ln>
            </p:spPr>
            <p:txBody>
              <a:bodyPr rtlCol="0" anchor="ctr"/>
              <a:lstStyle/>
              <a:p>
                <a:endParaRPr lang="ko-KR" altLang="en-US"/>
              </a:p>
            </p:txBody>
          </p:sp>
          <p:sp>
            <p:nvSpPr>
              <p:cNvPr id="513" name="자유형: 도형 512">
                <a:extLst>
                  <a:ext uri="{FF2B5EF4-FFF2-40B4-BE49-F238E27FC236}">
                    <a16:creationId xmlns:a16="http://schemas.microsoft.com/office/drawing/2014/main" id="{6F5E14D2-2FA4-B655-3439-6466EF7E916F}"/>
                  </a:ext>
                </a:extLst>
              </p:cNvPr>
              <p:cNvSpPr/>
              <p:nvPr/>
            </p:nvSpPr>
            <p:spPr>
              <a:xfrm>
                <a:off x="7387837" y="5677712"/>
                <a:ext cx="61437" cy="64883"/>
              </a:xfrm>
              <a:custGeom>
                <a:avLst/>
                <a:gdLst>
                  <a:gd name="connsiteX0" fmla="*/ 0 w 61437"/>
                  <a:gd name="connsiteY0" fmla="*/ 0 h 64883"/>
                  <a:gd name="connsiteX1" fmla="*/ 61438 w 61437"/>
                  <a:gd name="connsiteY1" fmla="*/ 0 h 64883"/>
                  <a:gd name="connsiteX2" fmla="*/ 61438 w 61437"/>
                  <a:gd name="connsiteY2" fmla="*/ 64883 h 64883"/>
                  <a:gd name="connsiteX3" fmla="*/ 0 w 61437"/>
                  <a:gd name="connsiteY3" fmla="*/ 64883 h 64883"/>
                </a:gdLst>
                <a:ahLst/>
                <a:cxnLst>
                  <a:cxn ang="0">
                    <a:pos x="connsiteX0" y="connsiteY0"/>
                  </a:cxn>
                  <a:cxn ang="0">
                    <a:pos x="connsiteX1" y="connsiteY1"/>
                  </a:cxn>
                  <a:cxn ang="0">
                    <a:pos x="connsiteX2" y="connsiteY2"/>
                  </a:cxn>
                  <a:cxn ang="0">
                    <a:pos x="connsiteX3" y="connsiteY3"/>
                  </a:cxn>
                </a:cxnLst>
                <a:rect l="l" t="t" r="r" b="b"/>
                <a:pathLst>
                  <a:path w="61437" h="64883">
                    <a:moveTo>
                      <a:pt x="0" y="0"/>
                    </a:moveTo>
                    <a:lnTo>
                      <a:pt x="61438" y="0"/>
                    </a:lnTo>
                    <a:lnTo>
                      <a:pt x="61438" y="64883"/>
                    </a:lnTo>
                    <a:lnTo>
                      <a:pt x="0" y="64883"/>
                    </a:lnTo>
                    <a:close/>
                  </a:path>
                </a:pathLst>
              </a:custGeom>
              <a:solidFill>
                <a:srgbClr val="D2D2D2"/>
              </a:solidFill>
              <a:ln w="2188" cap="flat">
                <a:noFill/>
                <a:prstDash val="solid"/>
                <a:miter/>
              </a:ln>
            </p:spPr>
            <p:txBody>
              <a:bodyPr rtlCol="0" anchor="ctr"/>
              <a:lstStyle/>
              <a:p>
                <a:endParaRPr lang="ko-KR" altLang="en-US"/>
              </a:p>
            </p:txBody>
          </p:sp>
        </p:grpSp>
        <p:grpSp>
          <p:nvGrpSpPr>
            <p:cNvPr id="514" name="그래픽 10" descr="도시 블록">
              <a:extLst>
                <a:ext uri="{FF2B5EF4-FFF2-40B4-BE49-F238E27FC236}">
                  <a16:creationId xmlns:a16="http://schemas.microsoft.com/office/drawing/2014/main" id="{027D444C-0FE9-007A-CF26-C6A928BE0175}"/>
                </a:ext>
              </a:extLst>
            </p:cNvPr>
            <p:cNvGrpSpPr/>
            <p:nvPr/>
          </p:nvGrpSpPr>
          <p:grpSpPr>
            <a:xfrm>
              <a:off x="7300325" y="5612829"/>
              <a:ext cx="61437" cy="129766"/>
              <a:chOff x="7300325" y="5612829"/>
              <a:chExt cx="61437" cy="129766"/>
            </a:xfrm>
          </p:grpSpPr>
          <p:sp>
            <p:nvSpPr>
              <p:cNvPr id="515" name="자유형: 도형 514">
                <a:extLst>
                  <a:ext uri="{FF2B5EF4-FFF2-40B4-BE49-F238E27FC236}">
                    <a16:creationId xmlns:a16="http://schemas.microsoft.com/office/drawing/2014/main" id="{49CDBF66-99B7-8E5E-5794-8897A3AB5A05}"/>
                  </a:ext>
                </a:extLst>
              </p:cNvPr>
              <p:cNvSpPr/>
              <p:nvPr/>
            </p:nvSpPr>
            <p:spPr>
              <a:xfrm>
                <a:off x="7300325" y="5612829"/>
                <a:ext cx="61437" cy="64883"/>
              </a:xfrm>
              <a:custGeom>
                <a:avLst/>
                <a:gdLst>
                  <a:gd name="connsiteX0" fmla="*/ 0 w 61437"/>
                  <a:gd name="connsiteY0" fmla="*/ 0 h 64883"/>
                  <a:gd name="connsiteX1" fmla="*/ 61438 w 61437"/>
                  <a:gd name="connsiteY1" fmla="*/ 0 h 64883"/>
                  <a:gd name="connsiteX2" fmla="*/ 61438 w 61437"/>
                  <a:gd name="connsiteY2" fmla="*/ 64883 h 64883"/>
                  <a:gd name="connsiteX3" fmla="*/ 0 w 61437"/>
                  <a:gd name="connsiteY3" fmla="*/ 64883 h 64883"/>
                </a:gdLst>
                <a:ahLst/>
                <a:cxnLst>
                  <a:cxn ang="0">
                    <a:pos x="connsiteX0" y="connsiteY0"/>
                  </a:cxn>
                  <a:cxn ang="0">
                    <a:pos x="connsiteX1" y="connsiteY1"/>
                  </a:cxn>
                  <a:cxn ang="0">
                    <a:pos x="connsiteX2" y="connsiteY2"/>
                  </a:cxn>
                  <a:cxn ang="0">
                    <a:pos x="connsiteX3" y="connsiteY3"/>
                  </a:cxn>
                </a:cxnLst>
                <a:rect l="l" t="t" r="r" b="b"/>
                <a:pathLst>
                  <a:path w="61437" h="64883">
                    <a:moveTo>
                      <a:pt x="0" y="0"/>
                    </a:moveTo>
                    <a:lnTo>
                      <a:pt x="61438" y="0"/>
                    </a:lnTo>
                    <a:lnTo>
                      <a:pt x="61438" y="64883"/>
                    </a:lnTo>
                    <a:lnTo>
                      <a:pt x="0" y="64883"/>
                    </a:lnTo>
                    <a:close/>
                  </a:path>
                </a:pathLst>
              </a:custGeom>
              <a:solidFill>
                <a:srgbClr val="737373"/>
              </a:solidFill>
              <a:ln w="2188" cap="flat">
                <a:noFill/>
                <a:prstDash val="solid"/>
                <a:miter/>
              </a:ln>
            </p:spPr>
            <p:txBody>
              <a:bodyPr rtlCol="0" anchor="ctr"/>
              <a:lstStyle/>
              <a:p>
                <a:endParaRPr lang="ko-KR" altLang="en-US"/>
              </a:p>
            </p:txBody>
          </p:sp>
          <p:sp>
            <p:nvSpPr>
              <p:cNvPr id="516" name="자유형: 도형 515">
                <a:extLst>
                  <a:ext uri="{FF2B5EF4-FFF2-40B4-BE49-F238E27FC236}">
                    <a16:creationId xmlns:a16="http://schemas.microsoft.com/office/drawing/2014/main" id="{0E01BEFF-93F4-B1D2-FFBA-4CF0DEF67B70}"/>
                  </a:ext>
                </a:extLst>
              </p:cNvPr>
              <p:cNvSpPr/>
              <p:nvPr/>
            </p:nvSpPr>
            <p:spPr>
              <a:xfrm>
                <a:off x="7300325" y="5677712"/>
                <a:ext cx="61437" cy="64883"/>
              </a:xfrm>
              <a:custGeom>
                <a:avLst/>
                <a:gdLst>
                  <a:gd name="connsiteX0" fmla="*/ 0 w 61437"/>
                  <a:gd name="connsiteY0" fmla="*/ 0 h 64883"/>
                  <a:gd name="connsiteX1" fmla="*/ 61438 w 61437"/>
                  <a:gd name="connsiteY1" fmla="*/ 0 h 64883"/>
                  <a:gd name="connsiteX2" fmla="*/ 61438 w 61437"/>
                  <a:gd name="connsiteY2" fmla="*/ 64883 h 64883"/>
                  <a:gd name="connsiteX3" fmla="*/ 0 w 61437"/>
                  <a:gd name="connsiteY3" fmla="*/ 64883 h 64883"/>
                </a:gdLst>
                <a:ahLst/>
                <a:cxnLst>
                  <a:cxn ang="0">
                    <a:pos x="connsiteX0" y="connsiteY0"/>
                  </a:cxn>
                  <a:cxn ang="0">
                    <a:pos x="connsiteX1" y="connsiteY1"/>
                  </a:cxn>
                  <a:cxn ang="0">
                    <a:pos x="connsiteX2" y="connsiteY2"/>
                  </a:cxn>
                  <a:cxn ang="0">
                    <a:pos x="connsiteX3" y="connsiteY3"/>
                  </a:cxn>
                </a:cxnLst>
                <a:rect l="l" t="t" r="r" b="b"/>
                <a:pathLst>
                  <a:path w="61437" h="64883">
                    <a:moveTo>
                      <a:pt x="0" y="0"/>
                    </a:moveTo>
                    <a:lnTo>
                      <a:pt x="61438" y="0"/>
                    </a:lnTo>
                    <a:lnTo>
                      <a:pt x="61438" y="64883"/>
                    </a:lnTo>
                    <a:lnTo>
                      <a:pt x="0" y="64883"/>
                    </a:lnTo>
                    <a:close/>
                  </a:path>
                </a:pathLst>
              </a:custGeom>
              <a:solidFill>
                <a:srgbClr val="D2D2D2"/>
              </a:solidFill>
              <a:ln w="2188" cap="flat">
                <a:noFill/>
                <a:prstDash val="solid"/>
                <a:miter/>
              </a:ln>
            </p:spPr>
            <p:txBody>
              <a:bodyPr rtlCol="0" anchor="ctr"/>
              <a:lstStyle/>
              <a:p>
                <a:endParaRPr lang="ko-KR" altLang="en-US"/>
              </a:p>
            </p:txBody>
          </p:sp>
        </p:grpSp>
        <p:grpSp>
          <p:nvGrpSpPr>
            <p:cNvPr id="517" name="그래픽 10" descr="도시 블록">
              <a:extLst>
                <a:ext uri="{FF2B5EF4-FFF2-40B4-BE49-F238E27FC236}">
                  <a16:creationId xmlns:a16="http://schemas.microsoft.com/office/drawing/2014/main" id="{060F856F-384C-C850-8745-CC256D7FF9ED}"/>
                </a:ext>
              </a:extLst>
            </p:cNvPr>
            <p:cNvGrpSpPr/>
            <p:nvPr/>
          </p:nvGrpSpPr>
          <p:grpSpPr>
            <a:xfrm>
              <a:off x="7142984" y="5612829"/>
              <a:ext cx="130615" cy="129766"/>
              <a:chOff x="7142984" y="5612829"/>
              <a:chExt cx="130615" cy="129766"/>
            </a:xfrm>
          </p:grpSpPr>
          <p:sp>
            <p:nvSpPr>
              <p:cNvPr id="518" name="자유형: 도형 517">
                <a:extLst>
                  <a:ext uri="{FF2B5EF4-FFF2-40B4-BE49-F238E27FC236}">
                    <a16:creationId xmlns:a16="http://schemas.microsoft.com/office/drawing/2014/main" id="{EF35A760-2133-1622-78C5-889A5C3FFE68}"/>
                  </a:ext>
                </a:extLst>
              </p:cNvPr>
              <p:cNvSpPr/>
              <p:nvPr/>
            </p:nvSpPr>
            <p:spPr>
              <a:xfrm>
                <a:off x="7142984" y="5612829"/>
                <a:ext cx="130615" cy="64883"/>
              </a:xfrm>
              <a:custGeom>
                <a:avLst/>
                <a:gdLst>
                  <a:gd name="connsiteX0" fmla="*/ 0 w 130615"/>
                  <a:gd name="connsiteY0" fmla="*/ 0 h 64883"/>
                  <a:gd name="connsiteX1" fmla="*/ 130616 w 130615"/>
                  <a:gd name="connsiteY1" fmla="*/ 0 h 64883"/>
                  <a:gd name="connsiteX2" fmla="*/ 130616 w 130615"/>
                  <a:gd name="connsiteY2" fmla="*/ 64883 h 64883"/>
                  <a:gd name="connsiteX3" fmla="*/ 0 w 130615"/>
                  <a:gd name="connsiteY3" fmla="*/ 64883 h 64883"/>
                </a:gdLst>
                <a:ahLst/>
                <a:cxnLst>
                  <a:cxn ang="0">
                    <a:pos x="connsiteX0" y="connsiteY0"/>
                  </a:cxn>
                  <a:cxn ang="0">
                    <a:pos x="connsiteX1" y="connsiteY1"/>
                  </a:cxn>
                  <a:cxn ang="0">
                    <a:pos x="connsiteX2" y="connsiteY2"/>
                  </a:cxn>
                  <a:cxn ang="0">
                    <a:pos x="connsiteX3" y="connsiteY3"/>
                  </a:cxn>
                </a:cxnLst>
                <a:rect l="l" t="t" r="r" b="b"/>
                <a:pathLst>
                  <a:path w="130615" h="64883">
                    <a:moveTo>
                      <a:pt x="0" y="0"/>
                    </a:moveTo>
                    <a:lnTo>
                      <a:pt x="130616" y="0"/>
                    </a:lnTo>
                    <a:lnTo>
                      <a:pt x="130616" y="64883"/>
                    </a:lnTo>
                    <a:lnTo>
                      <a:pt x="0" y="64883"/>
                    </a:lnTo>
                    <a:close/>
                  </a:path>
                </a:pathLst>
              </a:custGeom>
              <a:solidFill>
                <a:srgbClr val="737373"/>
              </a:solidFill>
              <a:ln w="2188" cap="flat">
                <a:noFill/>
                <a:prstDash val="solid"/>
                <a:miter/>
              </a:ln>
            </p:spPr>
            <p:txBody>
              <a:bodyPr rtlCol="0" anchor="ctr"/>
              <a:lstStyle/>
              <a:p>
                <a:endParaRPr lang="ko-KR" altLang="en-US"/>
              </a:p>
            </p:txBody>
          </p:sp>
          <p:sp>
            <p:nvSpPr>
              <p:cNvPr id="519" name="자유형: 도형 518">
                <a:extLst>
                  <a:ext uri="{FF2B5EF4-FFF2-40B4-BE49-F238E27FC236}">
                    <a16:creationId xmlns:a16="http://schemas.microsoft.com/office/drawing/2014/main" id="{4542DFAD-4633-B769-7883-730F5B893BE8}"/>
                  </a:ext>
                </a:extLst>
              </p:cNvPr>
              <p:cNvSpPr/>
              <p:nvPr/>
            </p:nvSpPr>
            <p:spPr>
              <a:xfrm>
                <a:off x="7142984" y="5677712"/>
                <a:ext cx="130615" cy="64883"/>
              </a:xfrm>
              <a:custGeom>
                <a:avLst/>
                <a:gdLst>
                  <a:gd name="connsiteX0" fmla="*/ 0 w 130615"/>
                  <a:gd name="connsiteY0" fmla="*/ 0 h 64883"/>
                  <a:gd name="connsiteX1" fmla="*/ 130616 w 130615"/>
                  <a:gd name="connsiteY1" fmla="*/ 0 h 64883"/>
                  <a:gd name="connsiteX2" fmla="*/ 130616 w 130615"/>
                  <a:gd name="connsiteY2" fmla="*/ 64883 h 64883"/>
                  <a:gd name="connsiteX3" fmla="*/ 0 w 130615"/>
                  <a:gd name="connsiteY3" fmla="*/ 64883 h 64883"/>
                </a:gdLst>
                <a:ahLst/>
                <a:cxnLst>
                  <a:cxn ang="0">
                    <a:pos x="connsiteX0" y="connsiteY0"/>
                  </a:cxn>
                  <a:cxn ang="0">
                    <a:pos x="connsiteX1" y="connsiteY1"/>
                  </a:cxn>
                  <a:cxn ang="0">
                    <a:pos x="connsiteX2" y="connsiteY2"/>
                  </a:cxn>
                  <a:cxn ang="0">
                    <a:pos x="connsiteX3" y="connsiteY3"/>
                  </a:cxn>
                </a:cxnLst>
                <a:rect l="l" t="t" r="r" b="b"/>
                <a:pathLst>
                  <a:path w="130615" h="64883">
                    <a:moveTo>
                      <a:pt x="0" y="0"/>
                    </a:moveTo>
                    <a:lnTo>
                      <a:pt x="130616" y="0"/>
                    </a:lnTo>
                    <a:lnTo>
                      <a:pt x="130616" y="64883"/>
                    </a:lnTo>
                    <a:lnTo>
                      <a:pt x="0" y="64883"/>
                    </a:lnTo>
                    <a:close/>
                  </a:path>
                </a:pathLst>
              </a:custGeom>
              <a:solidFill>
                <a:srgbClr val="D2D2D2"/>
              </a:solidFill>
              <a:ln w="2188" cap="flat">
                <a:noFill/>
                <a:prstDash val="solid"/>
                <a:miter/>
              </a:ln>
            </p:spPr>
            <p:txBody>
              <a:bodyPr rtlCol="0" anchor="ctr"/>
              <a:lstStyle/>
              <a:p>
                <a:endParaRPr lang="ko-KR" altLang="en-US"/>
              </a:p>
            </p:txBody>
          </p:sp>
        </p:grpSp>
        <p:sp>
          <p:nvSpPr>
            <p:cNvPr id="520" name="자유형: 도형 519">
              <a:extLst>
                <a:ext uri="{FF2B5EF4-FFF2-40B4-BE49-F238E27FC236}">
                  <a16:creationId xmlns:a16="http://schemas.microsoft.com/office/drawing/2014/main" id="{6253FFB2-9879-BEDD-9EC4-700ADE54AE14}"/>
                </a:ext>
              </a:extLst>
            </p:cNvPr>
            <p:cNvSpPr/>
            <p:nvPr/>
          </p:nvSpPr>
          <p:spPr>
            <a:xfrm>
              <a:off x="7142984" y="5480061"/>
              <a:ext cx="306291" cy="65633"/>
            </a:xfrm>
            <a:custGeom>
              <a:avLst/>
              <a:gdLst>
                <a:gd name="connsiteX0" fmla="*/ 0 w 306291"/>
                <a:gd name="connsiteY0" fmla="*/ 0 h 65633"/>
                <a:gd name="connsiteX1" fmla="*/ 306291 w 306291"/>
                <a:gd name="connsiteY1" fmla="*/ 0 h 65633"/>
                <a:gd name="connsiteX2" fmla="*/ 306291 w 306291"/>
                <a:gd name="connsiteY2" fmla="*/ 65634 h 65633"/>
                <a:gd name="connsiteX3" fmla="*/ 0 w 306291"/>
                <a:gd name="connsiteY3" fmla="*/ 65634 h 65633"/>
              </a:gdLst>
              <a:ahLst/>
              <a:cxnLst>
                <a:cxn ang="0">
                  <a:pos x="connsiteX0" y="connsiteY0"/>
                </a:cxn>
                <a:cxn ang="0">
                  <a:pos x="connsiteX1" y="connsiteY1"/>
                </a:cxn>
                <a:cxn ang="0">
                  <a:pos x="connsiteX2" y="connsiteY2"/>
                </a:cxn>
                <a:cxn ang="0">
                  <a:pos x="connsiteX3" y="connsiteY3"/>
                </a:cxn>
              </a:cxnLst>
              <a:rect l="l" t="t" r="r" b="b"/>
              <a:pathLst>
                <a:path w="306291" h="65633">
                  <a:moveTo>
                    <a:pt x="0" y="0"/>
                  </a:moveTo>
                  <a:lnTo>
                    <a:pt x="306291" y="0"/>
                  </a:lnTo>
                  <a:lnTo>
                    <a:pt x="306291" y="65634"/>
                  </a:lnTo>
                  <a:lnTo>
                    <a:pt x="0" y="65634"/>
                  </a:lnTo>
                  <a:close/>
                </a:path>
              </a:pathLst>
            </a:custGeom>
            <a:solidFill>
              <a:srgbClr val="D2D2D2"/>
            </a:solidFill>
            <a:ln w="2188" cap="flat">
              <a:noFill/>
              <a:prstDash val="solid"/>
              <a:miter/>
            </a:ln>
          </p:spPr>
          <p:txBody>
            <a:bodyPr rtlCol="0" anchor="ctr"/>
            <a:lstStyle/>
            <a:p>
              <a:endParaRPr lang="ko-KR" altLang="en-US"/>
            </a:p>
          </p:txBody>
        </p:sp>
        <p:sp>
          <p:nvSpPr>
            <p:cNvPr id="521" name="자유형: 도형 520">
              <a:extLst>
                <a:ext uri="{FF2B5EF4-FFF2-40B4-BE49-F238E27FC236}">
                  <a16:creationId xmlns:a16="http://schemas.microsoft.com/office/drawing/2014/main" id="{0F1011D2-C024-B5FE-0DFE-319D56CE1366}"/>
                </a:ext>
              </a:extLst>
            </p:cNvPr>
            <p:cNvSpPr/>
            <p:nvPr/>
          </p:nvSpPr>
          <p:spPr>
            <a:xfrm>
              <a:off x="7142984" y="5348793"/>
              <a:ext cx="306291" cy="65633"/>
            </a:xfrm>
            <a:custGeom>
              <a:avLst/>
              <a:gdLst>
                <a:gd name="connsiteX0" fmla="*/ 0 w 306291"/>
                <a:gd name="connsiteY0" fmla="*/ 0 h 65633"/>
                <a:gd name="connsiteX1" fmla="*/ 306291 w 306291"/>
                <a:gd name="connsiteY1" fmla="*/ 0 h 65633"/>
                <a:gd name="connsiteX2" fmla="*/ 306291 w 306291"/>
                <a:gd name="connsiteY2" fmla="*/ 65634 h 65633"/>
                <a:gd name="connsiteX3" fmla="*/ 0 w 306291"/>
                <a:gd name="connsiteY3" fmla="*/ 65634 h 65633"/>
              </a:gdLst>
              <a:ahLst/>
              <a:cxnLst>
                <a:cxn ang="0">
                  <a:pos x="connsiteX0" y="connsiteY0"/>
                </a:cxn>
                <a:cxn ang="0">
                  <a:pos x="connsiteX1" y="connsiteY1"/>
                </a:cxn>
                <a:cxn ang="0">
                  <a:pos x="connsiteX2" y="connsiteY2"/>
                </a:cxn>
                <a:cxn ang="0">
                  <a:pos x="connsiteX3" y="connsiteY3"/>
                </a:cxn>
              </a:cxnLst>
              <a:rect l="l" t="t" r="r" b="b"/>
              <a:pathLst>
                <a:path w="306291" h="65633">
                  <a:moveTo>
                    <a:pt x="0" y="0"/>
                  </a:moveTo>
                  <a:lnTo>
                    <a:pt x="306291" y="0"/>
                  </a:lnTo>
                  <a:lnTo>
                    <a:pt x="306291" y="65634"/>
                  </a:lnTo>
                  <a:lnTo>
                    <a:pt x="0" y="65634"/>
                  </a:lnTo>
                  <a:close/>
                </a:path>
              </a:pathLst>
            </a:custGeom>
            <a:solidFill>
              <a:srgbClr val="D2D2D2"/>
            </a:solidFill>
            <a:ln w="2188" cap="flat">
              <a:noFill/>
              <a:prstDash val="solid"/>
              <a:miter/>
            </a:ln>
          </p:spPr>
          <p:txBody>
            <a:bodyPr rtlCol="0" anchor="ctr"/>
            <a:lstStyle/>
            <a:p>
              <a:endParaRPr lang="ko-KR" altLang="en-US"/>
            </a:p>
          </p:txBody>
        </p:sp>
        <p:sp>
          <p:nvSpPr>
            <p:cNvPr id="522" name="자유형: 도형 521">
              <a:extLst>
                <a:ext uri="{FF2B5EF4-FFF2-40B4-BE49-F238E27FC236}">
                  <a16:creationId xmlns:a16="http://schemas.microsoft.com/office/drawing/2014/main" id="{8C3D0706-274A-4F5F-592A-0000529CA76C}"/>
                </a:ext>
              </a:extLst>
            </p:cNvPr>
            <p:cNvSpPr/>
            <p:nvPr/>
          </p:nvSpPr>
          <p:spPr>
            <a:xfrm>
              <a:off x="7142984" y="5217525"/>
              <a:ext cx="306291" cy="65633"/>
            </a:xfrm>
            <a:custGeom>
              <a:avLst/>
              <a:gdLst>
                <a:gd name="connsiteX0" fmla="*/ 0 w 306291"/>
                <a:gd name="connsiteY0" fmla="*/ 0 h 65633"/>
                <a:gd name="connsiteX1" fmla="*/ 306291 w 306291"/>
                <a:gd name="connsiteY1" fmla="*/ 0 h 65633"/>
                <a:gd name="connsiteX2" fmla="*/ 306291 w 306291"/>
                <a:gd name="connsiteY2" fmla="*/ 65634 h 65633"/>
                <a:gd name="connsiteX3" fmla="*/ 0 w 306291"/>
                <a:gd name="connsiteY3" fmla="*/ 65634 h 65633"/>
              </a:gdLst>
              <a:ahLst/>
              <a:cxnLst>
                <a:cxn ang="0">
                  <a:pos x="connsiteX0" y="connsiteY0"/>
                </a:cxn>
                <a:cxn ang="0">
                  <a:pos x="connsiteX1" y="connsiteY1"/>
                </a:cxn>
                <a:cxn ang="0">
                  <a:pos x="connsiteX2" y="connsiteY2"/>
                </a:cxn>
                <a:cxn ang="0">
                  <a:pos x="connsiteX3" y="connsiteY3"/>
                </a:cxn>
              </a:cxnLst>
              <a:rect l="l" t="t" r="r" b="b"/>
              <a:pathLst>
                <a:path w="306291" h="65633">
                  <a:moveTo>
                    <a:pt x="0" y="0"/>
                  </a:moveTo>
                  <a:lnTo>
                    <a:pt x="306291" y="0"/>
                  </a:lnTo>
                  <a:lnTo>
                    <a:pt x="306291" y="65634"/>
                  </a:lnTo>
                  <a:lnTo>
                    <a:pt x="0" y="65634"/>
                  </a:lnTo>
                  <a:close/>
                </a:path>
              </a:pathLst>
            </a:custGeom>
            <a:solidFill>
              <a:srgbClr val="D2D2D2"/>
            </a:solidFill>
            <a:ln w="2188" cap="flat">
              <a:noFill/>
              <a:prstDash val="solid"/>
              <a:miter/>
            </a:ln>
          </p:spPr>
          <p:txBody>
            <a:bodyPr rtlCol="0" anchor="ctr"/>
            <a:lstStyle/>
            <a:p>
              <a:endParaRPr lang="ko-KR" altLang="en-US"/>
            </a:p>
          </p:txBody>
        </p:sp>
        <p:sp>
          <p:nvSpPr>
            <p:cNvPr id="523" name="자유형: 도형 522">
              <a:extLst>
                <a:ext uri="{FF2B5EF4-FFF2-40B4-BE49-F238E27FC236}">
                  <a16:creationId xmlns:a16="http://schemas.microsoft.com/office/drawing/2014/main" id="{97E415DF-CEDD-F97E-469C-5BC05FC336A1}"/>
                </a:ext>
              </a:extLst>
            </p:cNvPr>
            <p:cNvSpPr/>
            <p:nvPr/>
          </p:nvSpPr>
          <p:spPr>
            <a:xfrm>
              <a:off x="7142984" y="5086258"/>
              <a:ext cx="306291" cy="65633"/>
            </a:xfrm>
            <a:custGeom>
              <a:avLst/>
              <a:gdLst>
                <a:gd name="connsiteX0" fmla="*/ 0 w 306291"/>
                <a:gd name="connsiteY0" fmla="*/ 0 h 65633"/>
                <a:gd name="connsiteX1" fmla="*/ 306291 w 306291"/>
                <a:gd name="connsiteY1" fmla="*/ 0 h 65633"/>
                <a:gd name="connsiteX2" fmla="*/ 306291 w 306291"/>
                <a:gd name="connsiteY2" fmla="*/ 65634 h 65633"/>
                <a:gd name="connsiteX3" fmla="*/ 0 w 306291"/>
                <a:gd name="connsiteY3" fmla="*/ 65634 h 65633"/>
              </a:gdLst>
              <a:ahLst/>
              <a:cxnLst>
                <a:cxn ang="0">
                  <a:pos x="connsiteX0" y="connsiteY0"/>
                </a:cxn>
                <a:cxn ang="0">
                  <a:pos x="connsiteX1" y="connsiteY1"/>
                </a:cxn>
                <a:cxn ang="0">
                  <a:pos x="connsiteX2" y="connsiteY2"/>
                </a:cxn>
                <a:cxn ang="0">
                  <a:pos x="connsiteX3" y="connsiteY3"/>
                </a:cxn>
              </a:cxnLst>
              <a:rect l="l" t="t" r="r" b="b"/>
              <a:pathLst>
                <a:path w="306291" h="65633">
                  <a:moveTo>
                    <a:pt x="0" y="0"/>
                  </a:moveTo>
                  <a:lnTo>
                    <a:pt x="306291" y="0"/>
                  </a:lnTo>
                  <a:lnTo>
                    <a:pt x="306291" y="65634"/>
                  </a:lnTo>
                  <a:lnTo>
                    <a:pt x="0" y="65634"/>
                  </a:lnTo>
                  <a:close/>
                </a:path>
              </a:pathLst>
            </a:custGeom>
            <a:solidFill>
              <a:srgbClr val="D2D2D2"/>
            </a:solidFill>
            <a:ln w="2188" cap="flat">
              <a:noFill/>
              <a:prstDash val="solid"/>
              <a:miter/>
            </a:ln>
          </p:spPr>
          <p:txBody>
            <a:bodyPr rtlCol="0" anchor="ctr"/>
            <a:lstStyle/>
            <a:p>
              <a:endParaRPr lang="ko-KR" altLang="en-US"/>
            </a:p>
          </p:txBody>
        </p:sp>
        <p:sp>
          <p:nvSpPr>
            <p:cNvPr id="524" name="자유형: 도형 523">
              <a:extLst>
                <a:ext uri="{FF2B5EF4-FFF2-40B4-BE49-F238E27FC236}">
                  <a16:creationId xmlns:a16="http://schemas.microsoft.com/office/drawing/2014/main" id="{2C544BA5-DCEC-1C7F-27D1-078B50718D02}"/>
                </a:ext>
              </a:extLst>
            </p:cNvPr>
            <p:cNvSpPr/>
            <p:nvPr/>
          </p:nvSpPr>
          <p:spPr>
            <a:xfrm>
              <a:off x="7011716" y="5458183"/>
              <a:ext cx="306291" cy="21877"/>
            </a:xfrm>
            <a:custGeom>
              <a:avLst/>
              <a:gdLst>
                <a:gd name="connsiteX0" fmla="*/ 0 w 306291"/>
                <a:gd name="connsiteY0" fmla="*/ 0 h 21877"/>
                <a:gd name="connsiteX1" fmla="*/ 306291 w 306291"/>
                <a:gd name="connsiteY1" fmla="*/ 0 h 21877"/>
                <a:gd name="connsiteX2" fmla="*/ 306291 w 306291"/>
                <a:gd name="connsiteY2" fmla="*/ 21878 h 21877"/>
                <a:gd name="connsiteX3" fmla="*/ 0 w 306291"/>
                <a:gd name="connsiteY3" fmla="*/ 21878 h 21877"/>
              </a:gdLst>
              <a:ahLst/>
              <a:cxnLst>
                <a:cxn ang="0">
                  <a:pos x="connsiteX0" y="connsiteY0"/>
                </a:cxn>
                <a:cxn ang="0">
                  <a:pos x="connsiteX1" y="connsiteY1"/>
                </a:cxn>
                <a:cxn ang="0">
                  <a:pos x="connsiteX2" y="connsiteY2"/>
                </a:cxn>
                <a:cxn ang="0">
                  <a:pos x="connsiteX3" y="connsiteY3"/>
                </a:cxn>
              </a:cxnLst>
              <a:rect l="l" t="t" r="r" b="b"/>
              <a:pathLst>
                <a:path w="306291" h="21877">
                  <a:moveTo>
                    <a:pt x="0" y="0"/>
                  </a:moveTo>
                  <a:lnTo>
                    <a:pt x="306291" y="0"/>
                  </a:lnTo>
                  <a:lnTo>
                    <a:pt x="306291" y="21878"/>
                  </a:lnTo>
                  <a:lnTo>
                    <a:pt x="0" y="21878"/>
                  </a:lnTo>
                  <a:close/>
                </a:path>
              </a:pathLst>
            </a:custGeom>
            <a:solidFill>
              <a:srgbClr val="737373"/>
            </a:solidFill>
            <a:ln w="2188" cap="flat">
              <a:noFill/>
              <a:prstDash val="solid"/>
              <a:miter/>
            </a:ln>
          </p:spPr>
          <p:txBody>
            <a:bodyPr rtlCol="0" anchor="ctr"/>
            <a:lstStyle/>
            <a:p>
              <a:endParaRPr lang="ko-KR" altLang="en-US"/>
            </a:p>
          </p:txBody>
        </p:sp>
        <p:sp>
          <p:nvSpPr>
            <p:cNvPr id="525" name="자유형: 도형 524">
              <a:extLst>
                <a:ext uri="{FF2B5EF4-FFF2-40B4-BE49-F238E27FC236}">
                  <a16:creationId xmlns:a16="http://schemas.microsoft.com/office/drawing/2014/main" id="{F1289A81-92EC-BA37-25B5-DA3CE9EE7D58}"/>
                </a:ext>
              </a:extLst>
            </p:cNvPr>
            <p:cNvSpPr/>
            <p:nvPr/>
          </p:nvSpPr>
          <p:spPr>
            <a:xfrm>
              <a:off x="7011716" y="5326915"/>
              <a:ext cx="306291" cy="21877"/>
            </a:xfrm>
            <a:custGeom>
              <a:avLst/>
              <a:gdLst>
                <a:gd name="connsiteX0" fmla="*/ 0 w 306291"/>
                <a:gd name="connsiteY0" fmla="*/ 0 h 21877"/>
                <a:gd name="connsiteX1" fmla="*/ 306291 w 306291"/>
                <a:gd name="connsiteY1" fmla="*/ 0 h 21877"/>
                <a:gd name="connsiteX2" fmla="*/ 306291 w 306291"/>
                <a:gd name="connsiteY2" fmla="*/ 21878 h 21877"/>
                <a:gd name="connsiteX3" fmla="*/ 0 w 306291"/>
                <a:gd name="connsiteY3" fmla="*/ 21878 h 21877"/>
              </a:gdLst>
              <a:ahLst/>
              <a:cxnLst>
                <a:cxn ang="0">
                  <a:pos x="connsiteX0" y="connsiteY0"/>
                </a:cxn>
                <a:cxn ang="0">
                  <a:pos x="connsiteX1" y="connsiteY1"/>
                </a:cxn>
                <a:cxn ang="0">
                  <a:pos x="connsiteX2" y="connsiteY2"/>
                </a:cxn>
                <a:cxn ang="0">
                  <a:pos x="connsiteX3" y="connsiteY3"/>
                </a:cxn>
              </a:cxnLst>
              <a:rect l="l" t="t" r="r" b="b"/>
              <a:pathLst>
                <a:path w="306291" h="21877">
                  <a:moveTo>
                    <a:pt x="0" y="0"/>
                  </a:moveTo>
                  <a:lnTo>
                    <a:pt x="306291" y="0"/>
                  </a:lnTo>
                  <a:lnTo>
                    <a:pt x="306291" y="21878"/>
                  </a:lnTo>
                  <a:lnTo>
                    <a:pt x="0" y="21878"/>
                  </a:lnTo>
                  <a:close/>
                </a:path>
              </a:pathLst>
            </a:custGeom>
            <a:solidFill>
              <a:srgbClr val="737373"/>
            </a:solidFill>
            <a:ln w="2188" cap="flat">
              <a:noFill/>
              <a:prstDash val="solid"/>
              <a:miter/>
            </a:ln>
          </p:spPr>
          <p:txBody>
            <a:bodyPr rtlCol="0" anchor="ctr"/>
            <a:lstStyle/>
            <a:p>
              <a:endParaRPr lang="ko-KR" altLang="en-US"/>
            </a:p>
          </p:txBody>
        </p:sp>
      </p:grpSp>
      <p:grpSp>
        <p:nvGrpSpPr>
          <p:cNvPr id="526" name="그래픽 10" descr="도시 블록">
            <a:extLst>
              <a:ext uri="{FF2B5EF4-FFF2-40B4-BE49-F238E27FC236}">
                <a16:creationId xmlns:a16="http://schemas.microsoft.com/office/drawing/2014/main" id="{DC9D3B0B-AAFE-5B80-5E1D-CB9DE8BCCEB8}"/>
              </a:ext>
            </a:extLst>
          </p:cNvPr>
          <p:cNvGrpSpPr/>
          <p:nvPr/>
        </p:nvGrpSpPr>
        <p:grpSpPr>
          <a:xfrm>
            <a:off x="5961412" y="5059495"/>
            <a:ext cx="393803" cy="787605"/>
            <a:chOff x="5961412" y="4954990"/>
            <a:chExt cx="393803" cy="787605"/>
          </a:xfrm>
        </p:grpSpPr>
        <p:sp>
          <p:nvSpPr>
            <p:cNvPr id="527" name="자유형: 도형 526">
              <a:extLst>
                <a:ext uri="{FF2B5EF4-FFF2-40B4-BE49-F238E27FC236}">
                  <a16:creationId xmlns:a16="http://schemas.microsoft.com/office/drawing/2014/main" id="{C7CEFD6A-48E0-ECA7-5B1F-C12B52799A0A}"/>
                </a:ext>
              </a:extLst>
            </p:cNvPr>
            <p:cNvSpPr/>
            <p:nvPr/>
          </p:nvSpPr>
          <p:spPr>
            <a:xfrm>
              <a:off x="5961412" y="4954990"/>
              <a:ext cx="393803" cy="787605"/>
            </a:xfrm>
            <a:custGeom>
              <a:avLst/>
              <a:gdLst>
                <a:gd name="connsiteX0" fmla="*/ 0 w 393803"/>
                <a:gd name="connsiteY0" fmla="*/ 0 h 787605"/>
                <a:gd name="connsiteX1" fmla="*/ 393803 w 393803"/>
                <a:gd name="connsiteY1" fmla="*/ 0 h 787605"/>
                <a:gd name="connsiteX2" fmla="*/ 393803 w 393803"/>
                <a:gd name="connsiteY2" fmla="*/ 787606 h 787605"/>
                <a:gd name="connsiteX3" fmla="*/ 0 w 393803"/>
                <a:gd name="connsiteY3" fmla="*/ 787606 h 787605"/>
              </a:gdLst>
              <a:ahLst/>
              <a:cxnLst>
                <a:cxn ang="0">
                  <a:pos x="connsiteX0" y="connsiteY0"/>
                </a:cxn>
                <a:cxn ang="0">
                  <a:pos x="connsiteX1" y="connsiteY1"/>
                </a:cxn>
                <a:cxn ang="0">
                  <a:pos x="connsiteX2" y="connsiteY2"/>
                </a:cxn>
                <a:cxn ang="0">
                  <a:pos x="connsiteX3" y="connsiteY3"/>
                </a:cxn>
              </a:cxnLst>
              <a:rect l="l" t="t" r="r" b="b"/>
              <a:pathLst>
                <a:path w="393803" h="787605">
                  <a:moveTo>
                    <a:pt x="0" y="0"/>
                  </a:moveTo>
                  <a:lnTo>
                    <a:pt x="393803" y="0"/>
                  </a:lnTo>
                  <a:lnTo>
                    <a:pt x="393803" y="787606"/>
                  </a:lnTo>
                  <a:lnTo>
                    <a:pt x="0" y="787606"/>
                  </a:lnTo>
                  <a:close/>
                </a:path>
              </a:pathLst>
            </a:custGeom>
            <a:solidFill>
              <a:srgbClr val="FFFFFF"/>
            </a:solidFill>
            <a:ln w="2188" cap="flat">
              <a:noFill/>
              <a:prstDash val="solid"/>
              <a:miter/>
            </a:ln>
          </p:spPr>
          <p:txBody>
            <a:bodyPr rtlCol="0" anchor="ctr"/>
            <a:lstStyle/>
            <a:p>
              <a:endParaRPr lang="ko-KR" altLang="en-US"/>
            </a:p>
          </p:txBody>
        </p:sp>
        <p:grpSp>
          <p:nvGrpSpPr>
            <p:cNvPr id="528" name="그래픽 10" descr="도시 블록">
              <a:extLst>
                <a:ext uri="{FF2B5EF4-FFF2-40B4-BE49-F238E27FC236}">
                  <a16:creationId xmlns:a16="http://schemas.microsoft.com/office/drawing/2014/main" id="{A8C368FF-042E-8BA1-AF8B-9301CB9ED6FD}"/>
                </a:ext>
              </a:extLst>
            </p:cNvPr>
            <p:cNvGrpSpPr/>
            <p:nvPr/>
          </p:nvGrpSpPr>
          <p:grpSpPr>
            <a:xfrm>
              <a:off x="6009544" y="5020624"/>
              <a:ext cx="284623" cy="131267"/>
              <a:chOff x="6009544" y="5020624"/>
              <a:chExt cx="284623" cy="131267"/>
            </a:xfrm>
            <a:solidFill>
              <a:srgbClr val="E6E6E6"/>
            </a:solidFill>
          </p:grpSpPr>
          <p:sp>
            <p:nvSpPr>
              <p:cNvPr id="529" name="자유형: 도형 528">
                <a:extLst>
                  <a:ext uri="{FF2B5EF4-FFF2-40B4-BE49-F238E27FC236}">
                    <a16:creationId xmlns:a16="http://schemas.microsoft.com/office/drawing/2014/main" id="{7D861C8D-D8F7-14BC-CB50-06DA978D587C}"/>
                  </a:ext>
                </a:extLst>
              </p:cNvPr>
              <p:cNvSpPr/>
              <p:nvPr/>
            </p:nvSpPr>
            <p:spPr>
              <a:xfrm>
                <a:off x="6009544" y="5020624"/>
                <a:ext cx="144394" cy="131267"/>
              </a:xfrm>
              <a:custGeom>
                <a:avLst/>
                <a:gdLst>
                  <a:gd name="connsiteX0" fmla="*/ 0 w 144394"/>
                  <a:gd name="connsiteY0" fmla="*/ 0 h 131267"/>
                  <a:gd name="connsiteX1" fmla="*/ 144394 w 144394"/>
                  <a:gd name="connsiteY1" fmla="*/ 0 h 131267"/>
                  <a:gd name="connsiteX2" fmla="*/ 144394 w 144394"/>
                  <a:gd name="connsiteY2" fmla="*/ 131268 h 131267"/>
                  <a:gd name="connsiteX3" fmla="*/ 0 w 144394"/>
                  <a:gd name="connsiteY3" fmla="*/ 131268 h 131267"/>
                </a:gdLst>
                <a:ahLst/>
                <a:cxnLst>
                  <a:cxn ang="0">
                    <a:pos x="connsiteX0" y="connsiteY0"/>
                  </a:cxn>
                  <a:cxn ang="0">
                    <a:pos x="connsiteX1" y="connsiteY1"/>
                  </a:cxn>
                  <a:cxn ang="0">
                    <a:pos x="connsiteX2" y="connsiteY2"/>
                  </a:cxn>
                  <a:cxn ang="0">
                    <a:pos x="connsiteX3" y="connsiteY3"/>
                  </a:cxn>
                </a:cxnLst>
                <a:rect l="l" t="t" r="r" b="b"/>
                <a:pathLst>
                  <a:path w="144394" h="131267">
                    <a:moveTo>
                      <a:pt x="0" y="0"/>
                    </a:moveTo>
                    <a:lnTo>
                      <a:pt x="144394" y="0"/>
                    </a:lnTo>
                    <a:lnTo>
                      <a:pt x="144394" y="131268"/>
                    </a:lnTo>
                    <a:lnTo>
                      <a:pt x="0" y="131268"/>
                    </a:lnTo>
                    <a:close/>
                  </a:path>
                </a:pathLst>
              </a:custGeom>
              <a:solidFill>
                <a:srgbClr val="E6E6E6"/>
              </a:solidFill>
              <a:ln w="2188" cap="flat">
                <a:noFill/>
                <a:prstDash val="solid"/>
                <a:miter/>
              </a:ln>
            </p:spPr>
            <p:txBody>
              <a:bodyPr rtlCol="0" anchor="ctr"/>
              <a:lstStyle/>
              <a:p>
                <a:endParaRPr lang="ko-KR" altLang="en-US"/>
              </a:p>
            </p:txBody>
          </p:sp>
          <p:sp>
            <p:nvSpPr>
              <p:cNvPr id="530" name="자유형: 도형 529">
                <a:extLst>
                  <a:ext uri="{FF2B5EF4-FFF2-40B4-BE49-F238E27FC236}">
                    <a16:creationId xmlns:a16="http://schemas.microsoft.com/office/drawing/2014/main" id="{6D9F4BED-CB06-8D4D-70D6-1FFDF2E0281D}"/>
                  </a:ext>
                </a:extLst>
              </p:cNvPr>
              <p:cNvSpPr/>
              <p:nvPr/>
            </p:nvSpPr>
            <p:spPr>
              <a:xfrm>
                <a:off x="6162480" y="5020624"/>
                <a:ext cx="61468" cy="131267"/>
              </a:xfrm>
              <a:custGeom>
                <a:avLst/>
                <a:gdLst>
                  <a:gd name="connsiteX0" fmla="*/ 0 w 61468"/>
                  <a:gd name="connsiteY0" fmla="*/ 0 h 131267"/>
                  <a:gd name="connsiteX1" fmla="*/ 61468 w 61468"/>
                  <a:gd name="connsiteY1" fmla="*/ 0 h 131267"/>
                  <a:gd name="connsiteX2" fmla="*/ 61468 w 61468"/>
                  <a:gd name="connsiteY2" fmla="*/ 131268 h 131267"/>
                  <a:gd name="connsiteX3" fmla="*/ 0 w 61468"/>
                  <a:gd name="connsiteY3" fmla="*/ 131268 h 131267"/>
                </a:gdLst>
                <a:ahLst/>
                <a:cxnLst>
                  <a:cxn ang="0">
                    <a:pos x="connsiteX0" y="connsiteY0"/>
                  </a:cxn>
                  <a:cxn ang="0">
                    <a:pos x="connsiteX1" y="connsiteY1"/>
                  </a:cxn>
                  <a:cxn ang="0">
                    <a:pos x="connsiteX2" y="connsiteY2"/>
                  </a:cxn>
                  <a:cxn ang="0">
                    <a:pos x="connsiteX3" y="connsiteY3"/>
                  </a:cxn>
                </a:cxnLst>
                <a:rect l="l" t="t" r="r" b="b"/>
                <a:pathLst>
                  <a:path w="61468" h="131267">
                    <a:moveTo>
                      <a:pt x="0" y="0"/>
                    </a:moveTo>
                    <a:lnTo>
                      <a:pt x="61468" y="0"/>
                    </a:lnTo>
                    <a:lnTo>
                      <a:pt x="61468" y="131268"/>
                    </a:lnTo>
                    <a:lnTo>
                      <a:pt x="0" y="131268"/>
                    </a:lnTo>
                    <a:close/>
                  </a:path>
                </a:pathLst>
              </a:custGeom>
              <a:solidFill>
                <a:srgbClr val="E6E6E6"/>
              </a:solidFill>
              <a:ln w="2188" cap="flat">
                <a:noFill/>
                <a:prstDash val="solid"/>
                <a:miter/>
              </a:ln>
            </p:spPr>
            <p:txBody>
              <a:bodyPr rtlCol="0" anchor="ctr"/>
              <a:lstStyle/>
              <a:p>
                <a:endParaRPr lang="ko-KR" altLang="en-US"/>
              </a:p>
            </p:txBody>
          </p:sp>
          <p:sp>
            <p:nvSpPr>
              <p:cNvPr id="531" name="자유형: 도형 530">
                <a:extLst>
                  <a:ext uri="{FF2B5EF4-FFF2-40B4-BE49-F238E27FC236}">
                    <a16:creationId xmlns:a16="http://schemas.microsoft.com/office/drawing/2014/main" id="{55AF8683-A167-3BD5-08D4-66F20E31CF32}"/>
                  </a:ext>
                </a:extLst>
              </p:cNvPr>
              <p:cNvSpPr/>
              <p:nvPr/>
            </p:nvSpPr>
            <p:spPr>
              <a:xfrm>
                <a:off x="6232699" y="5020624"/>
                <a:ext cx="61468" cy="131267"/>
              </a:xfrm>
              <a:custGeom>
                <a:avLst/>
                <a:gdLst>
                  <a:gd name="connsiteX0" fmla="*/ 0 w 61468"/>
                  <a:gd name="connsiteY0" fmla="*/ 0 h 131267"/>
                  <a:gd name="connsiteX1" fmla="*/ 61468 w 61468"/>
                  <a:gd name="connsiteY1" fmla="*/ 0 h 131267"/>
                  <a:gd name="connsiteX2" fmla="*/ 61468 w 61468"/>
                  <a:gd name="connsiteY2" fmla="*/ 131268 h 131267"/>
                  <a:gd name="connsiteX3" fmla="*/ 0 w 61468"/>
                  <a:gd name="connsiteY3" fmla="*/ 131268 h 131267"/>
                </a:gdLst>
                <a:ahLst/>
                <a:cxnLst>
                  <a:cxn ang="0">
                    <a:pos x="connsiteX0" y="connsiteY0"/>
                  </a:cxn>
                  <a:cxn ang="0">
                    <a:pos x="connsiteX1" y="connsiteY1"/>
                  </a:cxn>
                  <a:cxn ang="0">
                    <a:pos x="connsiteX2" y="connsiteY2"/>
                  </a:cxn>
                  <a:cxn ang="0">
                    <a:pos x="connsiteX3" y="connsiteY3"/>
                  </a:cxn>
                </a:cxnLst>
                <a:rect l="l" t="t" r="r" b="b"/>
                <a:pathLst>
                  <a:path w="61468" h="131267">
                    <a:moveTo>
                      <a:pt x="0" y="0"/>
                    </a:moveTo>
                    <a:lnTo>
                      <a:pt x="61468" y="0"/>
                    </a:lnTo>
                    <a:lnTo>
                      <a:pt x="61468" y="131268"/>
                    </a:lnTo>
                    <a:lnTo>
                      <a:pt x="0" y="131268"/>
                    </a:lnTo>
                    <a:close/>
                  </a:path>
                </a:pathLst>
              </a:custGeom>
              <a:solidFill>
                <a:srgbClr val="E6E6E6"/>
              </a:solidFill>
              <a:ln w="2188" cap="flat">
                <a:noFill/>
                <a:prstDash val="solid"/>
                <a:miter/>
              </a:ln>
            </p:spPr>
            <p:txBody>
              <a:bodyPr rtlCol="0" anchor="ctr"/>
              <a:lstStyle/>
              <a:p>
                <a:endParaRPr lang="ko-KR" altLang="en-US"/>
              </a:p>
            </p:txBody>
          </p:sp>
        </p:grpSp>
        <p:grpSp>
          <p:nvGrpSpPr>
            <p:cNvPr id="532" name="그래픽 10" descr="도시 블록">
              <a:extLst>
                <a:ext uri="{FF2B5EF4-FFF2-40B4-BE49-F238E27FC236}">
                  <a16:creationId xmlns:a16="http://schemas.microsoft.com/office/drawing/2014/main" id="{9056E10F-54F7-2F51-B42E-DFAD0F5D9A44}"/>
                </a:ext>
              </a:extLst>
            </p:cNvPr>
            <p:cNvGrpSpPr/>
            <p:nvPr/>
          </p:nvGrpSpPr>
          <p:grpSpPr>
            <a:xfrm>
              <a:off x="6009336" y="5182520"/>
              <a:ext cx="284831" cy="35004"/>
              <a:chOff x="6009336" y="5182520"/>
              <a:chExt cx="284831" cy="35004"/>
            </a:xfrm>
            <a:solidFill>
              <a:srgbClr val="E6E6E6"/>
            </a:solidFill>
          </p:grpSpPr>
          <p:sp>
            <p:nvSpPr>
              <p:cNvPr id="533" name="자유형: 도형 532">
                <a:extLst>
                  <a:ext uri="{FF2B5EF4-FFF2-40B4-BE49-F238E27FC236}">
                    <a16:creationId xmlns:a16="http://schemas.microsoft.com/office/drawing/2014/main" id="{19FF717C-A081-C526-EF07-D280CD2ECDDA}"/>
                  </a:ext>
                </a:extLst>
              </p:cNvPr>
              <p:cNvSpPr/>
              <p:nvPr/>
            </p:nvSpPr>
            <p:spPr>
              <a:xfrm>
                <a:off x="6009336" y="5182520"/>
                <a:ext cx="145149" cy="35004"/>
              </a:xfrm>
              <a:custGeom>
                <a:avLst/>
                <a:gdLst>
                  <a:gd name="connsiteX0" fmla="*/ 0 w 145149"/>
                  <a:gd name="connsiteY0" fmla="*/ 0 h 35004"/>
                  <a:gd name="connsiteX1" fmla="*/ 145149 w 145149"/>
                  <a:gd name="connsiteY1" fmla="*/ 0 h 35004"/>
                  <a:gd name="connsiteX2" fmla="*/ 145149 w 145149"/>
                  <a:gd name="connsiteY2" fmla="*/ 35005 h 35004"/>
                  <a:gd name="connsiteX3" fmla="*/ 0 w 145149"/>
                  <a:gd name="connsiteY3" fmla="*/ 35005 h 35004"/>
                </a:gdLst>
                <a:ahLst/>
                <a:cxnLst>
                  <a:cxn ang="0">
                    <a:pos x="connsiteX0" y="connsiteY0"/>
                  </a:cxn>
                  <a:cxn ang="0">
                    <a:pos x="connsiteX1" y="connsiteY1"/>
                  </a:cxn>
                  <a:cxn ang="0">
                    <a:pos x="connsiteX2" y="connsiteY2"/>
                  </a:cxn>
                  <a:cxn ang="0">
                    <a:pos x="connsiteX3" y="connsiteY3"/>
                  </a:cxn>
                </a:cxnLst>
                <a:rect l="l" t="t" r="r" b="b"/>
                <a:pathLst>
                  <a:path w="145149" h="35004">
                    <a:moveTo>
                      <a:pt x="0" y="0"/>
                    </a:moveTo>
                    <a:lnTo>
                      <a:pt x="145149" y="0"/>
                    </a:lnTo>
                    <a:lnTo>
                      <a:pt x="145149" y="35005"/>
                    </a:lnTo>
                    <a:lnTo>
                      <a:pt x="0" y="35005"/>
                    </a:lnTo>
                    <a:close/>
                  </a:path>
                </a:pathLst>
              </a:custGeom>
              <a:solidFill>
                <a:srgbClr val="E6E6E6"/>
              </a:solidFill>
              <a:ln w="2188" cap="flat">
                <a:noFill/>
                <a:prstDash val="solid"/>
                <a:miter/>
              </a:ln>
            </p:spPr>
            <p:txBody>
              <a:bodyPr rtlCol="0" anchor="ctr"/>
              <a:lstStyle/>
              <a:p>
                <a:endParaRPr lang="ko-KR" altLang="en-US"/>
              </a:p>
            </p:txBody>
          </p:sp>
          <p:sp>
            <p:nvSpPr>
              <p:cNvPr id="534" name="자유형: 도형 533">
                <a:extLst>
                  <a:ext uri="{FF2B5EF4-FFF2-40B4-BE49-F238E27FC236}">
                    <a16:creationId xmlns:a16="http://schemas.microsoft.com/office/drawing/2014/main" id="{E54743AC-4F6B-1B01-7466-2A18642ECE3C}"/>
                  </a:ext>
                </a:extLst>
              </p:cNvPr>
              <p:cNvSpPr/>
              <p:nvPr/>
            </p:nvSpPr>
            <p:spPr>
              <a:xfrm>
                <a:off x="6162530" y="5182520"/>
                <a:ext cx="61417" cy="35004"/>
              </a:xfrm>
              <a:custGeom>
                <a:avLst/>
                <a:gdLst>
                  <a:gd name="connsiteX0" fmla="*/ 0 w 61417"/>
                  <a:gd name="connsiteY0" fmla="*/ 0 h 35004"/>
                  <a:gd name="connsiteX1" fmla="*/ 61418 w 61417"/>
                  <a:gd name="connsiteY1" fmla="*/ 0 h 35004"/>
                  <a:gd name="connsiteX2" fmla="*/ 61418 w 61417"/>
                  <a:gd name="connsiteY2" fmla="*/ 35005 h 35004"/>
                  <a:gd name="connsiteX3" fmla="*/ 0 w 61417"/>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1417" h="35004">
                    <a:moveTo>
                      <a:pt x="0" y="0"/>
                    </a:moveTo>
                    <a:lnTo>
                      <a:pt x="61418" y="0"/>
                    </a:lnTo>
                    <a:lnTo>
                      <a:pt x="61418" y="35005"/>
                    </a:lnTo>
                    <a:lnTo>
                      <a:pt x="0" y="35005"/>
                    </a:lnTo>
                    <a:close/>
                  </a:path>
                </a:pathLst>
              </a:custGeom>
              <a:solidFill>
                <a:srgbClr val="E6E6E6"/>
              </a:solidFill>
              <a:ln w="2188" cap="flat">
                <a:noFill/>
                <a:prstDash val="solid"/>
                <a:miter/>
              </a:ln>
            </p:spPr>
            <p:txBody>
              <a:bodyPr rtlCol="0" anchor="ctr"/>
              <a:lstStyle/>
              <a:p>
                <a:endParaRPr lang="ko-KR" altLang="en-US"/>
              </a:p>
            </p:txBody>
          </p:sp>
          <p:sp>
            <p:nvSpPr>
              <p:cNvPr id="535" name="자유형: 도형 534">
                <a:extLst>
                  <a:ext uri="{FF2B5EF4-FFF2-40B4-BE49-F238E27FC236}">
                    <a16:creationId xmlns:a16="http://schemas.microsoft.com/office/drawing/2014/main" id="{B57FAC15-813C-5D5F-7AE0-E11BF8316B49}"/>
                  </a:ext>
                </a:extLst>
              </p:cNvPr>
              <p:cNvSpPr/>
              <p:nvPr/>
            </p:nvSpPr>
            <p:spPr>
              <a:xfrm>
                <a:off x="6232749" y="5182520"/>
                <a:ext cx="61417" cy="35004"/>
              </a:xfrm>
              <a:custGeom>
                <a:avLst/>
                <a:gdLst>
                  <a:gd name="connsiteX0" fmla="*/ 0 w 61417"/>
                  <a:gd name="connsiteY0" fmla="*/ 0 h 35004"/>
                  <a:gd name="connsiteX1" fmla="*/ 61418 w 61417"/>
                  <a:gd name="connsiteY1" fmla="*/ 0 h 35004"/>
                  <a:gd name="connsiteX2" fmla="*/ 61418 w 61417"/>
                  <a:gd name="connsiteY2" fmla="*/ 35005 h 35004"/>
                  <a:gd name="connsiteX3" fmla="*/ 0 w 61417"/>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1417" h="35004">
                    <a:moveTo>
                      <a:pt x="0" y="0"/>
                    </a:moveTo>
                    <a:lnTo>
                      <a:pt x="61418" y="0"/>
                    </a:lnTo>
                    <a:lnTo>
                      <a:pt x="61418" y="35005"/>
                    </a:lnTo>
                    <a:lnTo>
                      <a:pt x="0" y="35005"/>
                    </a:lnTo>
                    <a:close/>
                  </a:path>
                </a:pathLst>
              </a:custGeom>
              <a:solidFill>
                <a:srgbClr val="E6E6E6"/>
              </a:solidFill>
              <a:ln w="2188" cap="flat">
                <a:noFill/>
                <a:prstDash val="solid"/>
                <a:miter/>
              </a:ln>
            </p:spPr>
            <p:txBody>
              <a:bodyPr rtlCol="0" anchor="ctr"/>
              <a:lstStyle/>
              <a:p>
                <a:endParaRPr lang="ko-KR" altLang="en-US"/>
              </a:p>
            </p:txBody>
          </p:sp>
        </p:grpSp>
        <p:grpSp>
          <p:nvGrpSpPr>
            <p:cNvPr id="536" name="그래픽 10" descr="도시 블록">
              <a:extLst>
                <a:ext uri="{FF2B5EF4-FFF2-40B4-BE49-F238E27FC236}">
                  <a16:creationId xmlns:a16="http://schemas.microsoft.com/office/drawing/2014/main" id="{0AC8A4AA-9674-2DCB-9CA1-C99DBF48F0C9}"/>
                </a:ext>
              </a:extLst>
            </p:cNvPr>
            <p:cNvGrpSpPr/>
            <p:nvPr/>
          </p:nvGrpSpPr>
          <p:grpSpPr>
            <a:xfrm>
              <a:off x="6009544" y="5248154"/>
              <a:ext cx="284623" cy="35004"/>
              <a:chOff x="6009544" y="5248154"/>
              <a:chExt cx="284623" cy="35004"/>
            </a:xfrm>
            <a:solidFill>
              <a:schemeClr val="accent4"/>
            </a:solidFill>
          </p:grpSpPr>
          <p:sp>
            <p:nvSpPr>
              <p:cNvPr id="537" name="자유형: 도형 536">
                <a:extLst>
                  <a:ext uri="{FF2B5EF4-FFF2-40B4-BE49-F238E27FC236}">
                    <a16:creationId xmlns:a16="http://schemas.microsoft.com/office/drawing/2014/main" id="{43E56C74-7212-AC69-8146-658C8ACAD70B}"/>
                  </a:ext>
                </a:extLst>
              </p:cNvPr>
              <p:cNvSpPr/>
              <p:nvPr/>
            </p:nvSpPr>
            <p:spPr>
              <a:xfrm>
                <a:off x="6009544" y="5248154"/>
                <a:ext cx="144180" cy="35004"/>
              </a:xfrm>
              <a:custGeom>
                <a:avLst/>
                <a:gdLst>
                  <a:gd name="connsiteX0" fmla="*/ 0 w 144180"/>
                  <a:gd name="connsiteY0" fmla="*/ 0 h 35004"/>
                  <a:gd name="connsiteX1" fmla="*/ 144180 w 144180"/>
                  <a:gd name="connsiteY1" fmla="*/ 0 h 35004"/>
                  <a:gd name="connsiteX2" fmla="*/ 144180 w 144180"/>
                  <a:gd name="connsiteY2" fmla="*/ 35005 h 35004"/>
                  <a:gd name="connsiteX3" fmla="*/ 0 w 144180"/>
                  <a:gd name="connsiteY3" fmla="*/ 35005 h 35004"/>
                </a:gdLst>
                <a:ahLst/>
                <a:cxnLst>
                  <a:cxn ang="0">
                    <a:pos x="connsiteX0" y="connsiteY0"/>
                  </a:cxn>
                  <a:cxn ang="0">
                    <a:pos x="connsiteX1" y="connsiteY1"/>
                  </a:cxn>
                  <a:cxn ang="0">
                    <a:pos x="connsiteX2" y="connsiteY2"/>
                  </a:cxn>
                  <a:cxn ang="0">
                    <a:pos x="connsiteX3" y="connsiteY3"/>
                  </a:cxn>
                </a:cxnLst>
                <a:rect l="l" t="t" r="r" b="b"/>
                <a:pathLst>
                  <a:path w="144180" h="35004">
                    <a:moveTo>
                      <a:pt x="0" y="0"/>
                    </a:moveTo>
                    <a:lnTo>
                      <a:pt x="144180" y="0"/>
                    </a:lnTo>
                    <a:lnTo>
                      <a:pt x="144180" y="35005"/>
                    </a:lnTo>
                    <a:lnTo>
                      <a:pt x="0" y="35005"/>
                    </a:lnTo>
                    <a:close/>
                  </a:path>
                </a:pathLst>
              </a:custGeom>
              <a:solidFill>
                <a:schemeClr val="accent4"/>
              </a:solidFill>
              <a:ln w="2188" cap="flat">
                <a:noFill/>
                <a:prstDash val="solid"/>
                <a:miter/>
              </a:ln>
            </p:spPr>
            <p:txBody>
              <a:bodyPr rtlCol="0" anchor="ctr"/>
              <a:lstStyle/>
              <a:p>
                <a:endParaRPr lang="ko-KR" altLang="en-US"/>
              </a:p>
            </p:txBody>
          </p:sp>
          <p:sp>
            <p:nvSpPr>
              <p:cNvPr id="538" name="자유형: 도형 537">
                <a:extLst>
                  <a:ext uri="{FF2B5EF4-FFF2-40B4-BE49-F238E27FC236}">
                    <a16:creationId xmlns:a16="http://schemas.microsoft.com/office/drawing/2014/main" id="{D9291F5E-4979-9E98-D3E8-27796B6498C5}"/>
                  </a:ext>
                </a:extLst>
              </p:cNvPr>
              <p:cNvSpPr/>
              <p:nvPr/>
            </p:nvSpPr>
            <p:spPr>
              <a:xfrm>
                <a:off x="6162480" y="5248154"/>
                <a:ext cx="60838" cy="35004"/>
              </a:xfrm>
              <a:custGeom>
                <a:avLst/>
                <a:gdLst>
                  <a:gd name="connsiteX0" fmla="*/ 0 w 60838"/>
                  <a:gd name="connsiteY0" fmla="*/ 0 h 35004"/>
                  <a:gd name="connsiteX1" fmla="*/ 60838 w 60838"/>
                  <a:gd name="connsiteY1" fmla="*/ 0 h 35004"/>
                  <a:gd name="connsiteX2" fmla="*/ 60838 w 60838"/>
                  <a:gd name="connsiteY2" fmla="*/ 35005 h 35004"/>
                  <a:gd name="connsiteX3" fmla="*/ 0 w 60838"/>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0838" h="35004">
                    <a:moveTo>
                      <a:pt x="0" y="0"/>
                    </a:moveTo>
                    <a:lnTo>
                      <a:pt x="60838" y="0"/>
                    </a:lnTo>
                    <a:lnTo>
                      <a:pt x="60838" y="35005"/>
                    </a:lnTo>
                    <a:lnTo>
                      <a:pt x="0" y="35005"/>
                    </a:lnTo>
                    <a:close/>
                  </a:path>
                </a:pathLst>
              </a:custGeom>
              <a:solidFill>
                <a:schemeClr val="accent4"/>
              </a:solidFill>
              <a:ln w="2188" cap="flat">
                <a:noFill/>
                <a:prstDash val="solid"/>
                <a:miter/>
              </a:ln>
            </p:spPr>
            <p:txBody>
              <a:bodyPr rtlCol="0" anchor="ctr"/>
              <a:lstStyle/>
              <a:p>
                <a:endParaRPr lang="ko-KR" altLang="en-US"/>
              </a:p>
            </p:txBody>
          </p:sp>
          <p:sp>
            <p:nvSpPr>
              <p:cNvPr id="539" name="자유형: 도형 538">
                <a:extLst>
                  <a:ext uri="{FF2B5EF4-FFF2-40B4-BE49-F238E27FC236}">
                    <a16:creationId xmlns:a16="http://schemas.microsoft.com/office/drawing/2014/main" id="{40E74C73-F05C-9504-E2DB-C39A3D2C8C40}"/>
                  </a:ext>
                </a:extLst>
              </p:cNvPr>
              <p:cNvSpPr/>
              <p:nvPr/>
            </p:nvSpPr>
            <p:spPr>
              <a:xfrm>
                <a:off x="6232749" y="5248154"/>
                <a:ext cx="61417" cy="35004"/>
              </a:xfrm>
              <a:custGeom>
                <a:avLst/>
                <a:gdLst>
                  <a:gd name="connsiteX0" fmla="*/ 0 w 61417"/>
                  <a:gd name="connsiteY0" fmla="*/ 0 h 35004"/>
                  <a:gd name="connsiteX1" fmla="*/ 61418 w 61417"/>
                  <a:gd name="connsiteY1" fmla="*/ 0 h 35004"/>
                  <a:gd name="connsiteX2" fmla="*/ 61418 w 61417"/>
                  <a:gd name="connsiteY2" fmla="*/ 35005 h 35004"/>
                  <a:gd name="connsiteX3" fmla="*/ 0 w 61417"/>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1417" h="35004">
                    <a:moveTo>
                      <a:pt x="0" y="0"/>
                    </a:moveTo>
                    <a:lnTo>
                      <a:pt x="61418" y="0"/>
                    </a:lnTo>
                    <a:lnTo>
                      <a:pt x="61418" y="35005"/>
                    </a:lnTo>
                    <a:lnTo>
                      <a:pt x="0" y="35005"/>
                    </a:lnTo>
                    <a:close/>
                  </a:path>
                </a:pathLst>
              </a:custGeom>
              <a:solidFill>
                <a:schemeClr val="accent4"/>
              </a:solidFill>
              <a:ln w="2188" cap="flat">
                <a:noFill/>
                <a:prstDash val="solid"/>
                <a:miter/>
              </a:ln>
            </p:spPr>
            <p:txBody>
              <a:bodyPr rtlCol="0" anchor="ctr"/>
              <a:lstStyle/>
              <a:p>
                <a:endParaRPr lang="ko-KR" altLang="en-US"/>
              </a:p>
            </p:txBody>
          </p:sp>
        </p:grpSp>
        <p:grpSp>
          <p:nvGrpSpPr>
            <p:cNvPr id="540" name="그래픽 10" descr="도시 블록">
              <a:extLst>
                <a:ext uri="{FF2B5EF4-FFF2-40B4-BE49-F238E27FC236}">
                  <a16:creationId xmlns:a16="http://schemas.microsoft.com/office/drawing/2014/main" id="{D6853F24-59D7-9BA0-123D-D9F6EF09A758}"/>
                </a:ext>
              </a:extLst>
            </p:cNvPr>
            <p:cNvGrpSpPr/>
            <p:nvPr/>
          </p:nvGrpSpPr>
          <p:grpSpPr>
            <a:xfrm>
              <a:off x="6092352" y="5313788"/>
              <a:ext cx="131595" cy="35004"/>
              <a:chOff x="6092352" y="5313788"/>
              <a:chExt cx="131595" cy="35004"/>
            </a:xfrm>
            <a:solidFill>
              <a:srgbClr val="E6E6E6"/>
            </a:solidFill>
          </p:grpSpPr>
          <p:sp>
            <p:nvSpPr>
              <p:cNvPr id="541" name="자유형: 도형 540">
                <a:extLst>
                  <a:ext uri="{FF2B5EF4-FFF2-40B4-BE49-F238E27FC236}">
                    <a16:creationId xmlns:a16="http://schemas.microsoft.com/office/drawing/2014/main" id="{AAFCF134-B4C8-201F-6DFD-7F8FA5DEF193}"/>
                  </a:ext>
                </a:extLst>
              </p:cNvPr>
              <p:cNvSpPr/>
              <p:nvPr/>
            </p:nvSpPr>
            <p:spPr>
              <a:xfrm>
                <a:off x="6092352" y="5313788"/>
                <a:ext cx="62135" cy="35004"/>
              </a:xfrm>
              <a:custGeom>
                <a:avLst/>
                <a:gdLst>
                  <a:gd name="connsiteX0" fmla="*/ 0 w 62135"/>
                  <a:gd name="connsiteY0" fmla="*/ 0 h 35004"/>
                  <a:gd name="connsiteX1" fmla="*/ 62136 w 62135"/>
                  <a:gd name="connsiteY1" fmla="*/ 0 h 35004"/>
                  <a:gd name="connsiteX2" fmla="*/ 62136 w 62135"/>
                  <a:gd name="connsiteY2" fmla="*/ 35005 h 35004"/>
                  <a:gd name="connsiteX3" fmla="*/ 0 w 62135"/>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2135" h="35004">
                    <a:moveTo>
                      <a:pt x="0" y="0"/>
                    </a:moveTo>
                    <a:lnTo>
                      <a:pt x="62136" y="0"/>
                    </a:lnTo>
                    <a:lnTo>
                      <a:pt x="62136" y="35005"/>
                    </a:lnTo>
                    <a:lnTo>
                      <a:pt x="0" y="35005"/>
                    </a:lnTo>
                    <a:close/>
                  </a:path>
                </a:pathLst>
              </a:custGeom>
              <a:solidFill>
                <a:srgbClr val="E6E6E6"/>
              </a:solidFill>
              <a:ln w="2188" cap="flat">
                <a:noFill/>
                <a:prstDash val="solid"/>
                <a:miter/>
              </a:ln>
            </p:spPr>
            <p:txBody>
              <a:bodyPr rtlCol="0" anchor="ctr"/>
              <a:lstStyle/>
              <a:p>
                <a:endParaRPr lang="ko-KR" altLang="en-US"/>
              </a:p>
            </p:txBody>
          </p:sp>
          <p:sp>
            <p:nvSpPr>
              <p:cNvPr id="542" name="자유형: 도형 541">
                <a:extLst>
                  <a:ext uri="{FF2B5EF4-FFF2-40B4-BE49-F238E27FC236}">
                    <a16:creationId xmlns:a16="http://schemas.microsoft.com/office/drawing/2014/main" id="{951272DC-89BB-5E69-CE3C-590044094C7F}"/>
                  </a:ext>
                </a:extLst>
              </p:cNvPr>
              <p:cNvSpPr/>
              <p:nvPr/>
            </p:nvSpPr>
            <p:spPr>
              <a:xfrm>
                <a:off x="6162530" y="5313788"/>
                <a:ext cx="61417" cy="35004"/>
              </a:xfrm>
              <a:custGeom>
                <a:avLst/>
                <a:gdLst>
                  <a:gd name="connsiteX0" fmla="*/ 0 w 61417"/>
                  <a:gd name="connsiteY0" fmla="*/ 0 h 35004"/>
                  <a:gd name="connsiteX1" fmla="*/ 61418 w 61417"/>
                  <a:gd name="connsiteY1" fmla="*/ 0 h 35004"/>
                  <a:gd name="connsiteX2" fmla="*/ 61418 w 61417"/>
                  <a:gd name="connsiteY2" fmla="*/ 35005 h 35004"/>
                  <a:gd name="connsiteX3" fmla="*/ 0 w 61417"/>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1417" h="35004">
                    <a:moveTo>
                      <a:pt x="0" y="0"/>
                    </a:moveTo>
                    <a:lnTo>
                      <a:pt x="61418" y="0"/>
                    </a:lnTo>
                    <a:lnTo>
                      <a:pt x="61418" y="35005"/>
                    </a:lnTo>
                    <a:lnTo>
                      <a:pt x="0" y="35005"/>
                    </a:lnTo>
                    <a:close/>
                  </a:path>
                </a:pathLst>
              </a:custGeom>
              <a:solidFill>
                <a:srgbClr val="E6E6E6"/>
              </a:solidFill>
              <a:ln w="2188" cap="flat">
                <a:noFill/>
                <a:prstDash val="solid"/>
                <a:miter/>
              </a:ln>
            </p:spPr>
            <p:txBody>
              <a:bodyPr rtlCol="0" anchor="ctr"/>
              <a:lstStyle/>
              <a:p>
                <a:endParaRPr lang="ko-KR" altLang="en-US"/>
              </a:p>
            </p:txBody>
          </p:sp>
        </p:grpSp>
        <p:grpSp>
          <p:nvGrpSpPr>
            <p:cNvPr id="543" name="그래픽 10" descr="도시 블록">
              <a:extLst>
                <a:ext uri="{FF2B5EF4-FFF2-40B4-BE49-F238E27FC236}">
                  <a16:creationId xmlns:a16="http://schemas.microsoft.com/office/drawing/2014/main" id="{08F646FF-C2E1-99DD-DA74-A3EE22256FDE}"/>
                </a:ext>
              </a:extLst>
            </p:cNvPr>
            <p:cNvGrpSpPr/>
            <p:nvPr/>
          </p:nvGrpSpPr>
          <p:grpSpPr>
            <a:xfrm>
              <a:off x="6009769" y="5445056"/>
              <a:ext cx="214178" cy="35004"/>
              <a:chOff x="6009769" y="5445056"/>
              <a:chExt cx="214178" cy="35004"/>
            </a:xfrm>
            <a:solidFill>
              <a:srgbClr val="E6E6E6"/>
            </a:solidFill>
          </p:grpSpPr>
          <p:sp>
            <p:nvSpPr>
              <p:cNvPr id="544" name="자유형: 도형 543">
                <a:extLst>
                  <a:ext uri="{FF2B5EF4-FFF2-40B4-BE49-F238E27FC236}">
                    <a16:creationId xmlns:a16="http://schemas.microsoft.com/office/drawing/2014/main" id="{49FC5DB1-F56B-3C01-F1F6-7A7B0D682687}"/>
                  </a:ext>
                </a:extLst>
              </p:cNvPr>
              <p:cNvSpPr/>
              <p:nvPr/>
            </p:nvSpPr>
            <p:spPr>
              <a:xfrm>
                <a:off x="6009769" y="5445056"/>
                <a:ext cx="143954" cy="35004"/>
              </a:xfrm>
              <a:custGeom>
                <a:avLst/>
                <a:gdLst>
                  <a:gd name="connsiteX0" fmla="*/ 0 w 143954"/>
                  <a:gd name="connsiteY0" fmla="*/ 0 h 35004"/>
                  <a:gd name="connsiteX1" fmla="*/ 143955 w 143954"/>
                  <a:gd name="connsiteY1" fmla="*/ 0 h 35004"/>
                  <a:gd name="connsiteX2" fmla="*/ 143955 w 143954"/>
                  <a:gd name="connsiteY2" fmla="*/ 35005 h 35004"/>
                  <a:gd name="connsiteX3" fmla="*/ 0 w 143954"/>
                  <a:gd name="connsiteY3" fmla="*/ 35005 h 35004"/>
                </a:gdLst>
                <a:ahLst/>
                <a:cxnLst>
                  <a:cxn ang="0">
                    <a:pos x="connsiteX0" y="connsiteY0"/>
                  </a:cxn>
                  <a:cxn ang="0">
                    <a:pos x="connsiteX1" y="connsiteY1"/>
                  </a:cxn>
                  <a:cxn ang="0">
                    <a:pos x="connsiteX2" y="connsiteY2"/>
                  </a:cxn>
                  <a:cxn ang="0">
                    <a:pos x="connsiteX3" y="connsiteY3"/>
                  </a:cxn>
                </a:cxnLst>
                <a:rect l="l" t="t" r="r" b="b"/>
                <a:pathLst>
                  <a:path w="143954" h="35004">
                    <a:moveTo>
                      <a:pt x="0" y="0"/>
                    </a:moveTo>
                    <a:lnTo>
                      <a:pt x="143955" y="0"/>
                    </a:lnTo>
                    <a:lnTo>
                      <a:pt x="143955" y="35005"/>
                    </a:lnTo>
                    <a:lnTo>
                      <a:pt x="0" y="35005"/>
                    </a:lnTo>
                    <a:close/>
                  </a:path>
                </a:pathLst>
              </a:custGeom>
              <a:solidFill>
                <a:srgbClr val="E6E6E6"/>
              </a:solidFill>
              <a:ln w="2188" cap="flat">
                <a:noFill/>
                <a:prstDash val="solid"/>
                <a:miter/>
              </a:ln>
            </p:spPr>
            <p:txBody>
              <a:bodyPr rtlCol="0" anchor="ctr"/>
              <a:lstStyle/>
              <a:p>
                <a:endParaRPr lang="ko-KR" altLang="en-US"/>
              </a:p>
            </p:txBody>
          </p:sp>
          <p:sp>
            <p:nvSpPr>
              <p:cNvPr id="545" name="자유형: 도형 544">
                <a:extLst>
                  <a:ext uri="{FF2B5EF4-FFF2-40B4-BE49-F238E27FC236}">
                    <a16:creationId xmlns:a16="http://schemas.microsoft.com/office/drawing/2014/main" id="{4328B055-2C47-F384-4449-C8AFE49F6034}"/>
                  </a:ext>
                </a:extLst>
              </p:cNvPr>
              <p:cNvSpPr/>
              <p:nvPr/>
            </p:nvSpPr>
            <p:spPr>
              <a:xfrm>
                <a:off x="6162480" y="5445056"/>
                <a:ext cx="61468" cy="35004"/>
              </a:xfrm>
              <a:custGeom>
                <a:avLst/>
                <a:gdLst>
                  <a:gd name="connsiteX0" fmla="*/ 0 w 61468"/>
                  <a:gd name="connsiteY0" fmla="*/ 0 h 35004"/>
                  <a:gd name="connsiteX1" fmla="*/ 61468 w 61468"/>
                  <a:gd name="connsiteY1" fmla="*/ 0 h 35004"/>
                  <a:gd name="connsiteX2" fmla="*/ 61468 w 61468"/>
                  <a:gd name="connsiteY2" fmla="*/ 35005 h 35004"/>
                  <a:gd name="connsiteX3" fmla="*/ 0 w 61468"/>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1468" h="35004">
                    <a:moveTo>
                      <a:pt x="0" y="0"/>
                    </a:moveTo>
                    <a:lnTo>
                      <a:pt x="61468" y="0"/>
                    </a:lnTo>
                    <a:lnTo>
                      <a:pt x="61468" y="35005"/>
                    </a:lnTo>
                    <a:lnTo>
                      <a:pt x="0" y="35005"/>
                    </a:lnTo>
                    <a:close/>
                  </a:path>
                </a:pathLst>
              </a:custGeom>
              <a:solidFill>
                <a:srgbClr val="E6E6E6"/>
              </a:solidFill>
              <a:ln w="2188" cap="flat">
                <a:noFill/>
                <a:prstDash val="solid"/>
                <a:miter/>
              </a:ln>
            </p:spPr>
            <p:txBody>
              <a:bodyPr rtlCol="0" anchor="ctr"/>
              <a:lstStyle/>
              <a:p>
                <a:endParaRPr lang="ko-KR" altLang="en-US"/>
              </a:p>
            </p:txBody>
          </p:sp>
        </p:grpSp>
        <p:grpSp>
          <p:nvGrpSpPr>
            <p:cNvPr id="546" name="그래픽 10" descr="도시 블록">
              <a:extLst>
                <a:ext uri="{FF2B5EF4-FFF2-40B4-BE49-F238E27FC236}">
                  <a16:creationId xmlns:a16="http://schemas.microsoft.com/office/drawing/2014/main" id="{410BD7C8-6BFF-EBF8-1DC5-660A86AFE966}"/>
                </a:ext>
              </a:extLst>
            </p:cNvPr>
            <p:cNvGrpSpPr/>
            <p:nvPr/>
          </p:nvGrpSpPr>
          <p:grpSpPr>
            <a:xfrm>
              <a:off x="6092507" y="5379422"/>
              <a:ext cx="201629" cy="35004"/>
              <a:chOff x="6092507" y="5379422"/>
              <a:chExt cx="201629" cy="35004"/>
            </a:xfrm>
            <a:solidFill>
              <a:srgbClr val="E6E6E6"/>
            </a:solidFill>
          </p:grpSpPr>
          <p:sp>
            <p:nvSpPr>
              <p:cNvPr id="547" name="자유형: 도형 546">
                <a:extLst>
                  <a:ext uri="{FF2B5EF4-FFF2-40B4-BE49-F238E27FC236}">
                    <a16:creationId xmlns:a16="http://schemas.microsoft.com/office/drawing/2014/main" id="{918B72FB-F53F-B0A4-9260-A6E5080FBE84}"/>
                  </a:ext>
                </a:extLst>
              </p:cNvPr>
              <p:cNvSpPr/>
              <p:nvPr/>
            </p:nvSpPr>
            <p:spPr>
              <a:xfrm>
                <a:off x="6092507" y="5379422"/>
                <a:ext cx="61978" cy="35004"/>
              </a:xfrm>
              <a:custGeom>
                <a:avLst/>
                <a:gdLst>
                  <a:gd name="connsiteX0" fmla="*/ 0 w 61978"/>
                  <a:gd name="connsiteY0" fmla="*/ 0 h 35004"/>
                  <a:gd name="connsiteX1" fmla="*/ 61978 w 61978"/>
                  <a:gd name="connsiteY1" fmla="*/ 0 h 35004"/>
                  <a:gd name="connsiteX2" fmla="*/ 61978 w 61978"/>
                  <a:gd name="connsiteY2" fmla="*/ 35005 h 35004"/>
                  <a:gd name="connsiteX3" fmla="*/ 0 w 61978"/>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1978" h="35004">
                    <a:moveTo>
                      <a:pt x="0" y="0"/>
                    </a:moveTo>
                    <a:lnTo>
                      <a:pt x="61978" y="0"/>
                    </a:lnTo>
                    <a:lnTo>
                      <a:pt x="61978" y="35005"/>
                    </a:lnTo>
                    <a:lnTo>
                      <a:pt x="0" y="35005"/>
                    </a:lnTo>
                    <a:close/>
                  </a:path>
                </a:pathLst>
              </a:custGeom>
              <a:solidFill>
                <a:srgbClr val="E6E6E6"/>
              </a:solidFill>
              <a:ln w="2188" cap="flat">
                <a:noFill/>
                <a:prstDash val="solid"/>
                <a:miter/>
              </a:ln>
            </p:spPr>
            <p:txBody>
              <a:bodyPr rtlCol="0" anchor="ctr"/>
              <a:lstStyle/>
              <a:p>
                <a:endParaRPr lang="ko-KR" altLang="en-US"/>
              </a:p>
            </p:txBody>
          </p:sp>
          <p:sp>
            <p:nvSpPr>
              <p:cNvPr id="548" name="자유형: 도형 547">
                <a:extLst>
                  <a:ext uri="{FF2B5EF4-FFF2-40B4-BE49-F238E27FC236}">
                    <a16:creationId xmlns:a16="http://schemas.microsoft.com/office/drawing/2014/main" id="{84C4FD5B-8BE1-5541-8C8D-05BF7BB127AB}"/>
                  </a:ext>
                </a:extLst>
              </p:cNvPr>
              <p:cNvSpPr/>
              <p:nvPr/>
            </p:nvSpPr>
            <p:spPr>
              <a:xfrm>
                <a:off x="6162530" y="5379422"/>
                <a:ext cx="61437" cy="35004"/>
              </a:xfrm>
              <a:custGeom>
                <a:avLst/>
                <a:gdLst>
                  <a:gd name="connsiteX0" fmla="*/ 0 w 61437"/>
                  <a:gd name="connsiteY0" fmla="*/ 0 h 35004"/>
                  <a:gd name="connsiteX1" fmla="*/ 61438 w 61437"/>
                  <a:gd name="connsiteY1" fmla="*/ 0 h 35004"/>
                  <a:gd name="connsiteX2" fmla="*/ 61438 w 61437"/>
                  <a:gd name="connsiteY2" fmla="*/ 35005 h 35004"/>
                  <a:gd name="connsiteX3" fmla="*/ 0 w 61437"/>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1437" h="35004">
                    <a:moveTo>
                      <a:pt x="0" y="0"/>
                    </a:moveTo>
                    <a:lnTo>
                      <a:pt x="61438" y="0"/>
                    </a:lnTo>
                    <a:lnTo>
                      <a:pt x="61438" y="35005"/>
                    </a:lnTo>
                    <a:lnTo>
                      <a:pt x="0" y="35005"/>
                    </a:lnTo>
                    <a:close/>
                  </a:path>
                </a:pathLst>
              </a:custGeom>
              <a:solidFill>
                <a:srgbClr val="E6E6E6"/>
              </a:solidFill>
              <a:ln w="2188" cap="flat">
                <a:noFill/>
                <a:prstDash val="solid"/>
                <a:miter/>
              </a:ln>
            </p:spPr>
            <p:txBody>
              <a:bodyPr rtlCol="0" anchor="ctr"/>
              <a:lstStyle/>
              <a:p>
                <a:endParaRPr lang="ko-KR" altLang="en-US"/>
              </a:p>
            </p:txBody>
          </p:sp>
          <p:sp>
            <p:nvSpPr>
              <p:cNvPr id="549" name="자유형: 도형 548">
                <a:extLst>
                  <a:ext uri="{FF2B5EF4-FFF2-40B4-BE49-F238E27FC236}">
                    <a16:creationId xmlns:a16="http://schemas.microsoft.com/office/drawing/2014/main" id="{0CDD6092-7892-E621-7DDD-DBB37D41A01C}"/>
                  </a:ext>
                </a:extLst>
              </p:cNvPr>
              <p:cNvSpPr/>
              <p:nvPr/>
            </p:nvSpPr>
            <p:spPr>
              <a:xfrm>
                <a:off x="6232699" y="5379422"/>
                <a:ext cx="61437" cy="35004"/>
              </a:xfrm>
              <a:custGeom>
                <a:avLst/>
                <a:gdLst>
                  <a:gd name="connsiteX0" fmla="*/ 0 w 61437"/>
                  <a:gd name="connsiteY0" fmla="*/ 0 h 35004"/>
                  <a:gd name="connsiteX1" fmla="*/ 61438 w 61437"/>
                  <a:gd name="connsiteY1" fmla="*/ 0 h 35004"/>
                  <a:gd name="connsiteX2" fmla="*/ 61438 w 61437"/>
                  <a:gd name="connsiteY2" fmla="*/ 35005 h 35004"/>
                  <a:gd name="connsiteX3" fmla="*/ 0 w 61437"/>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1437" h="35004">
                    <a:moveTo>
                      <a:pt x="0" y="0"/>
                    </a:moveTo>
                    <a:lnTo>
                      <a:pt x="61438" y="0"/>
                    </a:lnTo>
                    <a:lnTo>
                      <a:pt x="61438" y="35005"/>
                    </a:lnTo>
                    <a:lnTo>
                      <a:pt x="0" y="35005"/>
                    </a:lnTo>
                    <a:close/>
                  </a:path>
                </a:pathLst>
              </a:custGeom>
              <a:solidFill>
                <a:srgbClr val="E6E6E6"/>
              </a:solidFill>
              <a:ln w="2188" cap="flat">
                <a:noFill/>
                <a:prstDash val="solid"/>
                <a:miter/>
              </a:ln>
            </p:spPr>
            <p:txBody>
              <a:bodyPr rtlCol="0" anchor="ctr"/>
              <a:lstStyle/>
              <a:p>
                <a:endParaRPr lang="ko-KR" altLang="en-US"/>
              </a:p>
            </p:txBody>
          </p:sp>
        </p:grpSp>
        <p:sp>
          <p:nvSpPr>
            <p:cNvPr id="550" name="자유형: 도형 549">
              <a:extLst>
                <a:ext uri="{FF2B5EF4-FFF2-40B4-BE49-F238E27FC236}">
                  <a16:creationId xmlns:a16="http://schemas.microsoft.com/office/drawing/2014/main" id="{327038C8-9FB7-E76D-250A-8988512FFFF2}"/>
                </a:ext>
              </a:extLst>
            </p:cNvPr>
            <p:cNvSpPr/>
            <p:nvPr/>
          </p:nvSpPr>
          <p:spPr>
            <a:xfrm>
              <a:off x="6162530" y="5510690"/>
              <a:ext cx="60639" cy="35004"/>
            </a:xfrm>
            <a:custGeom>
              <a:avLst/>
              <a:gdLst>
                <a:gd name="connsiteX0" fmla="*/ 0 w 60639"/>
                <a:gd name="connsiteY0" fmla="*/ 0 h 35004"/>
                <a:gd name="connsiteX1" fmla="*/ 60639 w 60639"/>
                <a:gd name="connsiteY1" fmla="*/ 0 h 35004"/>
                <a:gd name="connsiteX2" fmla="*/ 60639 w 60639"/>
                <a:gd name="connsiteY2" fmla="*/ 35005 h 35004"/>
                <a:gd name="connsiteX3" fmla="*/ 0 w 60639"/>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0639" h="35004">
                  <a:moveTo>
                    <a:pt x="0" y="0"/>
                  </a:moveTo>
                  <a:lnTo>
                    <a:pt x="60639" y="0"/>
                  </a:lnTo>
                  <a:lnTo>
                    <a:pt x="60639" y="35005"/>
                  </a:lnTo>
                  <a:lnTo>
                    <a:pt x="0" y="35005"/>
                  </a:lnTo>
                  <a:close/>
                </a:path>
              </a:pathLst>
            </a:custGeom>
            <a:solidFill>
              <a:srgbClr val="E6E6E6"/>
            </a:solidFill>
            <a:ln w="2188" cap="flat">
              <a:noFill/>
              <a:prstDash val="solid"/>
              <a:miter/>
            </a:ln>
          </p:spPr>
          <p:txBody>
            <a:bodyPr rtlCol="0" anchor="ctr"/>
            <a:lstStyle/>
            <a:p>
              <a:endParaRPr lang="ko-KR" altLang="en-US"/>
            </a:p>
          </p:txBody>
        </p:sp>
        <p:sp>
          <p:nvSpPr>
            <p:cNvPr id="551" name="자유형: 도형 550">
              <a:extLst>
                <a:ext uri="{FF2B5EF4-FFF2-40B4-BE49-F238E27FC236}">
                  <a16:creationId xmlns:a16="http://schemas.microsoft.com/office/drawing/2014/main" id="{DDEF6F7F-0AB7-7552-EF68-BF91EA027E67}"/>
                </a:ext>
              </a:extLst>
            </p:cNvPr>
            <p:cNvSpPr/>
            <p:nvPr/>
          </p:nvSpPr>
          <p:spPr>
            <a:xfrm>
              <a:off x="6092293" y="5641957"/>
              <a:ext cx="61431" cy="35004"/>
            </a:xfrm>
            <a:custGeom>
              <a:avLst/>
              <a:gdLst>
                <a:gd name="connsiteX0" fmla="*/ 0 w 61431"/>
                <a:gd name="connsiteY0" fmla="*/ 0 h 35004"/>
                <a:gd name="connsiteX1" fmla="*/ 61431 w 61431"/>
                <a:gd name="connsiteY1" fmla="*/ 0 h 35004"/>
                <a:gd name="connsiteX2" fmla="*/ 61431 w 61431"/>
                <a:gd name="connsiteY2" fmla="*/ 35005 h 35004"/>
                <a:gd name="connsiteX3" fmla="*/ 0 w 61431"/>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1431" h="35004">
                  <a:moveTo>
                    <a:pt x="0" y="0"/>
                  </a:moveTo>
                  <a:lnTo>
                    <a:pt x="61431" y="0"/>
                  </a:lnTo>
                  <a:lnTo>
                    <a:pt x="61431" y="35005"/>
                  </a:lnTo>
                  <a:lnTo>
                    <a:pt x="0" y="35005"/>
                  </a:lnTo>
                  <a:close/>
                </a:path>
              </a:pathLst>
            </a:custGeom>
            <a:solidFill>
              <a:srgbClr val="E6E6E6"/>
            </a:solidFill>
            <a:ln w="2188" cap="flat">
              <a:noFill/>
              <a:prstDash val="solid"/>
              <a:miter/>
            </a:ln>
          </p:spPr>
          <p:txBody>
            <a:bodyPr rtlCol="0" anchor="ctr"/>
            <a:lstStyle/>
            <a:p>
              <a:endParaRPr lang="ko-KR" altLang="en-US"/>
            </a:p>
          </p:txBody>
        </p:sp>
        <p:grpSp>
          <p:nvGrpSpPr>
            <p:cNvPr id="552" name="그래픽 10" descr="도시 블록">
              <a:extLst>
                <a:ext uri="{FF2B5EF4-FFF2-40B4-BE49-F238E27FC236}">
                  <a16:creationId xmlns:a16="http://schemas.microsoft.com/office/drawing/2014/main" id="{3807A301-3FDA-466A-3195-817E916B3495}"/>
                </a:ext>
              </a:extLst>
            </p:cNvPr>
            <p:cNvGrpSpPr/>
            <p:nvPr/>
          </p:nvGrpSpPr>
          <p:grpSpPr>
            <a:xfrm>
              <a:off x="6009336" y="5576323"/>
              <a:ext cx="284621" cy="35004"/>
              <a:chOff x="6009336" y="5576323"/>
              <a:chExt cx="284621" cy="35004"/>
            </a:xfrm>
            <a:solidFill>
              <a:srgbClr val="E6E6E6"/>
            </a:solidFill>
          </p:grpSpPr>
          <p:sp>
            <p:nvSpPr>
              <p:cNvPr id="553" name="자유형: 도형 552">
                <a:extLst>
                  <a:ext uri="{FF2B5EF4-FFF2-40B4-BE49-F238E27FC236}">
                    <a16:creationId xmlns:a16="http://schemas.microsoft.com/office/drawing/2014/main" id="{32298967-245A-A36F-70D7-925988A455C3}"/>
                  </a:ext>
                </a:extLst>
              </p:cNvPr>
              <p:cNvSpPr/>
              <p:nvPr/>
            </p:nvSpPr>
            <p:spPr>
              <a:xfrm>
                <a:off x="6009336" y="5576323"/>
                <a:ext cx="145149" cy="35004"/>
              </a:xfrm>
              <a:custGeom>
                <a:avLst/>
                <a:gdLst>
                  <a:gd name="connsiteX0" fmla="*/ 0 w 145149"/>
                  <a:gd name="connsiteY0" fmla="*/ 0 h 35004"/>
                  <a:gd name="connsiteX1" fmla="*/ 145149 w 145149"/>
                  <a:gd name="connsiteY1" fmla="*/ 0 h 35004"/>
                  <a:gd name="connsiteX2" fmla="*/ 145149 w 145149"/>
                  <a:gd name="connsiteY2" fmla="*/ 35005 h 35004"/>
                  <a:gd name="connsiteX3" fmla="*/ 0 w 145149"/>
                  <a:gd name="connsiteY3" fmla="*/ 35005 h 35004"/>
                </a:gdLst>
                <a:ahLst/>
                <a:cxnLst>
                  <a:cxn ang="0">
                    <a:pos x="connsiteX0" y="connsiteY0"/>
                  </a:cxn>
                  <a:cxn ang="0">
                    <a:pos x="connsiteX1" y="connsiteY1"/>
                  </a:cxn>
                  <a:cxn ang="0">
                    <a:pos x="connsiteX2" y="connsiteY2"/>
                  </a:cxn>
                  <a:cxn ang="0">
                    <a:pos x="connsiteX3" y="connsiteY3"/>
                  </a:cxn>
                </a:cxnLst>
                <a:rect l="l" t="t" r="r" b="b"/>
                <a:pathLst>
                  <a:path w="145149" h="35004">
                    <a:moveTo>
                      <a:pt x="0" y="0"/>
                    </a:moveTo>
                    <a:lnTo>
                      <a:pt x="145149" y="0"/>
                    </a:lnTo>
                    <a:lnTo>
                      <a:pt x="145149" y="35005"/>
                    </a:lnTo>
                    <a:lnTo>
                      <a:pt x="0" y="35005"/>
                    </a:lnTo>
                    <a:close/>
                  </a:path>
                </a:pathLst>
              </a:custGeom>
              <a:solidFill>
                <a:srgbClr val="E6E6E6"/>
              </a:solidFill>
              <a:ln w="2188" cap="flat">
                <a:noFill/>
                <a:prstDash val="solid"/>
                <a:miter/>
              </a:ln>
            </p:spPr>
            <p:txBody>
              <a:bodyPr rtlCol="0" anchor="ctr"/>
              <a:lstStyle/>
              <a:p>
                <a:endParaRPr lang="ko-KR" altLang="en-US"/>
              </a:p>
            </p:txBody>
          </p:sp>
          <p:sp>
            <p:nvSpPr>
              <p:cNvPr id="554" name="자유형: 도형 553">
                <a:extLst>
                  <a:ext uri="{FF2B5EF4-FFF2-40B4-BE49-F238E27FC236}">
                    <a16:creationId xmlns:a16="http://schemas.microsoft.com/office/drawing/2014/main" id="{8AF5AA1A-5724-F1B5-CFBD-F1B040042E59}"/>
                  </a:ext>
                </a:extLst>
              </p:cNvPr>
              <p:cNvSpPr/>
              <p:nvPr/>
            </p:nvSpPr>
            <p:spPr>
              <a:xfrm>
                <a:off x="6162530" y="5576323"/>
                <a:ext cx="60639" cy="35004"/>
              </a:xfrm>
              <a:custGeom>
                <a:avLst/>
                <a:gdLst>
                  <a:gd name="connsiteX0" fmla="*/ 0 w 60639"/>
                  <a:gd name="connsiteY0" fmla="*/ 0 h 35004"/>
                  <a:gd name="connsiteX1" fmla="*/ 60639 w 60639"/>
                  <a:gd name="connsiteY1" fmla="*/ 0 h 35004"/>
                  <a:gd name="connsiteX2" fmla="*/ 60639 w 60639"/>
                  <a:gd name="connsiteY2" fmla="*/ 35005 h 35004"/>
                  <a:gd name="connsiteX3" fmla="*/ 0 w 60639"/>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0639" h="35004">
                    <a:moveTo>
                      <a:pt x="0" y="0"/>
                    </a:moveTo>
                    <a:lnTo>
                      <a:pt x="60639" y="0"/>
                    </a:lnTo>
                    <a:lnTo>
                      <a:pt x="60639" y="35005"/>
                    </a:lnTo>
                    <a:lnTo>
                      <a:pt x="0" y="35005"/>
                    </a:lnTo>
                    <a:close/>
                  </a:path>
                </a:pathLst>
              </a:custGeom>
              <a:solidFill>
                <a:srgbClr val="E6E6E6"/>
              </a:solidFill>
              <a:ln w="2188" cap="flat">
                <a:noFill/>
                <a:prstDash val="solid"/>
                <a:miter/>
              </a:ln>
            </p:spPr>
            <p:txBody>
              <a:bodyPr rtlCol="0" anchor="ctr"/>
              <a:lstStyle/>
              <a:p>
                <a:endParaRPr lang="ko-KR" altLang="en-US"/>
              </a:p>
            </p:txBody>
          </p:sp>
          <p:sp>
            <p:nvSpPr>
              <p:cNvPr id="555" name="자유형: 도형 554">
                <a:extLst>
                  <a:ext uri="{FF2B5EF4-FFF2-40B4-BE49-F238E27FC236}">
                    <a16:creationId xmlns:a16="http://schemas.microsoft.com/office/drawing/2014/main" id="{829FE9D2-B927-7804-1635-58F9E56A1029}"/>
                  </a:ext>
                </a:extLst>
              </p:cNvPr>
              <p:cNvSpPr/>
              <p:nvPr/>
            </p:nvSpPr>
            <p:spPr>
              <a:xfrm>
                <a:off x="6233318" y="5576323"/>
                <a:ext cx="60639" cy="35004"/>
              </a:xfrm>
              <a:custGeom>
                <a:avLst/>
                <a:gdLst>
                  <a:gd name="connsiteX0" fmla="*/ 0 w 60639"/>
                  <a:gd name="connsiteY0" fmla="*/ 0 h 35004"/>
                  <a:gd name="connsiteX1" fmla="*/ 60639 w 60639"/>
                  <a:gd name="connsiteY1" fmla="*/ 0 h 35004"/>
                  <a:gd name="connsiteX2" fmla="*/ 60639 w 60639"/>
                  <a:gd name="connsiteY2" fmla="*/ 35005 h 35004"/>
                  <a:gd name="connsiteX3" fmla="*/ 0 w 60639"/>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0639" h="35004">
                    <a:moveTo>
                      <a:pt x="0" y="0"/>
                    </a:moveTo>
                    <a:lnTo>
                      <a:pt x="60639" y="0"/>
                    </a:lnTo>
                    <a:lnTo>
                      <a:pt x="60639" y="35005"/>
                    </a:lnTo>
                    <a:lnTo>
                      <a:pt x="0" y="35005"/>
                    </a:lnTo>
                    <a:close/>
                  </a:path>
                </a:pathLst>
              </a:custGeom>
              <a:solidFill>
                <a:srgbClr val="E6E6E6"/>
              </a:solidFill>
              <a:ln w="2188" cap="flat">
                <a:noFill/>
                <a:prstDash val="solid"/>
                <a:miter/>
              </a:ln>
            </p:spPr>
            <p:txBody>
              <a:bodyPr rtlCol="0" anchor="ctr"/>
              <a:lstStyle/>
              <a:p>
                <a:endParaRPr lang="ko-KR" altLang="en-US"/>
              </a:p>
            </p:txBody>
          </p:sp>
        </p:grpSp>
        <p:sp>
          <p:nvSpPr>
            <p:cNvPr id="556" name="자유형: 도형 555">
              <a:extLst>
                <a:ext uri="{FF2B5EF4-FFF2-40B4-BE49-F238E27FC236}">
                  <a16:creationId xmlns:a16="http://schemas.microsoft.com/office/drawing/2014/main" id="{9DA183A0-D0E0-4304-264C-FBBE1E66B772}"/>
                </a:ext>
              </a:extLst>
            </p:cNvPr>
            <p:cNvSpPr/>
            <p:nvPr/>
          </p:nvSpPr>
          <p:spPr>
            <a:xfrm>
              <a:off x="6162530" y="5641717"/>
              <a:ext cx="61437" cy="100879"/>
            </a:xfrm>
            <a:custGeom>
              <a:avLst/>
              <a:gdLst>
                <a:gd name="connsiteX0" fmla="*/ 0 w 61437"/>
                <a:gd name="connsiteY0" fmla="*/ 0 h 100879"/>
                <a:gd name="connsiteX1" fmla="*/ 61438 w 61437"/>
                <a:gd name="connsiteY1" fmla="*/ 0 h 100879"/>
                <a:gd name="connsiteX2" fmla="*/ 61438 w 61437"/>
                <a:gd name="connsiteY2" fmla="*/ 100879 h 100879"/>
                <a:gd name="connsiteX3" fmla="*/ 0 w 61437"/>
                <a:gd name="connsiteY3" fmla="*/ 100879 h 100879"/>
              </a:gdLst>
              <a:ahLst/>
              <a:cxnLst>
                <a:cxn ang="0">
                  <a:pos x="connsiteX0" y="connsiteY0"/>
                </a:cxn>
                <a:cxn ang="0">
                  <a:pos x="connsiteX1" y="connsiteY1"/>
                </a:cxn>
                <a:cxn ang="0">
                  <a:pos x="connsiteX2" y="connsiteY2"/>
                </a:cxn>
                <a:cxn ang="0">
                  <a:pos x="connsiteX3" y="connsiteY3"/>
                </a:cxn>
              </a:cxnLst>
              <a:rect l="l" t="t" r="r" b="b"/>
              <a:pathLst>
                <a:path w="61437" h="100879">
                  <a:moveTo>
                    <a:pt x="0" y="0"/>
                  </a:moveTo>
                  <a:lnTo>
                    <a:pt x="61438" y="0"/>
                  </a:lnTo>
                  <a:lnTo>
                    <a:pt x="61438" y="100879"/>
                  </a:lnTo>
                  <a:lnTo>
                    <a:pt x="0" y="100879"/>
                  </a:lnTo>
                  <a:close/>
                </a:path>
              </a:pathLst>
            </a:custGeom>
            <a:solidFill>
              <a:srgbClr val="E6E6E6"/>
            </a:solidFill>
            <a:ln w="2188" cap="flat">
              <a:noFill/>
              <a:prstDash val="solid"/>
              <a:miter/>
            </a:ln>
          </p:spPr>
          <p:txBody>
            <a:bodyPr rtlCol="0" anchor="ctr"/>
            <a:lstStyle/>
            <a:p>
              <a:endParaRPr lang="ko-KR" altLang="en-US"/>
            </a:p>
          </p:txBody>
        </p:sp>
      </p:grpSp>
      <p:grpSp>
        <p:nvGrpSpPr>
          <p:cNvPr id="557" name="그래픽 10" descr="도시 블록">
            <a:extLst>
              <a:ext uri="{FF2B5EF4-FFF2-40B4-BE49-F238E27FC236}">
                <a16:creationId xmlns:a16="http://schemas.microsoft.com/office/drawing/2014/main" id="{DEB1260C-7004-93CA-9BD9-745B47193484}"/>
              </a:ext>
            </a:extLst>
          </p:cNvPr>
          <p:cNvGrpSpPr/>
          <p:nvPr/>
        </p:nvGrpSpPr>
        <p:grpSpPr>
          <a:xfrm>
            <a:off x="5174380" y="5352659"/>
            <a:ext cx="787606" cy="494441"/>
            <a:chOff x="5174380" y="5248154"/>
            <a:chExt cx="787606" cy="494441"/>
          </a:xfrm>
        </p:grpSpPr>
        <p:sp>
          <p:nvSpPr>
            <p:cNvPr id="558" name="자유형: 도형 557">
              <a:extLst>
                <a:ext uri="{FF2B5EF4-FFF2-40B4-BE49-F238E27FC236}">
                  <a16:creationId xmlns:a16="http://schemas.microsoft.com/office/drawing/2014/main" id="{264469EB-804C-99B8-C43F-5CA20AD821D0}"/>
                </a:ext>
              </a:extLst>
            </p:cNvPr>
            <p:cNvSpPr/>
            <p:nvPr/>
          </p:nvSpPr>
          <p:spPr>
            <a:xfrm>
              <a:off x="5174380" y="5248154"/>
              <a:ext cx="787606" cy="494441"/>
            </a:xfrm>
            <a:custGeom>
              <a:avLst/>
              <a:gdLst>
                <a:gd name="connsiteX0" fmla="*/ 393803 w 787606"/>
                <a:gd name="connsiteY0" fmla="*/ 0 h 494441"/>
                <a:gd name="connsiteX1" fmla="*/ 393803 w 787606"/>
                <a:gd name="connsiteY1" fmla="*/ 100638 h 494441"/>
                <a:gd name="connsiteX2" fmla="*/ 131268 w 787606"/>
                <a:gd name="connsiteY2" fmla="*/ 100638 h 494441"/>
                <a:gd name="connsiteX3" fmla="*/ 131268 w 787606"/>
                <a:gd name="connsiteY3" fmla="*/ 231906 h 494441"/>
                <a:gd name="connsiteX4" fmla="*/ 0 w 787606"/>
                <a:gd name="connsiteY4" fmla="*/ 232254 h 494441"/>
                <a:gd name="connsiteX5" fmla="*/ 0 w 787606"/>
                <a:gd name="connsiteY5" fmla="*/ 494297 h 494441"/>
                <a:gd name="connsiteX6" fmla="*/ 787606 w 787606"/>
                <a:gd name="connsiteY6" fmla="*/ 494441 h 494441"/>
                <a:gd name="connsiteX7" fmla="*/ 787606 w 787606"/>
                <a:gd name="connsiteY7" fmla="*/ 0 h 49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606" h="494441">
                  <a:moveTo>
                    <a:pt x="393803" y="0"/>
                  </a:moveTo>
                  <a:lnTo>
                    <a:pt x="393803" y="100638"/>
                  </a:lnTo>
                  <a:lnTo>
                    <a:pt x="131268" y="100638"/>
                  </a:lnTo>
                  <a:lnTo>
                    <a:pt x="131268" y="231906"/>
                  </a:lnTo>
                  <a:lnTo>
                    <a:pt x="0" y="232254"/>
                  </a:lnTo>
                  <a:lnTo>
                    <a:pt x="0" y="494297"/>
                  </a:lnTo>
                  <a:lnTo>
                    <a:pt x="787606" y="494441"/>
                  </a:lnTo>
                  <a:lnTo>
                    <a:pt x="787606" y="0"/>
                  </a:lnTo>
                  <a:close/>
                </a:path>
              </a:pathLst>
            </a:custGeom>
            <a:solidFill>
              <a:srgbClr val="E6E6E6"/>
            </a:solidFill>
            <a:ln w="2188" cap="flat">
              <a:noFill/>
              <a:prstDash val="solid"/>
              <a:miter/>
            </a:ln>
          </p:spPr>
          <p:txBody>
            <a:bodyPr rtlCol="0" anchor="ctr"/>
            <a:lstStyle/>
            <a:p>
              <a:endParaRPr lang="ko-KR" altLang="en-US"/>
            </a:p>
          </p:txBody>
        </p:sp>
        <p:grpSp>
          <p:nvGrpSpPr>
            <p:cNvPr id="559" name="그래픽 10" descr="도시 블록">
              <a:extLst>
                <a:ext uri="{FF2B5EF4-FFF2-40B4-BE49-F238E27FC236}">
                  <a16:creationId xmlns:a16="http://schemas.microsoft.com/office/drawing/2014/main" id="{175F1749-2A93-1870-7EEB-8FFCFC83EAFC}"/>
                </a:ext>
              </a:extLst>
            </p:cNvPr>
            <p:cNvGrpSpPr/>
            <p:nvPr/>
          </p:nvGrpSpPr>
          <p:grpSpPr>
            <a:xfrm>
              <a:off x="5396784" y="5546445"/>
              <a:ext cx="61437" cy="129766"/>
              <a:chOff x="5396784" y="5546445"/>
              <a:chExt cx="61437" cy="129766"/>
            </a:xfrm>
          </p:grpSpPr>
          <p:sp>
            <p:nvSpPr>
              <p:cNvPr id="560" name="자유형: 도형 559">
                <a:extLst>
                  <a:ext uri="{FF2B5EF4-FFF2-40B4-BE49-F238E27FC236}">
                    <a16:creationId xmlns:a16="http://schemas.microsoft.com/office/drawing/2014/main" id="{B06F9174-22F9-722E-164A-3595C44747CA}"/>
                  </a:ext>
                </a:extLst>
              </p:cNvPr>
              <p:cNvSpPr/>
              <p:nvPr/>
            </p:nvSpPr>
            <p:spPr>
              <a:xfrm>
                <a:off x="5396784" y="5546445"/>
                <a:ext cx="61437" cy="64883"/>
              </a:xfrm>
              <a:custGeom>
                <a:avLst/>
                <a:gdLst>
                  <a:gd name="connsiteX0" fmla="*/ 0 w 61437"/>
                  <a:gd name="connsiteY0" fmla="*/ 0 h 64883"/>
                  <a:gd name="connsiteX1" fmla="*/ 61438 w 61437"/>
                  <a:gd name="connsiteY1" fmla="*/ 0 h 64883"/>
                  <a:gd name="connsiteX2" fmla="*/ 61438 w 61437"/>
                  <a:gd name="connsiteY2" fmla="*/ 64883 h 64883"/>
                  <a:gd name="connsiteX3" fmla="*/ 0 w 61437"/>
                  <a:gd name="connsiteY3" fmla="*/ 64883 h 64883"/>
                </a:gdLst>
                <a:ahLst/>
                <a:cxnLst>
                  <a:cxn ang="0">
                    <a:pos x="connsiteX0" y="connsiteY0"/>
                  </a:cxn>
                  <a:cxn ang="0">
                    <a:pos x="connsiteX1" y="connsiteY1"/>
                  </a:cxn>
                  <a:cxn ang="0">
                    <a:pos x="connsiteX2" y="connsiteY2"/>
                  </a:cxn>
                  <a:cxn ang="0">
                    <a:pos x="connsiteX3" y="connsiteY3"/>
                  </a:cxn>
                </a:cxnLst>
                <a:rect l="l" t="t" r="r" b="b"/>
                <a:pathLst>
                  <a:path w="61437" h="64883">
                    <a:moveTo>
                      <a:pt x="0" y="0"/>
                    </a:moveTo>
                    <a:lnTo>
                      <a:pt x="61438" y="0"/>
                    </a:lnTo>
                    <a:lnTo>
                      <a:pt x="61438" y="64883"/>
                    </a:lnTo>
                    <a:lnTo>
                      <a:pt x="0" y="64883"/>
                    </a:lnTo>
                    <a:close/>
                  </a:path>
                </a:pathLst>
              </a:custGeom>
              <a:solidFill>
                <a:srgbClr val="737373"/>
              </a:solidFill>
              <a:ln w="2188" cap="flat">
                <a:noFill/>
                <a:prstDash val="solid"/>
                <a:miter/>
              </a:ln>
            </p:spPr>
            <p:txBody>
              <a:bodyPr rtlCol="0" anchor="ctr"/>
              <a:lstStyle/>
              <a:p>
                <a:endParaRPr lang="ko-KR" altLang="en-US"/>
              </a:p>
            </p:txBody>
          </p:sp>
          <p:sp>
            <p:nvSpPr>
              <p:cNvPr id="561" name="자유형: 도형 560">
                <a:extLst>
                  <a:ext uri="{FF2B5EF4-FFF2-40B4-BE49-F238E27FC236}">
                    <a16:creationId xmlns:a16="http://schemas.microsoft.com/office/drawing/2014/main" id="{B97DCA01-DB7C-2BED-65CA-3BE6224F5850}"/>
                  </a:ext>
                </a:extLst>
              </p:cNvPr>
              <p:cNvSpPr/>
              <p:nvPr/>
            </p:nvSpPr>
            <p:spPr>
              <a:xfrm>
                <a:off x="5396784" y="5611328"/>
                <a:ext cx="61437" cy="64883"/>
              </a:xfrm>
              <a:custGeom>
                <a:avLst/>
                <a:gdLst>
                  <a:gd name="connsiteX0" fmla="*/ 0 w 61437"/>
                  <a:gd name="connsiteY0" fmla="*/ 0 h 64883"/>
                  <a:gd name="connsiteX1" fmla="*/ 61438 w 61437"/>
                  <a:gd name="connsiteY1" fmla="*/ 0 h 64883"/>
                  <a:gd name="connsiteX2" fmla="*/ 61438 w 61437"/>
                  <a:gd name="connsiteY2" fmla="*/ 64883 h 64883"/>
                  <a:gd name="connsiteX3" fmla="*/ 0 w 61437"/>
                  <a:gd name="connsiteY3" fmla="*/ 64883 h 64883"/>
                </a:gdLst>
                <a:ahLst/>
                <a:cxnLst>
                  <a:cxn ang="0">
                    <a:pos x="connsiteX0" y="connsiteY0"/>
                  </a:cxn>
                  <a:cxn ang="0">
                    <a:pos x="connsiteX1" y="connsiteY1"/>
                  </a:cxn>
                  <a:cxn ang="0">
                    <a:pos x="connsiteX2" y="connsiteY2"/>
                  </a:cxn>
                  <a:cxn ang="0">
                    <a:pos x="connsiteX3" y="connsiteY3"/>
                  </a:cxn>
                </a:cxnLst>
                <a:rect l="l" t="t" r="r" b="b"/>
                <a:pathLst>
                  <a:path w="61437" h="64883">
                    <a:moveTo>
                      <a:pt x="0" y="0"/>
                    </a:moveTo>
                    <a:lnTo>
                      <a:pt x="61438" y="0"/>
                    </a:lnTo>
                    <a:lnTo>
                      <a:pt x="61438" y="64883"/>
                    </a:lnTo>
                    <a:lnTo>
                      <a:pt x="0" y="64883"/>
                    </a:lnTo>
                    <a:close/>
                  </a:path>
                </a:pathLst>
              </a:custGeom>
              <a:solidFill>
                <a:srgbClr val="D2D2D2"/>
              </a:solidFill>
              <a:ln w="2188" cap="flat">
                <a:noFill/>
                <a:prstDash val="solid"/>
                <a:miter/>
              </a:ln>
            </p:spPr>
            <p:txBody>
              <a:bodyPr rtlCol="0" anchor="ctr"/>
              <a:lstStyle/>
              <a:p>
                <a:endParaRPr lang="ko-KR" altLang="en-US"/>
              </a:p>
            </p:txBody>
          </p:sp>
        </p:grpSp>
        <p:grpSp>
          <p:nvGrpSpPr>
            <p:cNvPr id="562" name="그래픽 10" descr="도시 블록">
              <a:extLst>
                <a:ext uri="{FF2B5EF4-FFF2-40B4-BE49-F238E27FC236}">
                  <a16:creationId xmlns:a16="http://schemas.microsoft.com/office/drawing/2014/main" id="{270C3E85-5B67-67E6-27E9-173AC851AD47}"/>
                </a:ext>
              </a:extLst>
            </p:cNvPr>
            <p:cNvGrpSpPr/>
            <p:nvPr/>
          </p:nvGrpSpPr>
          <p:grpSpPr>
            <a:xfrm>
              <a:off x="5305074" y="5546445"/>
              <a:ext cx="64981" cy="129766"/>
              <a:chOff x="5305074" y="5546445"/>
              <a:chExt cx="64981" cy="129766"/>
            </a:xfrm>
          </p:grpSpPr>
          <p:sp>
            <p:nvSpPr>
              <p:cNvPr id="563" name="자유형: 도형 562">
                <a:extLst>
                  <a:ext uri="{FF2B5EF4-FFF2-40B4-BE49-F238E27FC236}">
                    <a16:creationId xmlns:a16="http://schemas.microsoft.com/office/drawing/2014/main" id="{DB48B74D-31CC-712B-50CD-BF801AB2AEF1}"/>
                  </a:ext>
                </a:extLst>
              </p:cNvPr>
              <p:cNvSpPr/>
              <p:nvPr/>
            </p:nvSpPr>
            <p:spPr>
              <a:xfrm>
                <a:off x="5305074" y="5546445"/>
                <a:ext cx="64981" cy="64883"/>
              </a:xfrm>
              <a:custGeom>
                <a:avLst/>
                <a:gdLst>
                  <a:gd name="connsiteX0" fmla="*/ 0 w 64981"/>
                  <a:gd name="connsiteY0" fmla="*/ 0 h 64883"/>
                  <a:gd name="connsiteX1" fmla="*/ 64982 w 64981"/>
                  <a:gd name="connsiteY1" fmla="*/ 0 h 64883"/>
                  <a:gd name="connsiteX2" fmla="*/ 64982 w 64981"/>
                  <a:gd name="connsiteY2" fmla="*/ 64883 h 64883"/>
                  <a:gd name="connsiteX3" fmla="*/ 0 w 64981"/>
                  <a:gd name="connsiteY3" fmla="*/ 64883 h 64883"/>
                </a:gdLst>
                <a:ahLst/>
                <a:cxnLst>
                  <a:cxn ang="0">
                    <a:pos x="connsiteX0" y="connsiteY0"/>
                  </a:cxn>
                  <a:cxn ang="0">
                    <a:pos x="connsiteX1" y="connsiteY1"/>
                  </a:cxn>
                  <a:cxn ang="0">
                    <a:pos x="connsiteX2" y="connsiteY2"/>
                  </a:cxn>
                  <a:cxn ang="0">
                    <a:pos x="connsiteX3" y="connsiteY3"/>
                  </a:cxn>
                </a:cxnLst>
                <a:rect l="l" t="t" r="r" b="b"/>
                <a:pathLst>
                  <a:path w="64981" h="64883">
                    <a:moveTo>
                      <a:pt x="0" y="0"/>
                    </a:moveTo>
                    <a:lnTo>
                      <a:pt x="64982" y="0"/>
                    </a:lnTo>
                    <a:lnTo>
                      <a:pt x="64982" y="64883"/>
                    </a:lnTo>
                    <a:lnTo>
                      <a:pt x="0" y="64883"/>
                    </a:lnTo>
                    <a:close/>
                  </a:path>
                </a:pathLst>
              </a:custGeom>
              <a:solidFill>
                <a:srgbClr val="737373"/>
              </a:solidFill>
              <a:ln w="2188" cap="flat">
                <a:noFill/>
                <a:prstDash val="solid"/>
                <a:miter/>
              </a:ln>
            </p:spPr>
            <p:txBody>
              <a:bodyPr rtlCol="0" anchor="ctr"/>
              <a:lstStyle/>
              <a:p>
                <a:endParaRPr lang="ko-KR" altLang="en-US"/>
              </a:p>
            </p:txBody>
          </p:sp>
          <p:sp>
            <p:nvSpPr>
              <p:cNvPr id="564" name="자유형: 도형 563">
                <a:extLst>
                  <a:ext uri="{FF2B5EF4-FFF2-40B4-BE49-F238E27FC236}">
                    <a16:creationId xmlns:a16="http://schemas.microsoft.com/office/drawing/2014/main" id="{8ACA7D18-5772-9A14-6772-2FCA1401C2AA}"/>
                  </a:ext>
                </a:extLst>
              </p:cNvPr>
              <p:cNvSpPr/>
              <p:nvPr/>
            </p:nvSpPr>
            <p:spPr>
              <a:xfrm>
                <a:off x="5305074" y="5611328"/>
                <a:ext cx="64981" cy="64883"/>
              </a:xfrm>
              <a:custGeom>
                <a:avLst/>
                <a:gdLst>
                  <a:gd name="connsiteX0" fmla="*/ 0 w 64981"/>
                  <a:gd name="connsiteY0" fmla="*/ 0 h 64883"/>
                  <a:gd name="connsiteX1" fmla="*/ 64982 w 64981"/>
                  <a:gd name="connsiteY1" fmla="*/ 0 h 64883"/>
                  <a:gd name="connsiteX2" fmla="*/ 64982 w 64981"/>
                  <a:gd name="connsiteY2" fmla="*/ 64883 h 64883"/>
                  <a:gd name="connsiteX3" fmla="*/ 0 w 64981"/>
                  <a:gd name="connsiteY3" fmla="*/ 64883 h 64883"/>
                </a:gdLst>
                <a:ahLst/>
                <a:cxnLst>
                  <a:cxn ang="0">
                    <a:pos x="connsiteX0" y="connsiteY0"/>
                  </a:cxn>
                  <a:cxn ang="0">
                    <a:pos x="connsiteX1" y="connsiteY1"/>
                  </a:cxn>
                  <a:cxn ang="0">
                    <a:pos x="connsiteX2" y="connsiteY2"/>
                  </a:cxn>
                  <a:cxn ang="0">
                    <a:pos x="connsiteX3" y="connsiteY3"/>
                  </a:cxn>
                </a:cxnLst>
                <a:rect l="l" t="t" r="r" b="b"/>
                <a:pathLst>
                  <a:path w="64981" h="64883">
                    <a:moveTo>
                      <a:pt x="0" y="0"/>
                    </a:moveTo>
                    <a:lnTo>
                      <a:pt x="64982" y="0"/>
                    </a:lnTo>
                    <a:lnTo>
                      <a:pt x="64982" y="64883"/>
                    </a:lnTo>
                    <a:lnTo>
                      <a:pt x="0" y="64883"/>
                    </a:lnTo>
                    <a:close/>
                  </a:path>
                </a:pathLst>
              </a:custGeom>
              <a:solidFill>
                <a:srgbClr val="D2D2D2"/>
              </a:solidFill>
              <a:ln w="2188" cap="flat">
                <a:noFill/>
                <a:prstDash val="solid"/>
                <a:miter/>
              </a:ln>
            </p:spPr>
            <p:txBody>
              <a:bodyPr rtlCol="0" anchor="ctr"/>
              <a:lstStyle/>
              <a:p>
                <a:endParaRPr lang="ko-KR" altLang="en-US"/>
              </a:p>
            </p:txBody>
          </p:sp>
        </p:grpSp>
        <p:grpSp>
          <p:nvGrpSpPr>
            <p:cNvPr id="565" name="그래픽 10" descr="도시 블록">
              <a:extLst>
                <a:ext uri="{FF2B5EF4-FFF2-40B4-BE49-F238E27FC236}">
                  <a16:creationId xmlns:a16="http://schemas.microsoft.com/office/drawing/2014/main" id="{D9DF0727-E83E-6A66-3274-4C29997F3352}"/>
                </a:ext>
              </a:extLst>
            </p:cNvPr>
            <p:cNvGrpSpPr/>
            <p:nvPr/>
          </p:nvGrpSpPr>
          <p:grpSpPr>
            <a:xfrm>
              <a:off x="5812465" y="5612829"/>
              <a:ext cx="61437" cy="129766"/>
              <a:chOff x="5812465" y="5612829"/>
              <a:chExt cx="61437" cy="129766"/>
            </a:xfrm>
          </p:grpSpPr>
          <p:sp>
            <p:nvSpPr>
              <p:cNvPr id="566" name="자유형: 도형 565">
                <a:extLst>
                  <a:ext uri="{FF2B5EF4-FFF2-40B4-BE49-F238E27FC236}">
                    <a16:creationId xmlns:a16="http://schemas.microsoft.com/office/drawing/2014/main" id="{E15BBE5F-BA2A-44FF-77AB-FEA6B4EF28CA}"/>
                  </a:ext>
                </a:extLst>
              </p:cNvPr>
              <p:cNvSpPr/>
              <p:nvPr/>
            </p:nvSpPr>
            <p:spPr>
              <a:xfrm>
                <a:off x="5812465" y="5612829"/>
                <a:ext cx="61437" cy="64883"/>
              </a:xfrm>
              <a:custGeom>
                <a:avLst/>
                <a:gdLst>
                  <a:gd name="connsiteX0" fmla="*/ 0 w 61437"/>
                  <a:gd name="connsiteY0" fmla="*/ 0 h 64883"/>
                  <a:gd name="connsiteX1" fmla="*/ 61438 w 61437"/>
                  <a:gd name="connsiteY1" fmla="*/ 0 h 64883"/>
                  <a:gd name="connsiteX2" fmla="*/ 61438 w 61437"/>
                  <a:gd name="connsiteY2" fmla="*/ 64883 h 64883"/>
                  <a:gd name="connsiteX3" fmla="*/ 0 w 61437"/>
                  <a:gd name="connsiteY3" fmla="*/ 64883 h 64883"/>
                </a:gdLst>
                <a:ahLst/>
                <a:cxnLst>
                  <a:cxn ang="0">
                    <a:pos x="connsiteX0" y="connsiteY0"/>
                  </a:cxn>
                  <a:cxn ang="0">
                    <a:pos x="connsiteX1" y="connsiteY1"/>
                  </a:cxn>
                  <a:cxn ang="0">
                    <a:pos x="connsiteX2" y="connsiteY2"/>
                  </a:cxn>
                  <a:cxn ang="0">
                    <a:pos x="connsiteX3" y="connsiteY3"/>
                  </a:cxn>
                </a:cxnLst>
                <a:rect l="l" t="t" r="r" b="b"/>
                <a:pathLst>
                  <a:path w="61437" h="64883">
                    <a:moveTo>
                      <a:pt x="0" y="0"/>
                    </a:moveTo>
                    <a:lnTo>
                      <a:pt x="61438" y="0"/>
                    </a:lnTo>
                    <a:lnTo>
                      <a:pt x="61438" y="64883"/>
                    </a:lnTo>
                    <a:lnTo>
                      <a:pt x="0" y="64883"/>
                    </a:lnTo>
                    <a:close/>
                  </a:path>
                </a:pathLst>
              </a:custGeom>
              <a:solidFill>
                <a:srgbClr val="737373"/>
              </a:solidFill>
              <a:ln w="2188" cap="flat">
                <a:noFill/>
                <a:prstDash val="solid"/>
                <a:miter/>
              </a:ln>
            </p:spPr>
            <p:txBody>
              <a:bodyPr rtlCol="0" anchor="ctr"/>
              <a:lstStyle/>
              <a:p>
                <a:endParaRPr lang="ko-KR" altLang="en-US"/>
              </a:p>
            </p:txBody>
          </p:sp>
          <p:sp>
            <p:nvSpPr>
              <p:cNvPr id="567" name="자유형: 도형 566">
                <a:extLst>
                  <a:ext uri="{FF2B5EF4-FFF2-40B4-BE49-F238E27FC236}">
                    <a16:creationId xmlns:a16="http://schemas.microsoft.com/office/drawing/2014/main" id="{EC9C767D-7A5F-0E58-7398-E00D78CE0623}"/>
                  </a:ext>
                </a:extLst>
              </p:cNvPr>
              <p:cNvSpPr/>
              <p:nvPr/>
            </p:nvSpPr>
            <p:spPr>
              <a:xfrm>
                <a:off x="5812465" y="5677712"/>
                <a:ext cx="61437" cy="64883"/>
              </a:xfrm>
              <a:custGeom>
                <a:avLst/>
                <a:gdLst>
                  <a:gd name="connsiteX0" fmla="*/ 0 w 61437"/>
                  <a:gd name="connsiteY0" fmla="*/ 0 h 64883"/>
                  <a:gd name="connsiteX1" fmla="*/ 61438 w 61437"/>
                  <a:gd name="connsiteY1" fmla="*/ 0 h 64883"/>
                  <a:gd name="connsiteX2" fmla="*/ 61438 w 61437"/>
                  <a:gd name="connsiteY2" fmla="*/ 64883 h 64883"/>
                  <a:gd name="connsiteX3" fmla="*/ 0 w 61437"/>
                  <a:gd name="connsiteY3" fmla="*/ 64883 h 64883"/>
                </a:gdLst>
                <a:ahLst/>
                <a:cxnLst>
                  <a:cxn ang="0">
                    <a:pos x="connsiteX0" y="connsiteY0"/>
                  </a:cxn>
                  <a:cxn ang="0">
                    <a:pos x="connsiteX1" y="connsiteY1"/>
                  </a:cxn>
                  <a:cxn ang="0">
                    <a:pos x="connsiteX2" y="connsiteY2"/>
                  </a:cxn>
                  <a:cxn ang="0">
                    <a:pos x="connsiteX3" y="connsiteY3"/>
                  </a:cxn>
                </a:cxnLst>
                <a:rect l="l" t="t" r="r" b="b"/>
                <a:pathLst>
                  <a:path w="61437" h="64883">
                    <a:moveTo>
                      <a:pt x="0" y="0"/>
                    </a:moveTo>
                    <a:lnTo>
                      <a:pt x="61438" y="0"/>
                    </a:lnTo>
                    <a:lnTo>
                      <a:pt x="61438" y="64883"/>
                    </a:lnTo>
                    <a:lnTo>
                      <a:pt x="0" y="64883"/>
                    </a:lnTo>
                    <a:close/>
                  </a:path>
                </a:pathLst>
              </a:custGeom>
              <a:solidFill>
                <a:srgbClr val="D2D2D2"/>
              </a:solidFill>
              <a:ln w="2188" cap="flat">
                <a:noFill/>
                <a:prstDash val="solid"/>
                <a:miter/>
              </a:ln>
            </p:spPr>
            <p:txBody>
              <a:bodyPr rtlCol="0" anchor="ctr"/>
              <a:lstStyle/>
              <a:p>
                <a:endParaRPr lang="ko-KR" altLang="en-US"/>
              </a:p>
            </p:txBody>
          </p:sp>
        </p:grpSp>
        <p:grpSp>
          <p:nvGrpSpPr>
            <p:cNvPr id="568" name="그래픽 10" descr="도시 블록">
              <a:extLst>
                <a:ext uri="{FF2B5EF4-FFF2-40B4-BE49-F238E27FC236}">
                  <a16:creationId xmlns:a16="http://schemas.microsoft.com/office/drawing/2014/main" id="{0B563386-B8C4-AF3D-E16A-08D7FA72BE31}"/>
                </a:ext>
              </a:extLst>
            </p:cNvPr>
            <p:cNvGrpSpPr/>
            <p:nvPr/>
          </p:nvGrpSpPr>
          <p:grpSpPr>
            <a:xfrm>
              <a:off x="5724953" y="5612829"/>
              <a:ext cx="61437" cy="129766"/>
              <a:chOff x="5724953" y="5612829"/>
              <a:chExt cx="61437" cy="129766"/>
            </a:xfrm>
          </p:grpSpPr>
          <p:sp>
            <p:nvSpPr>
              <p:cNvPr id="569" name="자유형: 도형 568">
                <a:extLst>
                  <a:ext uri="{FF2B5EF4-FFF2-40B4-BE49-F238E27FC236}">
                    <a16:creationId xmlns:a16="http://schemas.microsoft.com/office/drawing/2014/main" id="{6A888BC6-A4AC-8C09-9D2B-53AF2BDE194A}"/>
                  </a:ext>
                </a:extLst>
              </p:cNvPr>
              <p:cNvSpPr/>
              <p:nvPr/>
            </p:nvSpPr>
            <p:spPr>
              <a:xfrm>
                <a:off x="5724953" y="5612829"/>
                <a:ext cx="61437" cy="64883"/>
              </a:xfrm>
              <a:custGeom>
                <a:avLst/>
                <a:gdLst>
                  <a:gd name="connsiteX0" fmla="*/ 0 w 61437"/>
                  <a:gd name="connsiteY0" fmla="*/ 0 h 64883"/>
                  <a:gd name="connsiteX1" fmla="*/ 61438 w 61437"/>
                  <a:gd name="connsiteY1" fmla="*/ 0 h 64883"/>
                  <a:gd name="connsiteX2" fmla="*/ 61438 w 61437"/>
                  <a:gd name="connsiteY2" fmla="*/ 64883 h 64883"/>
                  <a:gd name="connsiteX3" fmla="*/ 0 w 61437"/>
                  <a:gd name="connsiteY3" fmla="*/ 64883 h 64883"/>
                </a:gdLst>
                <a:ahLst/>
                <a:cxnLst>
                  <a:cxn ang="0">
                    <a:pos x="connsiteX0" y="connsiteY0"/>
                  </a:cxn>
                  <a:cxn ang="0">
                    <a:pos x="connsiteX1" y="connsiteY1"/>
                  </a:cxn>
                  <a:cxn ang="0">
                    <a:pos x="connsiteX2" y="connsiteY2"/>
                  </a:cxn>
                  <a:cxn ang="0">
                    <a:pos x="connsiteX3" y="connsiteY3"/>
                  </a:cxn>
                </a:cxnLst>
                <a:rect l="l" t="t" r="r" b="b"/>
                <a:pathLst>
                  <a:path w="61437" h="64883">
                    <a:moveTo>
                      <a:pt x="0" y="0"/>
                    </a:moveTo>
                    <a:lnTo>
                      <a:pt x="61438" y="0"/>
                    </a:lnTo>
                    <a:lnTo>
                      <a:pt x="61438" y="64883"/>
                    </a:lnTo>
                    <a:lnTo>
                      <a:pt x="0" y="64883"/>
                    </a:lnTo>
                    <a:close/>
                  </a:path>
                </a:pathLst>
              </a:custGeom>
              <a:solidFill>
                <a:srgbClr val="737373"/>
              </a:solidFill>
              <a:ln w="2188" cap="flat">
                <a:noFill/>
                <a:prstDash val="solid"/>
                <a:miter/>
              </a:ln>
            </p:spPr>
            <p:txBody>
              <a:bodyPr rtlCol="0" anchor="ctr"/>
              <a:lstStyle/>
              <a:p>
                <a:endParaRPr lang="ko-KR" altLang="en-US"/>
              </a:p>
            </p:txBody>
          </p:sp>
          <p:sp>
            <p:nvSpPr>
              <p:cNvPr id="570" name="자유형: 도형 569">
                <a:extLst>
                  <a:ext uri="{FF2B5EF4-FFF2-40B4-BE49-F238E27FC236}">
                    <a16:creationId xmlns:a16="http://schemas.microsoft.com/office/drawing/2014/main" id="{56870592-B3B8-47FF-379B-47BC4BA1F10C}"/>
                  </a:ext>
                </a:extLst>
              </p:cNvPr>
              <p:cNvSpPr/>
              <p:nvPr/>
            </p:nvSpPr>
            <p:spPr>
              <a:xfrm>
                <a:off x="5724953" y="5677712"/>
                <a:ext cx="61437" cy="64883"/>
              </a:xfrm>
              <a:custGeom>
                <a:avLst/>
                <a:gdLst>
                  <a:gd name="connsiteX0" fmla="*/ 0 w 61437"/>
                  <a:gd name="connsiteY0" fmla="*/ 0 h 64883"/>
                  <a:gd name="connsiteX1" fmla="*/ 61438 w 61437"/>
                  <a:gd name="connsiteY1" fmla="*/ 0 h 64883"/>
                  <a:gd name="connsiteX2" fmla="*/ 61438 w 61437"/>
                  <a:gd name="connsiteY2" fmla="*/ 64883 h 64883"/>
                  <a:gd name="connsiteX3" fmla="*/ 0 w 61437"/>
                  <a:gd name="connsiteY3" fmla="*/ 64883 h 64883"/>
                </a:gdLst>
                <a:ahLst/>
                <a:cxnLst>
                  <a:cxn ang="0">
                    <a:pos x="connsiteX0" y="connsiteY0"/>
                  </a:cxn>
                  <a:cxn ang="0">
                    <a:pos x="connsiteX1" y="connsiteY1"/>
                  </a:cxn>
                  <a:cxn ang="0">
                    <a:pos x="connsiteX2" y="connsiteY2"/>
                  </a:cxn>
                  <a:cxn ang="0">
                    <a:pos x="connsiteX3" y="connsiteY3"/>
                  </a:cxn>
                </a:cxnLst>
                <a:rect l="l" t="t" r="r" b="b"/>
                <a:pathLst>
                  <a:path w="61437" h="64883">
                    <a:moveTo>
                      <a:pt x="0" y="0"/>
                    </a:moveTo>
                    <a:lnTo>
                      <a:pt x="61438" y="0"/>
                    </a:lnTo>
                    <a:lnTo>
                      <a:pt x="61438" y="64883"/>
                    </a:lnTo>
                    <a:lnTo>
                      <a:pt x="0" y="64883"/>
                    </a:lnTo>
                    <a:close/>
                  </a:path>
                </a:pathLst>
              </a:custGeom>
              <a:solidFill>
                <a:srgbClr val="D2D2D2"/>
              </a:solidFill>
              <a:ln w="2188" cap="flat">
                <a:noFill/>
                <a:prstDash val="solid"/>
                <a:miter/>
              </a:ln>
            </p:spPr>
            <p:txBody>
              <a:bodyPr rtlCol="0" anchor="ctr"/>
              <a:lstStyle/>
              <a:p>
                <a:endParaRPr lang="ko-KR" altLang="en-US"/>
              </a:p>
            </p:txBody>
          </p:sp>
        </p:grpSp>
        <p:grpSp>
          <p:nvGrpSpPr>
            <p:cNvPr id="571" name="그래픽 10" descr="도시 블록">
              <a:extLst>
                <a:ext uri="{FF2B5EF4-FFF2-40B4-BE49-F238E27FC236}">
                  <a16:creationId xmlns:a16="http://schemas.microsoft.com/office/drawing/2014/main" id="{ADB869B9-33C7-225C-82F9-7DB868FBE50E}"/>
                </a:ext>
              </a:extLst>
            </p:cNvPr>
            <p:cNvGrpSpPr/>
            <p:nvPr/>
          </p:nvGrpSpPr>
          <p:grpSpPr>
            <a:xfrm>
              <a:off x="5567609" y="5612829"/>
              <a:ext cx="130615" cy="129766"/>
              <a:chOff x="5567609" y="5612829"/>
              <a:chExt cx="130615" cy="129766"/>
            </a:xfrm>
          </p:grpSpPr>
          <p:sp>
            <p:nvSpPr>
              <p:cNvPr id="572" name="자유형: 도형 571">
                <a:extLst>
                  <a:ext uri="{FF2B5EF4-FFF2-40B4-BE49-F238E27FC236}">
                    <a16:creationId xmlns:a16="http://schemas.microsoft.com/office/drawing/2014/main" id="{21C6D3AA-267F-9BBE-1DB9-0CDFA6B42AF7}"/>
                  </a:ext>
                </a:extLst>
              </p:cNvPr>
              <p:cNvSpPr/>
              <p:nvPr/>
            </p:nvSpPr>
            <p:spPr>
              <a:xfrm>
                <a:off x="5567609" y="5612829"/>
                <a:ext cx="130615" cy="64883"/>
              </a:xfrm>
              <a:custGeom>
                <a:avLst/>
                <a:gdLst>
                  <a:gd name="connsiteX0" fmla="*/ 0 w 130615"/>
                  <a:gd name="connsiteY0" fmla="*/ 0 h 64883"/>
                  <a:gd name="connsiteX1" fmla="*/ 130616 w 130615"/>
                  <a:gd name="connsiteY1" fmla="*/ 0 h 64883"/>
                  <a:gd name="connsiteX2" fmla="*/ 130616 w 130615"/>
                  <a:gd name="connsiteY2" fmla="*/ 64883 h 64883"/>
                  <a:gd name="connsiteX3" fmla="*/ 0 w 130615"/>
                  <a:gd name="connsiteY3" fmla="*/ 64883 h 64883"/>
                </a:gdLst>
                <a:ahLst/>
                <a:cxnLst>
                  <a:cxn ang="0">
                    <a:pos x="connsiteX0" y="connsiteY0"/>
                  </a:cxn>
                  <a:cxn ang="0">
                    <a:pos x="connsiteX1" y="connsiteY1"/>
                  </a:cxn>
                  <a:cxn ang="0">
                    <a:pos x="connsiteX2" y="connsiteY2"/>
                  </a:cxn>
                  <a:cxn ang="0">
                    <a:pos x="connsiteX3" y="connsiteY3"/>
                  </a:cxn>
                </a:cxnLst>
                <a:rect l="l" t="t" r="r" b="b"/>
                <a:pathLst>
                  <a:path w="130615" h="64883">
                    <a:moveTo>
                      <a:pt x="0" y="0"/>
                    </a:moveTo>
                    <a:lnTo>
                      <a:pt x="130616" y="0"/>
                    </a:lnTo>
                    <a:lnTo>
                      <a:pt x="130616" y="64883"/>
                    </a:lnTo>
                    <a:lnTo>
                      <a:pt x="0" y="64883"/>
                    </a:lnTo>
                    <a:close/>
                  </a:path>
                </a:pathLst>
              </a:custGeom>
              <a:solidFill>
                <a:srgbClr val="737373"/>
              </a:solidFill>
              <a:ln w="2188" cap="flat">
                <a:noFill/>
                <a:prstDash val="solid"/>
                <a:miter/>
              </a:ln>
            </p:spPr>
            <p:txBody>
              <a:bodyPr rtlCol="0" anchor="ctr"/>
              <a:lstStyle/>
              <a:p>
                <a:endParaRPr lang="ko-KR" altLang="en-US"/>
              </a:p>
            </p:txBody>
          </p:sp>
          <p:sp>
            <p:nvSpPr>
              <p:cNvPr id="573" name="자유형: 도형 572">
                <a:extLst>
                  <a:ext uri="{FF2B5EF4-FFF2-40B4-BE49-F238E27FC236}">
                    <a16:creationId xmlns:a16="http://schemas.microsoft.com/office/drawing/2014/main" id="{6FA4C668-233D-0498-A2F0-90B4F739D296}"/>
                  </a:ext>
                </a:extLst>
              </p:cNvPr>
              <p:cNvSpPr/>
              <p:nvPr/>
            </p:nvSpPr>
            <p:spPr>
              <a:xfrm>
                <a:off x="5567609" y="5677712"/>
                <a:ext cx="130615" cy="64883"/>
              </a:xfrm>
              <a:custGeom>
                <a:avLst/>
                <a:gdLst>
                  <a:gd name="connsiteX0" fmla="*/ 0 w 130615"/>
                  <a:gd name="connsiteY0" fmla="*/ 0 h 64883"/>
                  <a:gd name="connsiteX1" fmla="*/ 130616 w 130615"/>
                  <a:gd name="connsiteY1" fmla="*/ 0 h 64883"/>
                  <a:gd name="connsiteX2" fmla="*/ 130616 w 130615"/>
                  <a:gd name="connsiteY2" fmla="*/ 64883 h 64883"/>
                  <a:gd name="connsiteX3" fmla="*/ 0 w 130615"/>
                  <a:gd name="connsiteY3" fmla="*/ 64883 h 64883"/>
                </a:gdLst>
                <a:ahLst/>
                <a:cxnLst>
                  <a:cxn ang="0">
                    <a:pos x="connsiteX0" y="connsiteY0"/>
                  </a:cxn>
                  <a:cxn ang="0">
                    <a:pos x="connsiteX1" y="connsiteY1"/>
                  </a:cxn>
                  <a:cxn ang="0">
                    <a:pos x="connsiteX2" y="connsiteY2"/>
                  </a:cxn>
                  <a:cxn ang="0">
                    <a:pos x="connsiteX3" y="connsiteY3"/>
                  </a:cxn>
                </a:cxnLst>
                <a:rect l="l" t="t" r="r" b="b"/>
                <a:pathLst>
                  <a:path w="130615" h="64883">
                    <a:moveTo>
                      <a:pt x="0" y="0"/>
                    </a:moveTo>
                    <a:lnTo>
                      <a:pt x="130616" y="0"/>
                    </a:lnTo>
                    <a:lnTo>
                      <a:pt x="130616" y="64883"/>
                    </a:lnTo>
                    <a:lnTo>
                      <a:pt x="0" y="64883"/>
                    </a:lnTo>
                    <a:close/>
                  </a:path>
                </a:pathLst>
              </a:custGeom>
              <a:solidFill>
                <a:srgbClr val="D2D2D2"/>
              </a:solidFill>
              <a:ln w="2188" cap="flat">
                <a:noFill/>
                <a:prstDash val="solid"/>
                <a:miter/>
              </a:ln>
            </p:spPr>
            <p:txBody>
              <a:bodyPr rtlCol="0" anchor="ctr"/>
              <a:lstStyle/>
              <a:p>
                <a:endParaRPr lang="ko-KR" altLang="en-US"/>
              </a:p>
            </p:txBody>
          </p:sp>
        </p:grpSp>
        <p:sp>
          <p:nvSpPr>
            <p:cNvPr id="574" name="자유형: 도형 573">
              <a:extLst>
                <a:ext uri="{FF2B5EF4-FFF2-40B4-BE49-F238E27FC236}">
                  <a16:creationId xmlns:a16="http://schemas.microsoft.com/office/drawing/2014/main" id="{75424CBF-33C7-99A5-8BF8-0E37344AF059}"/>
                </a:ext>
              </a:extLst>
            </p:cNvPr>
            <p:cNvSpPr/>
            <p:nvPr/>
          </p:nvSpPr>
          <p:spPr>
            <a:xfrm>
              <a:off x="5567609" y="5480061"/>
              <a:ext cx="306291" cy="65633"/>
            </a:xfrm>
            <a:custGeom>
              <a:avLst/>
              <a:gdLst>
                <a:gd name="connsiteX0" fmla="*/ 0 w 306291"/>
                <a:gd name="connsiteY0" fmla="*/ 0 h 65633"/>
                <a:gd name="connsiteX1" fmla="*/ 306291 w 306291"/>
                <a:gd name="connsiteY1" fmla="*/ 0 h 65633"/>
                <a:gd name="connsiteX2" fmla="*/ 306291 w 306291"/>
                <a:gd name="connsiteY2" fmla="*/ 65634 h 65633"/>
                <a:gd name="connsiteX3" fmla="*/ 0 w 306291"/>
                <a:gd name="connsiteY3" fmla="*/ 65634 h 65633"/>
              </a:gdLst>
              <a:ahLst/>
              <a:cxnLst>
                <a:cxn ang="0">
                  <a:pos x="connsiteX0" y="connsiteY0"/>
                </a:cxn>
                <a:cxn ang="0">
                  <a:pos x="connsiteX1" y="connsiteY1"/>
                </a:cxn>
                <a:cxn ang="0">
                  <a:pos x="connsiteX2" y="connsiteY2"/>
                </a:cxn>
                <a:cxn ang="0">
                  <a:pos x="connsiteX3" y="connsiteY3"/>
                </a:cxn>
              </a:cxnLst>
              <a:rect l="l" t="t" r="r" b="b"/>
              <a:pathLst>
                <a:path w="306291" h="65633">
                  <a:moveTo>
                    <a:pt x="0" y="0"/>
                  </a:moveTo>
                  <a:lnTo>
                    <a:pt x="306291" y="0"/>
                  </a:lnTo>
                  <a:lnTo>
                    <a:pt x="306291" y="65634"/>
                  </a:lnTo>
                  <a:lnTo>
                    <a:pt x="0" y="65634"/>
                  </a:lnTo>
                  <a:close/>
                </a:path>
              </a:pathLst>
            </a:custGeom>
            <a:solidFill>
              <a:srgbClr val="D2D2D2"/>
            </a:solidFill>
            <a:ln w="2188" cap="flat">
              <a:noFill/>
              <a:prstDash val="solid"/>
              <a:miter/>
            </a:ln>
          </p:spPr>
          <p:txBody>
            <a:bodyPr rtlCol="0" anchor="ctr"/>
            <a:lstStyle/>
            <a:p>
              <a:endParaRPr lang="ko-KR" altLang="en-US"/>
            </a:p>
          </p:txBody>
        </p:sp>
        <p:sp>
          <p:nvSpPr>
            <p:cNvPr id="575" name="자유형: 도형 574">
              <a:extLst>
                <a:ext uri="{FF2B5EF4-FFF2-40B4-BE49-F238E27FC236}">
                  <a16:creationId xmlns:a16="http://schemas.microsoft.com/office/drawing/2014/main" id="{DD5014B5-A22B-8635-1428-945A7987A454}"/>
                </a:ext>
              </a:extLst>
            </p:cNvPr>
            <p:cNvSpPr/>
            <p:nvPr/>
          </p:nvSpPr>
          <p:spPr>
            <a:xfrm>
              <a:off x="5567609" y="5348793"/>
              <a:ext cx="306291" cy="65633"/>
            </a:xfrm>
            <a:custGeom>
              <a:avLst/>
              <a:gdLst>
                <a:gd name="connsiteX0" fmla="*/ 0 w 306291"/>
                <a:gd name="connsiteY0" fmla="*/ 0 h 65633"/>
                <a:gd name="connsiteX1" fmla="*/ 306291 w 306291"/>
                <a:gd name="connsiteY1" fmla="*/ 0 h 65633"/>
                <a:gd name="connsiteX2" fmla="*/ 306291 w 306291"/>
                <a:gd name="connsiteY2" fmla="*/ 65634 h 65633"/>
                <a:gd name="connsiteX3" fmla="*/ 0 w 306291"/>
                <a:gd name="connsiteY3" fmla="*/ 65634 h 65633"/>
              </a:gdLst>
              <a:ahLst/>
              <a:cxnLst>
                <a:cxn ang="0">
                  <a:pos x="connsiteX0" y="connsiteY0"/>
                </a:cxn>
                <a:cxn ang="0">
                  <a:pos x="connsiteX1" y="connsiteY1"/>
                </a:cxn>
                <a:cxn ang="0">
                  <a:pos x="connsiteX2" y="connsiteY2"/>
                </a:cxn>
                <a:cxn ang="0">
                  <a:pos x="connsiteX3" y="connsiteY3"/>
                </a:cxn>
              </a:cxnLst>
              <a:rect l="l" t="t" r="r" b="b"/>
              <a:pathLst>
                <a:path w="306291" h="65633">
                  <a:moveTo>
                    <a:pt x="0" y="0"/>
                  </a:moveTo>
                  <a:lnTo>
                    <a:pt x="306291" y="0"/>
                  </a:lnTo>
                  <a:lnTo>
                    <a:pt x="306291" y="65634"/>
                  </a:lnTo>
                  <a:lnTo>
                    <a:pt x="0" y="65634"/>
                  </a:lnTo>
                  <a:close/>
                </a:path>
              </a:pathLst>
            </a:custGeom>
            <a:solidFill>
              <a:srgbClr val="D2D2D2"/>
            </a:solidFill>
            <a:ln w="2188" cap="flat">
              <a:noFill/>
              <a:prstDash val="solid"/>
              <a:miter/>
            </a:ln>
          </p:spPr>
          <p:txBody>
            <a:bodyPr rtlCol="0" anchor="ctr"/>
            <a:lstStyle/>
            <a:p>
              <a:endParaRPr lang="ko-KR" altLang="en-US"/>
            </a:p>
          </p:txBody>
        </p:sp>
        <p:sp>
          <p:nvSpPr>
            <p:cNvPr id="576" name="자유형: 도형 575">
              <a:extLst>
                <a:ext uri="{FF2B5EF4-FFF2-40B4-BE49-F238E27FC236}">
                  <a16:creationId xmlns:a16="http://schemas.microsoft.com/office/drawing/2014/main" id="{B93E7D7F-CBBE-29B4-26DC-A38E41933293}"/>
                </a:ext>
              </a:extLst>
            </p:cNvPr>
            <p:cNvSpPr/>
            <p:nvPr/>
          </p:nvSpPr>
          <p:spPr>
            <a:xfrm>
              <a:off x="5436342" y="5458183"/>
              <a:ext cx="306291" cy="21877"/>
            </a:xfrm>
            <a:custGeom>
              <a:avLst/>
              <a:gdLst>
                <a:gd name="connsiteX0" fmla="*/ 0 w 306291"/>
                <a:gd name="connsiteY0" fmla="*/ 0 h 21877"/>
                <a:gd name="connsiteX1" fmla="*/ 306291 w 306291"/>
                <a:gd name="connsiteY1" fmla="*/ 0 h 21877"/>
                <a:gd name="connsiteX2" fmla="*/ 306291 w 306291"/>
                <a:gd name="connsiteY2" fmla="*/ 21878 h 21877"/>
                <a:gd name="connsiteX3" fmla="*/ 0 w 306291"/>
                <a:gd name="connsiteY3" fmla="*/ 21878 h 21877"/>
              </a:gdLst>
              <a:ahLst/>
              <a:cxnLst>
                <a:cxn ang="0">
                  <a:pos x="connsiteX0" y="connsiteY0"/>
                </a:cxn>
                <a:cxn ang="0">
                  <a:pos x="connsiteX1" y="connsiteY1"/>
                </a:cxn>
                <a:cxn ang="0">
                  <a:pos x="connsiteX2" y="connsiteY2"/>
                </a:cxn>
                <a:cxn ang="0">
                  <a:pos x="connsiteX3" y="connsiteY3"/>
                </a:cxn>
              </a:cxnLst>
              <a:rect l="l" t="t" r="r" b="b"/>
              <a:pathLst>
                <a:path w="306291" h="21877">
                  <a:moveTo>
                    <a:pt x="0" y="0"/>
                  </a:moveTo>
                  <a:lnTo>
                    <a:pt x="306291" y="0"/>
                  </a:lnTo>
                  <a:lnTo>
                    <a:pt x="306291" y="21878"/>
                  </a:lnTo>
                  <a:lnTo>
                    <a:pt x="0" y="21878"/>
                  </a:lnTo>
                  <a:close/>
                </a:path>
              </a:pathLst>
            </a:custGeom>
            <a:solidFill>
              <a:srgbClr val="737373"/>
            </a:solidFill>
            <a:ln w="2188" cap="flat">
              <a:noFill/>
              <a:prstDash val="solid"/>
              <a:miter/>
            </a:ln>
          </p:spPr>
          <p:txBody>
            <a:bodyPr rtlCol="0" anchor="ctr"/>
            <a:lstStyle/>
            <a:p>
              <a:endParaRPr lang="ko-KR" altLang="en-US"/>
            </a:p>
          </p:txBody>
        </p:sp>
        <p:sp>
          <p:nvSpPr>
            <p:cNvPr id="577" name="자유형: 도형 576">
              <a:extLst>
                <a:ext uri="{FF2B5EF4-FFF2-40B4-BE49-F238E27FC236}">
                  <a16:creationId xmlns:a16="http://schemas.microsoft.com/office/drawing/2014/main" id="{BD40B5D0-0261-0111-D871-C5A22368891B}"/>
                </a:ext>
              </a:extLst>
            </p:cNvPr>
            <p:cNvSpPr/>
            <p:nvPr/>
          </p:nvSpPr>
          <p:spPr>
            <a:xfrm>
              <a:off x="5436342" y="5326915"/>
              <a:ext cx="306291" cy="21877"/>
            </a:xfrm>
            <a:custGeom>
              <a:avLst/>
              <a:gdLst>
                <a:gd name="connsiteX0" fmla="*/ 0 w 306291"/>
                <a:gd name="connsiteY0" fmla="*/ 0 h 21877"/>
                <a:gd name="connsiteX1" fmla="*/ 306291 w 306291"/>
                <a:gd name="connsiteY1" fmla="*/ 0 h 21877"/>
                <a:gd name="connsiteX2" fmla="*/ 306291 w 306291"/>
                <a:gd name="connsiteY2" fmla="*/ 21878 h 21877"/>
                <a:gd name="connsiteX3" fmla="*/ 0 w 306291"/>
                <a:gd name="connsiteY3" fmla="*/ 21878 h 21877"/>
              </a:gdLst>
              <a:ahLst/>
              <a:cxnLst>
                <a:cxn ang="0">
                  <a:pos x="connsiteX0" y="connsiteY0"/>
                </a:cxn>
                <a:cxn ang="0">
                  <a:pos x="connsiteX1" y="connsiteY1"/>
                </a:cxn>
                <a:cxn ang="0">
                  <a:pos x="connsiteX2" y="connsiteY2"/>
                </a:cxn>
                <a:cxn ang="0">
                  <a:pos x="connsiteX3" y="connsiteY3"/>
                </a:cxn>
              </a:cxnLst>
              <a:rect l="l" t="t" r="r" b="b"/>
              <a:pathLst>
                <a:path w="306291" h="21877">
                  <a:moveTo>
                    <a:pt x="0" y="0"/>
                  </a:moveTo>
                  <a:lnTo>
                    <a:pt x="306291" y="0"/>
                  </a:lnTo>
                  <a:lnTo>
                    <a:pt x="306291" y="21878"/>
                  </a:lnTo>
                  <a:lnTo>
                    <a:pt x="0" y="21878"/>
                  </a:lnTo>
                  <a:close/>
                </a:path>
              </a:pathLst>
            </a:custGeom>
            <a:solidFill>
              <a:srgbClr val="737373"/>
            </a:solidFill>
            <a:ln w="2188" cap="flat">
              <a:noFill/>
              <a:prstDash val="solid"/>
              <a:miter/>
            </a:ln>
          </p:spPr>
          <p:txBody>
            <a:bodyPr rtlCol="0" anchor="ctr"/>
            <a:lstStyle/>
            <a:p>
              <a:endParaRPr lang="ko-KR" altLang="en-US"/>
            </a:p>
          </p:txBody>
        </p:sp>
      </p:grpSp>
      <p:grpSp>
        <p:nvGrpSpPr>
          <p:cNvPr id="578" name="그래픽 10" descr="도시 블록">
            <a:extLst>
              <a:ext uri="{FF2B5EF4-FFF2-40B4-BE49-F238E27FC236}">
                <a16:creationId xmlns:a16="http://schemas.microsoft.com/office/drawing/2014/main" id="{7E891AAD-07E4-7545-1E65-7D5F751D1CD4}"/>
              </a:ext>
            </a:extLst>
          </p:cNvPr>
          <p:cNvGrpSpPr/>
          <p:nvPr/>
        </p:nvGrpSpPr>
        <p:grpSpPr>
          <a:xfrm>
            <a:off x="7930585" y="5322030"/>
            <a:ext cx="393803" cy="525070"/>
            <a:chOff x="7930585" y="5217525"/>
            <a:chExt cx="393803" cy="525070"/>
          </a:xfrm>
        </p:grpSpPr>
        <p:sp>
          <p:nvSpPr>
            <p:cNvPr id="579" name="자유형: 도형 578">
              <a:extLst>
                <a:ext uri="{FF2B5EF4-FFF2-40B4-BE49-F238E27FC236}">
                  <a16:creationId xmlns:a16="http://schemas.microsoft.com/office/drawing/2014/main" id="{17133C26-81AD-00AB-546E-EEB3F04D3B39}"/>
                </a:ext>
              </a:extLst>
            </p:cNvPr>
            <p:cNvSpPr/>
            <p:nvPr/>
          </p:nvSpPr>
          <p:spPr>
            <a:xfrm>
              <a:off x="7961214" y="5607703"/>
              <a:ext cx="265880" cy="69259"/>
            </a:xfrm>
            <a:custGeom>
              <a:avLst/>
              <a:gdLst>
                <a:gd name="connsiteX0" fmla="*/ 0 w 265880"/>
                <a:gd name="connsiteY0" fmla="*/ 0 h 69259"/>
                <a:gd name="connsiteX1" fmla="*/ 265881 w 265880"/>
                <a:gd name="connsiteY1" fmla="*/ 0 h 69259"/>
                <a:gd name="connsiteX2" fmla="*/ 265881 w 265880"/>
                <a:gd name="connsiteY2" fmla="*/ 69259 h 69259"/>
                <a:gd name="connsiteX3" fmla="*/ 0 w 265880"/>
                <a:gd name="connsiteY3" fmla="*/ 69259 h 69259"/>
              </a:gdLst>
              <a:ahLst/>
              <a:cxnLst>
                <a:cxn ang="0">
                  <a:pos x="connsiteX0" y="connsiteY0"/>
                </a:cxn>
                <a:cxn ang="0">
                  <a:pos x="connsiteX1" y="connsiteY1"/>
                </a:cxn>
                <a:cxn ang="0">
                  <a:pos x="connsiteX2" y="connsiteY2"/>
                </a:cxn>
                <a:cxn ang="0">
                  <a:pos x="connsiteX3" y="connsiteY3"/>
                </a:cxn>
              </a:cxnLst>
              <a:rect l="l" t="t" r="r" b="b"/>
              <a:pathLst>
                <a:path w="265880" h="69259">
                  <a:moveTo>
                    <a:pt x="0" y="0"/>
                  </a:moveTo>
                  <a:lnTo>
                    <a:pt x="265881" y="0"/>
                  </a:lnTo>
                  <a:lnTo>
                    <a:pt x="265881" y="69259"/>
                  </a:lnTo>
                  <a:lnTo>
                    <a:pt x="0" y="69259"/>
                  </a:lnTo>
                  <a:close/>
                </a:path>
              </a:pathLst>
            </a:custGeom>
            <a:solidFill>
              <a:srgbClr val="737373"/>
            </a:solidFill>
            <a:ln w="2188" cap="flat">
              <a:noFill/>
              <a:prstDash val="solid"/>
              <a:miter/>
            </a:ln>
          </p:spPr>
          <p:txBody>
            <a:bodyPr rtlCol="0" anchor="ctr"/>
            <a:lstStyle/>
            <a:p>
              <a:endParaRPr lang="ko-KR" altLang="en-US"/>
            </a:p>
          </p:txBody>
        </p:sp>
        <p:sp>
          <p:nvSpPr>
            <p:cNvPr id="580" name="자유형: 도형 579">
              <a:extLst>
                <a:ext uri="{FF2B5EF4-FFF2-40B4-BE49-F238E27FC236}">
                  <a16:creationId xmlns:a16="http://schemas.microsoft.com/office/drawing/2014/main" id="{AFF327D7-DD91-3763-4B7E-9F9EDE3179A1}"/>
                </a:ext>
              </a:extLst>
            </p:cNvPr>
            <p:cNvSpPr/>
            <p:nvPr/>
          </p:nvSpPr>
          <p:spPr>
            <a:xfrm>
              <a:off x="7930585" y="5217525"/>
              <a:ext cx="393803" cy="525070"/>
            </a:xfrm>
            <a:custGeom>
              <a:avLst/>
              <a:gdLst>
                <a:gd name="connsiteX0" fmla="*/ 393803 w 393803"/>
                <a:gd name="connsiteY0" fmla="*/ 0 h 525070"/>
                <a:gd name="connsiteX1" fmla="*/ 0 w 393803"/>
                <a:gd name="connsiteY1" fmla="*/ 0 h 525070"/>
                <a:gd name="connsiteX2" fmla="*/ 0 w 393803"/>
                <a:gd name="connsiteY2" fmla="*/ 525071 h 525070"/>
                <a:gd name="connsiteX3" fmla="*/ 35814 w 393803"/>
                <a:gd name="connsiteY3" fmla="*/ 525071 h 525070"/>
                <a:gd name="connsiteX4" fmla="*/ 35814 w 393803"/>
                <a:gd name="connsiteY4" fmla="*/ 393803 h 525070"/>
                <a:gd name="connsiteX5" fmla="*/ 227531 w 393803"/>
                <a:gd name="connsiteY5" fmla="*/ 393803 h 525070"/>
                <a:gd name="connsiteX6" fmla="*/ 227531 w 393803"/>
                <a:gd name="connsiteY6" fmla="*/ 525071 h 525070"/>
                <a:gd name="connsiteX7" fmla="*/ 263345 w 393803"/>
                <a:gd name="connsiteY7" fmla="*/ 525071 h 525070"/>
                <a:gd name="connsiteX8" fmla="*/ 263345 w 393803"/>
                <a:gd name="connsiteY8" fmla="*/ 393803 h 525070"/>
                <a:gd name="connsiteX9" fmla="*/ 292355 w 393803"/>
                <a:gd name="connsiteY9" fmla="*/ 393803 h 525070"/>
                <a:gd name="connsiteX10" fmla="*/ 292355 w 393803"/>
                <a:gd name="connsiteY10" fmla="*/ 525071 h 525070"/>
                <a:gd name="connsiteX11" fmla="*/ 328169 w 393803"/>
                <a:gd name="connsiteY11" fmla="*/ 525071 h 525070"/>
                <a:gd name="connsiteX12" fmla="*/ 328169 w 393803"/>
                <a:gd name="connsiteY12" fmla="*/ 393803 h 525070"/>
                <a:gd name="connsiteX13" fmla="*/ 393234 w 393803"/>
                <a:gd name="connsiteY13" fmla="*/ 393803 h 52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3803" h="525070">
                  <a:moveTo>
                    <a:pt x="393803" y="0"/>
                  </a:moveTo>
                  <a:lnTo>
                    <a:pt x="0" y="0"/>
                  </a:lnTo>
                  <a:lnTo>
                    <a:pt x="0" y="525071"/>
                  </a:lnTo>
                  <a:lnTo>
                    <a:pt x="35814" y="525071"/>
                  </a:lnTo>
                  <a:lnTo>
                    <a:pt x="35814" y="393803"/>
                  </a:lnTo>
                  <a:lnTo>
                    <a:pt x="227531" y="393803"/>
                  </a:lnTo>
                  <a:lnTo>
                    <a:pt x="227531" y="525071"/>
                  </a:lnTo>
                  <a:lnTo>
                    <a:pt x="263345" y="525071"/>
                  </a:lnTo>
                  <a:lnTo>
                    <a:pt x="263345" y="393803"/>
                  </a:lnTo>
                  <a:lnTo>
                    <a:pt x="292355" y="393803"/>
                  </a:lnTo>
                  <a:lnTo>
                    <a:pt x="292355" y="525071"/>
                  </a:lnTo>
                  <a:lnTo>
                    <a:pt x="328169" y="525071"/>
                  </a:lnTo>
                  <a:lnTo>
                    <a:pt x="328169" y="393803"/>
                  </a:lnTo>
                  <a:lnTo>
                    <a:pt x="393234" y="393803"/>
                  </a:lnTo>
                  <a:close/>
                </a:path>
              </a:pathLst>
            </a:custGeom>
            <a:solidFill>
              <a:srgbClr val="E6E6E6"/>
            </a:solidFill>
            <a:ln w="2188" cap="flat">
              <a:noFill/>
              <a:prstDash val="solid"/>
              <a:miter/>
            </a:ln>
          </p:spPr>
          <p:txBody>
            <a:bodyPr rtlCol="0" anchor="ctr"/>
            <a:lstStyle/>
            <a:p>
              <a:endParaRPr lang="ko-KR" altLang="en-US"/>
            </a:p>
          </p:txBody>
        </p:sp>
        <p:sp>
          <p:nvSpPr>
            <p:cNvPr id="581" name="자유형: 도형 580">
              <a:extLst>
                <a:ext uri="{FF2B5EF4-FFF2-40B4-BE49-F238E27FC236}">
                  <a16:creationId xmlns:a16="http://schemas.microsoft.com/office/drawing/2014/main" id="{8E577F53-3711-89BC-6BAA-2C9FE7B43A01}"/>
                </a:ext>
              </a:extLst>
            </p:cNvPr>
            <p:cNvSpPr/>
            <p:nvPr/>
          </p:nvSpPr>
          <p:spPr>
            <a:xfrm>
              <a:off x="7930585" y="5248154"/>
              <a:ext cx="196901" cy="65633"/>
            </a:xfrm>
            <a:custGeom>
              <a:avLst/>
              <a:gdLst>
                <a:gd name="connsiteX0" fmla="*/ 0 w 196901"/>
                <a:gd name="connsiteY0" fmla="*/ 0 h 65633"/>
                <a:gd name="connsiteX1" fmla="*/ 196902 w 196901"/>
                <a:gd name="connsiteY1" fmla="*/ 0 h 65633"/>
                <a:gd name="connsiteX2" fmla="*/ 196902 w 196901"/>
                <a:gd name="connsiteY2" fmla="*/ 65634 h 65633"/>
                <a:gd name="connsiteX3" fmla="*/ 0 w 196901"/>
                <a:gd name="connsiteY3" fmla="*/ 65634 h 65633"/>
              </a:gdLst>
              <a:ahLst/>
              <a:cxnLst>
                <a:cxn ang="0">
                  <a:pos x="connsiteX0" y="connsiteY0"/>
                </a:cxn>
                <a:cxn ang="0">
                  <a:pos x="connsiteX1" y="connsiteY1"/>
                </a:cxn>
                <a:cxn ang="0">
                  <a:pos x="connsiteX2" y="connsiteY2"/>
                </a:cxn>
                <a:cxn ang="0">
                  <a:pos x="connsiteX3" y="connsiteY3"/>
                </a:cxn>
              </a:cxnLst>
              <a:rect l="l" t="t" r="r" b="b"/>
              <a:pathLst>
                <a:path w="196901" h="65633">
                  <a:moveTo>
                    <a:pt x="0" y="0"/>
                  </a:moveTo>
                  <a:lnTo>
                    <a:pt x="196902" y="0"/>
                  </a:lnTo>
                  <a:lnTo>
                    <a:pt x="196902" y="65634"/>
                  </a:lnTo>
                  <a:lnTo>
                    <a:pt x="0" y="65634"/>
                  </a:lnTo>
                  <a:close/>
                </a:path>
              </a:pathLst>
            </a:custGeom>
            <a:solidFill>
              <a:srgbClr val="D2D2D2"/>
            </a:solidFill>
            <a:ln w="2188" cap="flat">
              <a:noFill/>
              <a:prstDash val="solid"/>
              <a:miter/>
            </a:ln>
          </p:spPr>
          <p:txBody>
            <a:bodyPr rtlCol="0" anchor="ctr"/>
            <a:lstStyle/>
            <a:p>
              <a:endParaRPr lang="ko-KR" altLang="en-US"/>
            </a:p>
          </p:txBody>
        </p:sp>
        <p:sp>
          <p:nvSpPr>
            <p:cNvPr id="582" name="자유형: 도형 581">
              <a:extLst>
                <a:ext uri="{FF2B5EF4-FFF2-40B4-BE49-F238E27FC236}">
                  <a16:creationId xmlns:a16="http://schemas.microsoft.com/office/drawing/2014/main" id="{1E05E72F-30B6-D28E-637A-BEC109E5B9C5}"/>
                </a:ext>
              </a:extLst>
            </p:cNvPr>
            <p:cNvSpPr/>
            <p:nvPr/>
          </p:nvSpPr>
          <p:spPr>
            <a:xfrm>
              <a:off x="7930585" y="5379422"/>
              <a:ext cx="196901" cy="65633"/>
            </a:xfrm>
            <a:custGeom>
              <a:avLst/>
              <a:gdLst>
                <a:gd name="connsiteX0" fmla="*/ 0 w 196901"/>
                <a:gd name="connsiteY0" fmla="*/ 0 h 65633"/>
                <a:gd name="connsiteX1" fmla="*/ 196902 w 196901"/>
                <a:gd name="connsiteY1" fmla="*/ 0 h 65633"/>
                <a:gd name="connsiteX2" fmla="*/ 196902 w 196901"/>
                <a:gd name="connsiteY2" fmla="*/ 65634 h 65633"/>
                <a:gd name="connsiteX3" fmla="*/ 0 w 196901"/>
                <a:gd name="connsiteY3" fmla="*/ 65634 h 65633"/>
              </a:gdLst>
              <a:ahLst/>
              <a:cxnLst>
                <a:cxn ang="0">
                  <a:pos x="connsiteX0" y="connsiteY0"/>
                </a:cxn>
                <a:cxn ang="0">
                  <a:pos x="connsiteX1" y="connsiteY1"/>
                </a:cxn>
                <a:cxn ang="0">
                  <a:pos x="connsiteX2" y="connsiteY2"/>
                </a:cxn>
                <a:cxn ang="0">
                  <a:pos x="connsiteX3" y="connsiteY3"/>
                </a:cxn>
              </a:cxnLst>
              <a:rect l="l" t="t" r="r" b="b"/>
              <a:pathLst>
                <a:path w="196901" h="65633">
                  <a:moveTo>
                    <a:pt x="0" y="0"/>
                  </a:moveTo>
                  <a:lnTo>
                    <a:pt x="196902" y="0"/>
                  </a:lnTo>
                  <a:lnTo>
                    <a:pt x="196902" y="65634"/>
                  </a:lnTo>
                  <a:lnTo>
                    <a:pt x="0" y="65634"/>
                  </a:lnTo>
                  <a:close/>
                </a:path>
              </a:pathLst>
            </a:custGeom>
            <a:solidFill>
              <a:srgbClr val="D2D2D2"/>
            </a:solidFill>
            <a:ln w="2188" cap="flat">
              <a:noFill/>
              <a:prstDash val="solid"/>
              <a:miter/>
            </a:ln>
          </p:spPr>
          <p:txBody>
            <a:bodyPr rtlCol="0" anchor="ctr"/>
            <a:lstStyle/>
            <a:p>
              <a:endParaRPr lang="ko-KR" altLang="en-US"/>
            </a:p>
          </p:txBody>
        </p:sp>
        <p:sp>
          <p:nvSpPr>
            <p:cNvPr id="583" name="자유형: 도형 582">
              <a:extLst>
                <a:ext uri="{FF2B5EF4-FFF2-40B4-BE49-F238E27FC236}">
                  <a16:creationId xmlns:a16="http://schemas.microsoft.com/office/drawing/2014/main" id="{6D4BF8F5-9D9F-B2C9-11E3-66333F41D6FB}"/>
                </a:ext>
              </a:extLst>
            </p:cNvPr>
            <p:cNvSpPr/>
            <p:nvPr/>
          </p:nvSpPr>
          <p:spPr>
            <a:xfrm>
              <a:off x="7930585" y="5510690"/>
              <a:ext cx="196901" cy="65633"/>
            </a:xfrm>
            <a:custGeom>
              <a:avLst/>
              <a:gdLst>
                <a:gd name="connsiteX0" fmla="*/ 0 w 196901"/>
                <a:gd name="connsiteY0" fmla="*/ 0 h 65633"/>
                <a:gd name="connsiteX1" fmla="*/ 196902 w 196901"/>
                <a:gd name="connsiteY1" fmla="*/ 0 h 65633"/>
                <a:gd name="connsiteX2" fmla="*/ 196902 w 196901"/>
                <a:gd name="connsiteY2" fmla="*/ 65634 h 65633"/>
                <a:gd name="connsiteX3" fmla="*/ 0 w 196901"/>
                <a:gd name="connsiteY3" fmla="*/ 65634 h 65633"/>
              </a:gdLst>
              <a:ahLst/>
              <a:cxnLst>
                <a:cxn ang="0">
                  <a:pos x="connsiteX0" y="connsiteY0"/>
                </a:cxn>
                <a:cxn ang="0">
                  <a:pos x="connsiteX1" y="connsiteY1"/>
                </a:cxn>
                <a:cxn ang="0">
                  <a:pos x="connsiteX2" y="connsiteY2"/>
                </a:cxn>
                <a:cxn ang="0">
                  <a:pos x="connsiteX3" y="connsiteY3"/>
                </a:cxn>
              </a:cxnLst>
              <a:rect l="l" t="t" r="r" b="b"/>
              <a:pathLst>
                <a:path w="196901" h="65633">
                  <a:moveTo>
                    <a:pt x="0" y="0"/>
                  </a:moveTo>
                  <a:lnTo>
                    <a:pt x="196902" y="0"/>
                  </a:lnTo>
                  <a:lnTo>
                    <a:pt x="196902" y="65634"/>
                  </a:lnTo>
                  <a:lnTo>
                    <a:pt x="0" y="65634"/>
                  </a:lnTo>
                  <a:close/>
                </a:path>
              </a:pathLst>
            </a:custGeom>
            <a:solidFill>
              <a:srgbClr val="D2D2D2"/>
            </a:solidFill>
            <a:ln w="2188" cap="flat">
              <a:noFill/>
              <a:prstDash val="solid"/>
              <a:miter/>
            </a:ln>
          </p:spPr>
          <p:txBody>
            <a:bodyPr rtlCol="0" anchor="ctr"/>
            <a:lstStyle/>
            <a:p>
              <a:endParaRPr lang="ko-KR" altLang="en-US"/>
            </a:p>
          </p:txBody>
        </p:sp>
        <p:sp>
          <p:nvSpPr>
            <p:cNvPr id="584" name="자유형: 도형 583">
              <a:extLst>
                <a:ext uri="{FF2B5EF4-FFF2-40B4-BE49-F238E27FC236}">
                  <a16:creationId xmlns:a16="http://schemas.microsoft.com/office/drawing/2014/main" id="{CFB63F52-3C2D-B8BC-6E47-80BEB666BD6D}"/>
                </a:ext>
              </a:extLst>
            </p:cNvPr>
            <p:cNvSpPr/>
            <p:nvPr/>
          </p:nvSpPr>
          <p:spPr>
            <a:xfrm>
              <a:off x="8018163" y="5445056"/>
              <a:ext cx="240657" cy="35004"/>
            </a:xfrm>
            <a:custGeom>
              <a:avLst/>
              <a:gdLst>
                <a:gd name="connsiteX0" fmla="*/ 0 w 240657"/>
                <a:gd name="connsiteY0" fmla="*/ 0 h 35004"/>
                <a:gd name="connsiteX1" fmla="*/ 240657 w 240657"/>
                <a:gd name="connsiteY1" fmla="*/ 0 h 35004"/>
                <a:gd name="connsiteX2" fmla="*/ 240657 w 240657"/>
                <a:gd name="connsiteY2" fmla="*/ 35005 h 35004"/>
                <a:gd name="connsiteX3" fmla="*/ 0 w 240657"/>
                <a:gd name="connsiteY3" fmla="*/ 35005 h 35004"/>
              </a:gdLst>
              <a:ahLst/>
              <a:cxnLst>
                <a:cxn ang="0">
                  <a:pos x="connsiteX0" y="connsiteY0"/>
                </a:cxn>
                <a:cxn ang="0">
                  <a:pos x="connsiteX1" y="connsiteY1"/>
                </a:cxn>
                <a:cxn ang="0">
                  <a:pos x="connsiteX2" y="connsiteY2"/>
                </a:cxn>
                <a:cxn ang="0">
                  <a:pos x="connsiteX3" y="connsiteY3"/>
                </a:cxn>
              </a:cxnLst>
              <a:rect l="l" t="t" r="r" b="b"/>
              <a:pathLst>
                <a:path w="240657" h="35004">
                  <a:moveTo>
                    <a:pt x="0" y="0"/>
                  </a:moveTo>
                  <a:lnTo>
                    <a:pt x="240657" y="0"/>
                  </a:lnTo>
                  <a:lnTo>
                    <a:pt x="240657" y="35005"/>
                  </a:lnTo>
                  <a:lnTo>
                    <a:pt x="0" y="35005"/>
                  </a:lnTo>
                  <a:close/>
                </a:path>
              </a:pathLst>
            </a:custGeom>
            <a:solidFill>
              <a:srgbClr val="737373"/>
            </a:solidFill>
            <a:ln w="2188" cap="flat">
              <a:noFill/>
              <a:prstDash val="solid"/>
              <a:miter/>
            </a:ln>
          </p:spPr>
          <p:txBody>
            <a:bodyPr rtlCol="0" anchor="ctr"/>
            <a:lstStyle/>
            <a:p>
              <a:endParaRPr lang="ko-KR" altLang="en-US"/>
            </a:p>
          </p:txBody>
        </p:sp>
        <p:sp>
          <p:nvSpPr>
            <p:cNvPr id="585" name="자유형: 도형 584">
              <a:extLst>
                <a:ext uri="{FF2B5EF4-FFF2-40B4-BE49-F238E27FC236}">
                  <a16:creationId xmlns:a16="http://schemas.microsoft.com/office/drawing/2014/main" id="{DF047C3D-EA61-A5A1-9C46-633823B7A414}"/>
                </a:ext>
              </a:extLst>
            </p:cNvPr>
            <p:cNvSpPr/>
            <p:nvPr/>
          </p:nvSpPr>
          <p:spPr>
            <a:xfrm>
              <a:off x="8018163" y="5313788"/>
              <a:ext cx="240657" cy="35004"/>
            </a:xfrm>
            <a:custGeom>
              <a:avLst/>
              <a:gdLst>
                <a:gd name="connsiteX0" fmla="*/ 0 w 240657"/>
                <a:gd name="connsiteY0" fmla="*/ 0 h 35004"/>
                <a:gd name="connsiteX1" fmla="*/ 240657 w 240657"/>
                <a:gd name="connsiteY1" fmla="*/ 0 h 35004"/>
                <a:gd name="connsiteX2" fmla="*/ 240657 w 240657"/>
                <a:gd name="connsiteY2" fmla="*/ 35005 h 35004"/>
                <a:gd name="connsiteX3" fmla="*/ 0 w 240657"/>
                <a:gd name="connsiteY3" fmla="*/ 35005 h 35004"/>
              </a:gdLst>
              <a:ahLst/>
              <a:cxnLst>
                <a:cxn ang="0">
                  <a:pos x="connsiteX0" y="connsiteY0"/>
                </a:cxn>
                <a:cxn ang="0">
                  <a:pos x="connsiteX1" y="connsiteY1"/>
                </a:cxn>
                <a:cxn ang="0">
                  <a:pos x="connsiteX2" y="connsiteY2"/>
                </a:cxn>
                <a:cxn ang="0">
                  <a:pos x="connsiteX3" y="connsiteY3"/>
                </a:cxn>
              </a:cxnLst>
              <a:rect l="l" t="t" r="r" b="b"/>
              <a:pathLst>
                <a:path w="240657" h="35004">
                  <a:moveTo>
                    <a:pt x="0" y="0"/>
                  </a:moveTo>
                  <a:lnTo>
                    <a:pt x="240657" y="0"/>
                  </a:lnTo>
                  <a:lnTo>
                    <a:pt x="240657" y="35005"/>
                  </a:lnTo>
                  <a:lnTo>
                    <a:pt x="0" y="35005"/>
                  </a:lnTo>
                  <a:close/>
                </a:path>
              </a:pathLst>
            </a:custGeom>
            <a:solidFill>
              <a:srgbClr val="737373"/>
            </a:solidFill>
            <a:ln w="2188" cap="flat">
              <a:noFill/>
              <a:prstDash val="solid"/>
              <a:miter/>
            </a:ln>
          </p:spPr>
          <p:txBody>
            <a:bodyPr rtlCol="0" anchor="ctr"/>
            <a:lstStyle/>
            <a:p>
              <a:endParaRPr lang="ko-KR" altLang="en-US"/>
            </a:p>
          </p:txBody>
        </p:sp>
      </p:grpSp>
      <p:grpSp>
        <p:nvGrpSpPr>
          <p:cNvPr id="586" name="그래픽 10" descr="도시 블록">
            <a:extLst>
              <a:ext uri="{FF2B5EF4-FFF2-40B4-BE49-F238E27FC236}">
                <a16:creationId xmlns:a16="http://schemas.microsoft.com/office/drawing/2014/main" id="{E2E7657F-90E0-6207-04C3-3A6669EE1F74}"/>
              </a:ext>
            </a:extLst>
          </p:cNvPr>
          <p:cNvGrpSpPr/>
          <p:nvPr/>
        </p:nvGrpSpPr>
        <p:grpSpPr>
          <a:xfrm>
            <a:off x="9112410" y="5059490"/>
            <a:ext cx="262535" cy="787606"/>
            <a:chOff x="9112410" y="4954985"/>
            <a:chExt cx="262535" cy="787606"/>
          </a:xfrm>
        </p:grpSpPr>
        <p:sp>
          <p:nvSpPr>
            <p:cNvPr id="587" name="자유형: 도형 586">
              <a:extLst>
                <a:ext uri="{FF2B5EF4-FFF2-40B4-BE49-F238E27FC236}">
                  <a16:creationId xmlns:a16="http://schemas.microsoft.com/office/drawing/2014/main" id="{7584347B-523B-5509-DC21-7C63CC95893D}"/>
                </a:ext>
              </a:extLst>
            </p:cNvPr>
            <p:cNvSpPr/>
            <p:nvPr/>
          </p:nvSpPr>
          <p:spPr>
            <a:xfrm rot="-10800000">
              <a:off x="9112410" y="4954985"/>
              <a:ext cx="262535" cy="787605"/>
            </a:xfrm>
            <a:custGeom>
              <a:avLst/>
              <a:gdLst>
                <a:gd name="connsiteX0" fmla="*/ 0 w 262535"/>
                <a:gd name="connsiteY0" fmla="*/ 0 h 787605"/>
                <a:gd name="connsiteX1" fmla="*/ 262535 w 262535"/>
                <a:gd name="connsiteY1" fmla="*/ 0 h 787605"/>
                <a:gd name="connsiteX2" fmla="*/ 262535 w 262535"/>
                <a:gd name="connsiteY2" fmla="*/ 787606 h 787605"/>
                <a:gd name="connsiteX3" fmla="*/ 0 w 262535"/>
                <a:gd name="connsiteY3" fmla="*/ 787606 h 787605"/>
              </a:gdLst>
              <a:ahLst/>
              <a:cxnLst>
                <a:cxn ang="0">
                  <a:pos x="connsiteX0" y="connsiteY0"/>
                </a:cxn>
                <a:cxn ang="0">
                  <a:pos x="connsiteX1" y="connsiteY1"/>
                </a:cxn>
                <a:cxn ang="0">
                  <a:pos x="connsiteX2" y="connsiteY2"/>
                </a:cxn>
                <a:cxn ang="0">
                  <a:pos x="connsiteX3" y="connsiteY3"/>
                </a:cxn>
              </a:cxnLst>
              <a:rect l="l" t="t" r="r" b="b"/>
              <a:pathLst>
                <a:path w="262535" h="787605">
                  <a:moveTo>
                    <a:pt x="0" y="0"/>
                  </a:moveTo>
                  <a:lnTo>
                    <a:pt x="262535" y="0"/>
                  </a:lnTo>
                  <a:lnTo>
                    <a:pt x="262535" y="787606"/>
                  </a:lnTo>
                  <a:lnTo>
                    <a:pt x="0" y="787606"/>
                  </a:lnTo>
                  <a:close/>
                </a:path>
              </a:pathLst>
            </a:custGeom>
            <a:solidFill>
              <a:srgbClr val="FFFFFF"/>
            </a:solidFill>
            <a:ln w="2188" cap="flat">
              <a:noFill/>
              <a:prstDash val="solid"/>
              <a:miter/>
            </a:ln>
          </p:spPr>
          <p:txBody>
            <a:bodyPr rtlCol="0" anchor="ctr"/>
            <a:lstStyle/>
            <a:p>
              <a:endParaRPr lang="ko-KR" altLang="en-US"/>
            </a:p>
          </p:txBody>
        </p:sp>
        <p:grpSp>
          <p:nvGrpSpPr>
            <p:cNvPr id="588" name="그래픽 10" descr="도시 블록">
              <a:extLst>
                <a:ext uri="{FF2B5EF4-FFF2-40B4-BE49-F238E27FC236}">
                  <a16:creationId xmlns:a16="http://schemas.microsoft.com/office/drawing/2014/main" id="{9AC446EB-9C62-C76F-3507-6D048F41C675}"/>
                </a:ext>
              </a:extLst>
            </p:cNvPr>
            <p:cNvGrpSpPr/>
            <p:nvPr/>
          </p:nvGrpSpPr>
          <p:grpSpPr>
            <a:xfrm>
              <a:off x="9203729" y="5086255"/>
              <a:ext cx="170647" cy="164084"/>
              <a:chOff x="9203729" y="5086255"/>
              <a:chExt cx="170647" cy="164084"/>
            </a:xfrm>
            <a:solidFill>
              <a:srgbClr val="D2D2D2"/>
            </a:solidFill>
          </p:grpSpPr>
          <p:sp>
            <p:nvSpPr>
              <p:cNvPr id="589" name="자유형: 도형 588">
                <a:extLst>
                  <a:ext uri="{FF2B5EF4-FFF2-40B4-BE49-F238E27FC236}">
                    <a16:creationId xmlns:a16="http://schemas.microsoft.com/office/drawing/2014/main" id="{5C42FBAF-D4FD-C183-341B-3E2B8FE9A96B}"/>
                  </a:ext>
                </a:extLst>
              </p:cNvPr>
              <p:cNvSpPr/>
              <p:nvPr/>
            </p:nvSpPr>
            <p:spPr>
              <a:xfrm>
                <a:off x="9203729" y="5086255"/>
                <a:ext cx="170647" cy="6563"/>
              </a:xfrm>
              <a:custGeom>
                <a:avLst/>
                <a:gdLst>
                  <a:gd name="connsiteX0" fmla="*/ 0 w 170647"/>
                  <a:gd name="connsiteY0" fmla="*/ 0 h 6563"/>
                  <a:gd name="connsiteX1" fmla="*/ 170648 w 170647"/>
                  <a:gd name="connsiteY1" fmla="*/ 0 h 6563"/>
                  <a:gd name="connsiteX2" fmla="*/ 170648 w 170647"/>
                  <a:gd name="connsiteY2" fmla="*/ 6563 h 6563"/>
                  <a:gd name="connsiteX3" fmla="*/ 0 w 170647"/>
                  <a:gd name="connsiteY3" fmla="*/ 6563 h 6563"/>
                </a:gdLst>
                <a:ahLst/>
                <a:cxnLst>
                  <a:cxn ang="0">
                    <a:pos x="connsiteX0" y="connsiteY0"/>
                  </a:cxn>
                  <a:cxn ang="0">
                    <a:pos x="connsiteX1" y="connsiteY1"/>
                  </a:cxn>
                  <a:cxn ang="0">
                    <a:pos x="connsiteX2" y="connsiteY2"/>
                  </a:cxn>
                  <a:cxn ang="0">
                    <a:pos x="connsiteX3" y="connsiteY3"/>
                  </a:cxn>
                </a:cxnLst>
                <a:rect l="l" t="t" r="r" b="b"/>
                <a:pathLst>
                  <a:path w="170647" h="6563">
                    <a:moveTo>
                      <a:pt x="0" y="0"/>
                    </a:moveTo>
                    <a:lnTo>
                      <a:pt x="170648" y="0"/>
                    </a:lnTo>
                    <a:lnTo>
                      <a:pt x="170648" y="6563"/>
                    </a:lnTo>
                    <a:lnTo>
                      <a:pt x="0" y="6563"/>
                    </a:lnTo>
                    <a:close/>
                  </a:path>
                </a:pathLst>
              </a:custGeom>
              <a:solidFill>
                <a:srgbClr val="D2D2D2"/>
              </a:solidFill>
              <a:ln w="2188" cap="flat">
                <a:noFill/>
                <a:prstDash val="solid"/>
                <a:miter/>
              </a:ln>
            </p:spPr>
            <p:txBody>
              <a:bodyPr rtlCol="0" anchor="ctr"/>
              <a:lstStyle/>
              <a:p>
                <a:endParaRPr lang="ko-KR" altLang="en-US"/>
              </a:p>
            </p:txBody>
          </p:sp>
          <p:sp>
            <p:nvSpPr>
              <p:cNvPr id="590" name="자유형: 도형 589">
                <a:extLst>
                  <a:ext uri="{FF2B5EF4-FFF2-40B4-BE49-F238E27FC236}">
                    <a16:creationId xmlns:a16="http://schemas.microsoft.com/office/drawing/2014/main" id="{C6C330C6-5EC0-101F-64F6-70794B3B126F}"/>
                  </a:ext>
                </a:extLst>
              </p:cNvPr>
              <p:cNvSpPr/>
              <p:nvPr/>
            </p:nvSpPr>
            <p:spPr>
              <a:xfrm>
                <a:off x="9203729" y="5112509"/>
                <a:ext cx="170647" cy="6563"/>
              </a:xfrm>
              <a:custGeom>
                <a:avLst/>
                <a:gdLst>
                  <a:gd name="connsiteX0" fmla="*/ 0 w 170647"/>
                  <a:gd name="connsiteY0" fmla="*/ 0 h 6563"/>
                  <a:gd name="connsiteX1" fmla="*/ 170648 w 170647"/>
                  <a:gd name="connsiteY1" fmla="*/ 0 h 6563"/>
                  <a:gd name="connsiteX2" fmla="*/ 170648 w 170647"/>
                  <a:gd name="connsiteY2" fmla="*/ 6563 h 6563"/>
                  <a:gd name="connsiteX3" fmla="*/ 0 w 170647"/>
                  <a:gd name="connsiteY3" fmla="*/ 6563 h 6563"/>
                </a:gdLst>
                <a:ahLst/>
                <a:cxnLst>
                  <a:cxn ang="0">
                    <a:pos x="connsiteX0" y="connsiteY0"/>
                  </a:cxn>
                  <a:cxn ang="0">
                    <a:pos x="connsiteX1" y="connsiteY1"/>
                  </a:cxn>
                  <a:cxn ang="0">
                    <a:pos x="connsiteX2" y="connsiteY2"/>
                  </a:cxn>
                  <a:cxn ang="0">
                    <a:pos x="connsiteX3" y="connsiteY3"/>
                  </a:cxn>
                </a:cxnLst>
                <a:rect l="l" t="t" r="r" b="b"/>
                <a:pathLst>
                  <a:path w="170647" h="6563">
                    <a:moveTo>
                      <a:pt x="0" y="0"/>
                    </a:moveTo>
                    <a:lnTo>
                      <a:pt x="170648" y="0"/>
                    </a:lnTo>
                    <a:lnTo>
                      <a:pt x="170648" y="6563"/>
                    </a:lnTo>
                    <a:lnTo>
                      <a:pt x="0" y="6563"/>
                    </a:lnTo>
                    <a:close/>
                  </a:path>
                </a:pathLst>
              </a:custGeom>
              <a:solidFill>
                <a:srgbClr val="D2D2D2"/>
              </a:solidFill>
              <a:ln w="2188" cap="flat">
                <a:noFill/>
                <a:prstDash val="solid"/>
                <a:miter/>
              </a:ln>
            </p:spPr>
            <p:txBody>
              <a:bodyPr rtlCol="0" anchor="ctr"/>
              <a:lstStyle/>
              <a:p>
                <a:endParaRPr lang="ko-KR" altLang="en-US"/>
              </a:p>
            </p:txBody>
          </p:sp>
          <p:sp>
            <p:nvSpPr>
              <p:cNvPr id="591" name="자유형: 도형 590">
                <a:extLst>
                  <a:ext uri="{FF2B5EF4-FFF2-40B4-BE49-F238E27FC236}">
                    <a16:creationId xmlns:a16="http://schemas.microsoft.com/office/drawing/2014/main" id="{01500FD7-D961-2B32-7C55-2BBE4866DF6D}"/>
                  </a:ext>
                </a:extLst>
              </p:cNvPr>
              <p:cNvSpPr/>
              <p:nvPr/>
            </p:nvSpPr>
            <p:spPr>
              <a:xfrm>
                <a:off x="9203729" y="5138762"/>
                <a:ext cx="170647" cy="6563"/>
              </a:xfrm>
              <a:custGeom>
                <a:avLst/>
                <a:gdLst>
                  <a:gd name="connsiteX0" fmla="*/ 0 w 170647"/>
                  <a:gd name="connsiteY0" fmla="*/ 0 h 6563"/>
                  <a:gd name="connsiteX1" fmla="*/ 170648 w 170647"/>
                  <a:gd name="connsiteY1" fmla="*/ 0 h 6563"/>
                  <a:gd name="connsiteX2" fmla="*/ 170648 w 170647"/>
                  <a:gd name="connsiteY2" fmla="*/ 6563 h 6563"/>
                  <a:gd name="connsiteX3" fmla="*/ 0 w 170647"/>
                  <a:gd name="connsiteY3" fmla="*/ 6563 h 6563"/>
                </a:gdLst>
                <a:ahLst/>
                <a:cxnLst>
                  <a:cxn ang="0">
                    <a:pos x="connsiteX0" y="connsiteY0"/>
                  </a:cxn>
                  <a:cxn ang="0">
                    <a:pos x="connsiteX1" y="connsiteY1"/>
                  </a:cxn>
                  <a:cxn ang="0">
                    <a:pos x="connsiteX2" y="connsiteY2"/>
                  </a:cxn>
                  <a:cxn ang="0">
                    <a:pos x="connsiteX3" y="connsiteY3"/>
                  </a:cxn>
                </a:cxnLst>
                <a:rect l="l" t="t" r="r" b="b"/>
                <a:pathLst>
                  <a:path w="170647" h="6563">
                    <a:moveTo>
                      <a:pt x="0" y="0"/>
                    </a:moveTo>
                    <a:lnTo>
                      <a:pt x="170648" y="0"/>
                    </a:lnTo>
                    <a:lnTo>
                      <a:pt x="170648" y="6563"/>
                    </a:lnTo>
                    <a:lnTo>
                      <a:pt x="0" y="6563"/>
                    </a:lnTo>
                    <a:close/>
                  </a:path>
                </a:pathLst>
              </a:custGeom>
              <a:solidFill>
                <a:srgbClr val="D2D2D2"/>
              </a:solidFill>
              <a:ln w="2188" cap="flat">
                <a:noFill/>
                <a:prstDash val="solid"/>
                <a:miter/>
              </a:ln>
            </p:spPr>
            <p:txBody>
              <a:bodyPr rtlCol="0" anchor="ctr"/>
              <a:lstStyle/>
              <a:p>
                <a:endParaRPr lang="ko-KR" altLang="en-US"/>
              </a:p>
            </p:txBody>
          </p:sp>
          <p:sp>
            <p:nvSpPr>
              <p:cNvPr id="592" name="자유형: 도형 591">
                <a:extLst>
                  <a:ext uri="{FF2B5EF4-FFF2-40B4-BE49-F238E27FC236}">
                    <a16:creationId xmlns:a16="http://schemas.microsoft.com/office/drawing/2014/main" id="{A4EA99A4-509C-1B78-F93B-4E711567A6DD}"/>
                  </a:ext>
                </a:extLst>
              </p:cNvPr>
              <p:cNvSpPr/>
              <p:nvPr/>
            </p:nvSpPr>
            <p:spPr>
              <a:xfrm>
                <a:off x="9203729" y="5165016"/>
                <a:ext cx="131267" cy="6563"/>
              </a:xfrm>
              <a:custGeom>
                <a:avLst/>
                <a:gdLst>
                  <a:gd name="connsiteX0" fmla="*/ 0 w 131267"/>
                  <a:gd name="connsiteY0" fmla="*/ 0 h 6563"/>
                  <a:gd name="connsiteX1" fmla="*/ 131268 w 131267"/>
                  <a:gd name="connsiteY1" fmla="*/ 0 h 6563"/>
                  <a:gd name="connsiteX2" fmla="*/ 131268 w 131267"/>
                  <a:gd name="connsiteY2" fmla="*/ 6563 h 6563"/>
                  <a:gd name="connsiteX3" fmla="*/ 0 w 131267"/>
                  <a:gd name="connsiteY3" fmla="*/ 6563 h 6563"/>
                </a:gdLst>
                <a:ahLst/>
                <a:cxnLst>
                  <a:cxn ang="0">
                    <a:pos x="connsiteX0" y="connsiteY0"/>
                  </a:cxn>
                  <a:cxn ang="0">
                    <a:pos x="connsiteX1" y="connsiteY1"/>
                  </a:cxn>
                  <a:cxn ang="0">
                    <a:pos x="connsiteX2" y="connsiteY2"/>
                  </a:cxn>
                  <a:cxn ang="0">
                    <a:pos x="connsiteX3" y="connsiteY3"/>
                  </a:cxn>
                </a:cxnLst>
                <a:rect l="l" t="t" r="r" b="b"/>
                <a:pathLst>
                  <a:path w="131267" h="6563">
                    <a:moveTo>
                      <a:pt x="0" y="0"/>
                    </a:moveTo>
                    <a:lnTo>
                      <a:pt x="131268" y="0"/>
                    </a:lnTo>
                    <a:lnTo>
                      <a:pt x="131268" y="6563"/>
                    </a:lnTo>
                    <a:lnTo>
                      <a:pt x="0" y="6563"/>
                    </a:lnTo>
                    <a:close/>
                  </a:path>
                </a:pathLst>
              </a:custGeom>
              <a:solidFill>
                <a:srgbClr val="D2D2D2"/>
              </a:solidFill>
              <a:ln w="2188" cap="flat">
                <a:noFill/>
                <a:prstDash val="solid"/>
                <a:miter/>
              </a:ln>
            </p:spPr>
            <p:txBody>
              <a:bodyPr rtlCol="0" anchor="ctr"/>
              <a:lstStyle/>
              <a:p>
                <a:endParaRPr lang="ko-KR" altLang="en-US"/>
              </a:p>
            </p:txBody>
          </p:sp>
          <p:sp>
            <p:nvSpPr>
              <p:cNvPr id="593" name="자유형: 도형 592">
                <a:extLst>
                  <a:ext uri="{FF2B5EF4-FFF2-40B4-BE49-F238E27FC236}">
                    <a16:creationId xmlns:a16="http://schemas.microsoft.com/office/drawing/2014/main" id="{99293E5F-B4CE-7CC0-459A-62EF12B14028}"/>
                  </a:ext>
                </a:extLst>
              </p:cNvPr>
              <p:cNvSpPr/>
              <p:nvPr/>
            </p:nvSpPr>
            <p:spPr>
              <a:xfrm>
                <a:off x="9203729" y="5191269"/>
                <a:ext cx="131267" cy="6563"/>
              </a:xfrm>
              <a:custGeom>
                <a:avLst/>
                <a:gdLst>
                  <a:gd name="connsiteX0" fmla="*/ 0 w 131267"/>
                  <a:gd name="connsiteY0" fmla="*/ 0 h 6563"/>
                  <a:gd name="connsiteX1" fmla="*/ 131268 w 131267"/>
                  <a:gd name="connsiteY1" fmla="*/ 0 h 6563"/>
                  <a:gd name="connsiteX2" fmla="*/ 131268 w 131267"/>
                  <a:gd name="connsiteY2" fmla="*/ 6563 h 6563"/>
                  <a:gd name="connsiteX3" fmla="*/ 0 w 131267"/>
                  <a:gd name="connsiteY3" fmla="*/ 6563 h 6563"/>
                </a:gdLst>
                <a:ahLst/>
                <a:cxnLst>
                  <a:cxn ang="0">
                    <a:pos x="connsiteX0" y="connsiteY0"/>
                  </a:cxn>
                  <a:cxn ang="0">
                    <a:pos x="connsiteX1" y="connsiteY1"/>
                  </a:cxn>
                  <a:cxn ang="0">
                    <a:pos x="connsiteX2" y="connsiteY2"/>
                  </a:cxn>
                  <a:cxn ang="0">
                    <a:pos x="connsiteX3" y="connsiteY3"/>
                  </a:cxn>
                </a:cxnLst>
                <a:rect l="l" t="t" r="r" b="b"/>
                <a:pathLst>
                  <a:path w="131267" h="6563">
                    <a:moveTo>
                      <a:pt x="0" y="0"/>
                    </a:moveTo>
                    <a:lnTo>
                      <a:pt x="131268" y="0"/>
                    </a:lnTo>
                    <a:lnTo>
                      <a:pt x="131268" y="6563"/>
                    </a:lnTo>
                    <a:lnTo>
                      <a:pt x="0" y="6563"/>
                    </a:lnTo>
                    <a:close/>
                  </a:path>
                </a:pathLst>
              </a:custGeom>
              <a:solidFill>
                <a:srgbClr val="D2D2D2"/>
              </a:solidFill>
              <a:ln w="2188" cap="flat">
                <a:noFill/>
                <a:prstDash val="solid"/>
                <a:miter/>
              </a:ln>
            </p:spPr>
            <p:txBody>
              <a:bodyPr rtlCol="0" anchor="ctr"/>
              <a:lstStyle/>
              <a:p>
                <a:endParaRPr lang="ko-KR" altLang="en-US"/>
              </a:p>
            </p:txBody>
          </p:sp>
          <p:sp>
            <p:nvSpPr>
              <p:cNvPr id="594" name="자유형: 도형 593">
                <a:extLst>
                  <a:ext uri="{FF2B5EF4-FFF2-40B4-BE49-F238E27FC236}">
                    <a16:creationId xmlns:a16="http://schemas.microsoft.com/office/drawing/2014/main" id="{787034DC-6825-A89C-9BCB-A8161B445A32}"/>
                  </a:ext>
                </a:extLst>
              </p:cNvPr>
              <p:cNvSpPr/>
              <p:nvPr/>
            </p:nvSpPr>
            <p:spPr>
              <a:xfrm>
                <a:off x="9203729" y="5217523"/>
                <a:ext cx="131267" cy="6563"/>
              </a:xfrm>
              <a:custGeom>
                <a:avLst/>
                <a:gdLst>
                  <a:gd name="connsiteX0" fmla="*/ 0 w 131267"/>
                  <a:gd name="connsiteY0" fmla="*/ 0 h 6563"/>
                  <a:gd name="connsiteX1" fmla="*/ 131268 w 131267"/>
                  <a:gd name="connsiteY1" fmla="*/ 0 h 6563"/>
                  <a:gd name="connsiteX2" fmla="*/ 131268 w 131267"/>
                  <a:gd name="connsiteY2" fmla="*/ 6563 h 6563"/>
                  <a:gd name="connsiteX3" fmla="*/ 0 w 131267"/>
                  <a:gd name="connsiteY3" fmla="*/ 6563 h 6563"/>
                </a:gdLst>
                <a:ahLst/>
                <a:cxnLst>
                  <a:cxn ang="0">
                    <a:pos x="connsiteX0" y="connsiteY0"/>
                  </a:cxn>
                  <a:cxn ang="0">
                    <a:pos x="connsiteX1" y="connsiteY1"/>
                  </a:cxn>
                  <a:cxn ang="0">
                    <a:pos x="connsiteX2" y="connsiteY2"/>
                  </a:cxn>
                  <a:cxn ang="0">
                    <a:pos x="connsiteX3" y="connsiteY3"/>
                  </a:cxn>
                </a:cxnLst>
                <a:rect l="l" t="t" r="r" b="b"/>
                <a:pathLst>
                  <a:path w="131267" h="6563">
                    <a:moveTo>
                      <a:pt x="0" y="0"/>
                    </a:moveTo>
                    <a:lnTo>
                      <a:pt x="131268" y="0"/>
                    </a:lnTo>
                    <a:lnTo>
                      <a:pt x="131268" y="6563"/>
                    </a:lnTo>
                    <a:lnTo>
                      <a:pt x="0" y="6563"/>
                    </a:lnTo>
                    <a:close/>
                  </a:path>
                </a:pathLst>
              </a:custGeom>
              <a:solidFill>
                <a:srgbClr val="D2D2D2"/>
              </a:solidFill>
              <a:ln w="2188" cap="flat">
                <a:noFill/>
                <a:prstDash val="solid"/>
                <a:miter/>
              </a:ln>
            </p:spPr>
            <p:txBody>
              <a:bodyPr rtlCol="0" anchor="ctr"/>
              <a:lstStyle/>
              <a:p>
                <a:endParaRPr lang="ko-KR" altLang="en-US"/>
              </a:p>
            </p:txBody>
          </p:sp>
          <p:sp>
            <p:nvSpPr>
              <p:cNvPr id="595" name="자유형: 도형 594">
                <a:extLst>
                  <a:ext uri="{FF2B5EF4-FFF2-40B4-BE49-F238E27FC236}">
                    <a16:creationId xmlns:a16="http://schemas.microsoft.com/office/drawing/2014/main" id="{824699F1-6800-D4EA-0DDD-35A4A32A763D}"/>
                  </a:ext>
                </a:extLst>
              </p:cNvPr>
              <p:cNvSpPr/>
              <p:nvPr/>
            </p:nvSpPr>
            <p:spPr>
              <a:xfrm>
                <a:off x="9203729" y="5243777"/>
                <a:ext cx="131267" cy="6563"/>
              </a:xfrm>
              <a:custGeom>
                <a:avLst/>
                <a:gdLst>
                  <a:gd name="connsiteX0" fmla="*/ 0 w 131267"/>
                  <a:gd name="connsiteY0" fmla="*/ 0 h 6563"/>
                  <a:gd name="connsiteX1" fmla="*/ 131268 w 131267"/>
                  <a:gd name="connsiteY1" fmla="*/ 0 h 6563"/>
                  <a:gd name="connsiteX2" fmla="*/ 131268 w 131267"/>
                  <a:gd name="connsiteY2" fmla="*/ 6563 h 6563"/>
                  <a:gd name="connsiteX3" fmla="*/ 0 w 131267"/>
                  <a:gd name="connsiteY3" fmla="*/ 6563 h 6563"/>
                </a:gdLst>
                <a:ahLst/>
                <a:cxnLst>
                  <a:cxn ang="0">
                    <a:pos x="connsiteX0" y="connsiteY0"/>
                  </a:cxn>
                  <a:cxn ang="0">
                    <a:pos x="connsiteX1" y="connsiteY1"/>
                  </a:cxn>
                  <a:cxn ang="0">
                    <a:pos x="connsiteX2" y="connsiteY2"/>
                  </a:cxn>
                  <a:cxn ang="0">
                    <a:pos x="connsiteX3" y="connsiteY3"/>
                  </a:cxn>
                </a:cxnLst>
                <a:rect l="l" t="t" r="r" b="b"/>
                <a:pathLst>
                  <a:path w="131267" h="6563">
                    <a:moveTo>
                      <a:pt x="0" y="0"/>
                    </a:moveTo>
                    <a:lnTo>
                      <a:pt x="131268" y="0"/>
                    </a:lnTo>
                    <a:lnTo>
                      <a:pt x="131268" y="6563"/>
                    </a:lnTo>
                    <a:lnTo>
                      <a:pt x="0" y="6563"/>
                    </a:lnTo>
                    <a:close/>
                  </a:path>
                </a:pathLst>
              </a:custGeom>
              <a:solidFill>
                <a:srgbClr val="D2D2D2"/>
              </a:solidFill>
              <a:ln w="2188" cap="flat">
                <a:noFill/>
                <a:prstDash val="solid"/>
                <a:miter/>
              </a:ln>
            </p:spPr>
            <p:txBody>
              <a:bodyPr rtlCol="0" anchor="ctr"/>
              <a:lstStyle/>
              <a:p>
                <a:endParaRPr lang="ko-KR" altLang="en-US"/>
              </a:p>
            </p:txBody>
          </p:sp>
        </p:grpSp>
      </p:grpSp>
      <p:grpSp>
        <p:nvGrpSpPr>
          <p:cNvPr id="596" name="그래픽 10" descr="도시 블록">
            <a:extLst>
              <a:ext uri="{FF2B5EF4-FFF2-40B4-BE49-F238E27FC236}">
                <a16:creationId xmlns:a16="http://schemas.microsoft.com/office/drawing/2014/main" id="{6441084E-C4FC-4A69-39DD-A47F326BFF48}"/>
              </a:ext>
            </a:extLst>
          </p:cNvPr>
          <p:cNvGrpSpPr/>
          <p:nvPr/>
        </p:nvGrpSpPr>
        <p:grpSpPr>
          <a:xfrm>
            <a:off x="8324235" y="5059490"/>
            <a:ext cx="393803" cy="787610"/>
            <a:chOff x="8324235" y="4954985"/>
            <a:chExt cx="393803" cy="787610"/>
          </a:xfrm>
        </p:grpSpPr>
        <p:sp>
          <p:nvSpPr>
            <p:cNvPr id="597" name="자유형: 도형 596">
              <a:extLst>
                <a:ext uri="{FF2B5EF4-FFF2-40B4-BE49-F238E27FC236}">
                  <a16:creationId xmlns:a16="http://schemas.microsoft.com/office/drawing/2014/main" id="{12DE6B18-779B-BAC2-EAE3-14C515A0F0EA}"/>
                </a:ext>
              </a:extLst>
            </p:cNvPr>
            <p:cNvSpPr/>
            <p:nvPr/>
          </p:nvSpPr>
          <p:spPr>
            <a:xfrm rot="-10800000">
              <a:off x="8324235" y="4954985"/>
              <a:ext cx="393803" cy="787605"/>
            </a:xfrm>
            <a:custGeom>
              <a:avLst/>
              <a:gdLst>
                <a:gd name="connsiteX0" fmla="*/ 0 w 393803"/>
                <a:gd name="connsiteY0" fmla="*/ 0 h 787605"/>
                <a:gd name="connsiteX1" fmla="*/ 393803 w 393803"/>
                <a:gd name="connsiteY1" fmla="*/ 0 h 787605"/>
                <a:gd name="connsiteX2" fmla="*/ 393803 w 393803"/>
                <a:gd name="connsiteY2" fmla="*/ 787606 h 787605"/>
                <a:gd name="connsiteX3" fmla="*/ 0 w 393803"/>
                <a:gd name="connsiteY3" fmla="*/ 787606 h 787605"/>
              </a:gdLst>
              <a:ahLst/>
              <a:cxnLst>
                <a:cxn ang="0">
                  <a:pos x="connsiteX0" y="connsiteY0"/>
                </a:cxn>
                <a:cxn ang="0">
                  <a:pos x="connsiteX1" y="connsiteY1"/>
                </a:cxn>
                <a:cxn ang="0">
                  <a:pos x="connsiteX2" y="connsiteY2"/>
                </a:cxn>
                <a:cxn ang="0">
                  <a:pos x="connsiteX3" y="connsiteY3"/>
                </a:cxn>
              </a:cxnLst>
              <a:rect l="l" t="t" r="r" b="b"/>
              <a:pathLst>
                <a:path w="393803" h="787605">
                  <a:moveTo>
                    <a:pt x="0" y="0"/>
                  </a:moveTo>
                  <a:lnTo>
                    <a:pt x="393803" y="0"/>
                  </a:lnTo>
                  <a:lnTo>
                    <a:pt x="393803" y="787606"/>
                  </a:lnTo>
                  <a:lnTo>
                    <a:pt x="0" y="787606"/>
                  </a:lnTo>
                  <a:close/>
                </a:path>
              </a:pathLst>
            </a:custGeom>
            <a:solidFill>
              <a:srgbClr val="D2D2D2"/>
            </a:solidFill>
            <a:ln w="2188" cap="flat">
              <a:noFill/>
              <a:prstDash val="solid"/>
              <a:miter/>
            </a:ln>
          </p:spPr>
          <p:txBody>
            <a:bodyPr rtlCol="0" anchor="ctr"/>
            <a:lstStyle/>
            <a:p>
              <a:endParaRPr lang="ko-KR" altLang="en-US"/>
            </a:p>
          </p:txBody>
        </p:sp>
        <p:grpSp>
          <p:nvGrpSpPr>
            <p:cNvPr id="598" name="그래픽 10" descr="도시 블록">
              <a:extLst>
                <a:ext uri="{FF2B5EF4-FFF2-40B4-BE49-F238E27FC236}">
                  <a16:creationId xmlns:a16="http://schemas.microsoft.com/office/drawing/2014/main" id="{B457979D-666F-2D49-8BC6-F27066DDA1BF}"/>
                </a:ext>
              </a:extLst>
            </p:cNvPr>
            <p:cNvGrpSpPr/>
            <p:nvPr/>
          </p:nvGrpSpPr>
          <p:grpSpPr>
            <a:xfrm>
              <a:off x="8380965" y="5020624"/>
              <a:ext cx="284610" cy="131267"/>
              <a:chOff x="8380965" y="5020624"/>
              <a:chExt cx="284610" cy="131267"/>
            </a:xfrm>
            <a:solidFill>
              <a:srgbClr val="E6E6E6"/>
            </a:solidFill>
          </p:grpSpPr>
          <p:sp>
            <p:nvSpPr>
              <p:cNvPr id="599" name="자유형: 도형 598">
                <a:extLst>
                  <a:ext uri="{FF2B5EF4-FFF2-40B4-BE49-F238E27FC236}">
                    <a16:creationId xmlns:a16="http://schemas.microsoft.com/office/drawing/2014/main" id="{BFA48B86-F5D1-C702-7325-B3E0ADEF540D}"/>
                  </a:ext>
                </a:extLst>
              </p:cNvPr>
              <p:cNvSpPr/>
              <p:nvPr/>
            </p:nvSpPr>
            <p:spPr>
              <a:xfrm>
                <a:off x="8521180" y="5020624"/>
                <a:ext cx="144394" cy="131267"/>
              </a:xfrm>
              <a:custGeom>
                <a:avLst/>
                <a:gdLst>
                  <a:gd name="connsiteX0" fmla="*/ 0 w 144394"/>
                  <a:gd name="connsiteY0" fmla="*/ 0 h 131267"/>
                  <a:gd name="connsiteX1" fmla="*/ 144394 w 144394"/>
                  <a:gd name="connsiteY1" fmla="*/ 0 h 131267"/>
                  <a:gd name="connsiteX2" fmla="*/ 144394 w 144394"/>
                  <a:gd name="connsiteY2" fmla="*/ 131268 h 131267"/>
                  <a:gd name="connsiteX3" fmla="*/ 0 w 144394"/>
                  <a:gd name="connsiteY3" fmla="*/ 131268 h 131267"/>
                </a:gdLst>
                <a:ahLst/>
                <a:cxnLst>
                  <a:cxn ang="0">
                    <a:pos x="connsiteX0" y="connsiteY0"/>
                  </a:cxn>
                  <a:cxn ang="0">
                    <a:pos x="connsiteX1" y="connsiteY1"/>
                  </a:cxn>
                  <a:cxn ang="0">
                    <a:pos x="connsiteX2" y="connsiteY2"/>
                  </a:cxn>
                  <a:cxn ang="0">
                    <a:pos x="connsiteX3" y="connsiteY3"/>
                  </a:cxn>
                </a:cxnLst>
                <a:rect l="l" t="t" r="r" b="b"/>
                <a:pathLst>
                  <a:path w="144394" h="131267">
                    <a:moveTo>
                      <a:pt x="0" y="0"/>
                    </a:moveTo>
                    <a:lnTo>
                      <a:pt x="144394" y="0"/>
                    </a:lnTo>
                    <a:lnTo>
                      <a:pt x="144394" y="131268"/>
                    </a:lnTo>
                    <a:lnTo>
                      <a:pt x="0" y="131268"/>
                    </a:lnTo>
                    <a:close/>
                  </a:path>
                </a:pathLst>
              </a:custGeom>
              <a:solidFill>
                <a:srgbClr val="E6E6E6"/>
              </a:solidFill>
              <a:ln w="2188" cap="flat">
                <a:noFill/>
                <a:prstDash val="solid"/>
                <a:miter/>
              </a:ln>
            </p:spPr>
            <p:txBody>
              <a:bodyPr rtlCol="0" anchor="ctr"/>
              <a:lstStyle/>
              <a:p>
                <a:endParaRPr lang="ko-KR" altLang="en-US"/>
              </a:p>
            </p:txBody>
          </p:sp>
          <p:sp>
            <p:nvSpPr>
              <p:cNvPr id="600" name="자유형: 도형 599">
                <a:extLst>
                  <a:ext uri="{FF2B5EF4-FFF2-40B4-BE49-F238E27FC236}">
                    <a16:creationId xmlns:a16="http://schemas.microsoft.com/office/drawing/2014/main" id="{261D8794-629D-41F9-CCC5-93DAB5DF5C1C}"/>
                  </a:ext>
                </a:extLst>
              </p:cNvPr>
              <p:cNvSpPr/>
              <p:nvPr/>
            </p:nvSpPr>
            <p:spPr>
              <a:xfrm>
                <a:off x="8451171" y="5020624"/>
                <a:ext cx="61468" cy="131267"/>
              </a:xfrm>
              <a:custGeom>
                <a:avLst/>
                <a:gdLst>
                  <a:gd name="connsiteX0" fmla="*/ 0 w 61468"/>
                  <a:gd name="connsiteY0" fmla="*/ 0 h 131267"/>
                  <a:gd name="connsiteX1" fmla="*/ 61468 w 61468"/>
                  <a:gd name="connsiteY1" fmla="*/ 0 h 131267"/>
                  <a:gd name="connsiteX2" fmla="*/ 61468 w 61468"/>
                  <a:gd name="connsiteY2" fmla="*/ 131268 h 131267"/>
                  <a:gd name="connsiteX3" fmla="*/ 0 w 61468"/>
                  <a:gd name="connsiteY3" fmla="*/ 131268 h 131267"/>
                </a:gdLst>
                <a:ahLst/>
                <a:cxnLst>
                  <a:cxn ang="0">
                    <a:pos x="connsiteX0" y="connsiteY0"/>
                  </a:cxn>
                  <a:cxn ang="0">
                    <a:pos x="connsiteX1" y="connsiteY1"/>
                  </a:cxn>
                  <a:cxn ang="0">
                    <a:pos x="connsiteX2" y="connsiteY2"/>
                  </a:cxn>
                  <a:cxn ang="0">
                    <a:pos x="connsiteX3" y="connsiteY3"/>
                  </a:cxn>
                </a:cxnLst>
                <a:rect l="l" t="t" r="r" b="b"/>
                <a:pathLst>
                  <a:path w="61468" h="131267">
                    <a:moveTo>
                      <a:pt x="0" y="0"/>
                    </a:moveTo>
                    <a:lnTo>
                      <a:pt x="61468" y="0"/>
                    </a:lnTo>
                    <a:lnTo>
                      <a:pt x="61468" y="131268"/>
                    </a:lnTo>
                    <a:lnTo>
                      <a:pt x="0" y="131268"/>
                    </a:lnTo>
                    <a:close/>
                  </a:path>
                </a:pathLst>
              </a:custGeom>
              <a:solidFill>
                <a:srgbClr val="E6E6E6"/>
              </a:solidFill>
              <a:ln w="2188" cap="flat">
                <a:noFill/>
                <a:prstDash val="solid"/>
                <a:miter/>
              </a:ln>
            </p:spPr>
            <p:txBody>
              <a:bodyPr rtlCol="0" anchor="ctr"/>
              <a:lstStyle/>
              <a:p>
                <a:endParaRPr lang="ko-KR" altLang="en-US"/>
              </a:p>
            </p:txBody>
          </p:sp>
          <p:sp>
            <p:nvSpPr>
              <p:cNvPr id="601" name="자유형: 도형 600">
                <a:extLst>
                  <a:ext uri="{FF2B5EF4-FFF2-40B4-BE49-F238E27FC236}">
                    <a16:creationId xmlns:a16="http://schemas.microsoft.com/office/drawing/2014/main" id="{51A65B4D-78C0-992D-1641-4D8F9371C40E}"/>
                  </a:ext>
                </a:extLst>
              </p:cNvPr>
              <p:cNvSpPr/>
              <p:nvPr/>
            </p:nvSpPr>
            <p:spPr>
              <a:xfrm>
                <a:off x="8380965" y="5020624"/>
                <a:ext cx="61468" cy="131267"/>
              </a:xfrm>
              <a:custGeom>
                <a:avLst/>
                <a:gdLst>
                  <a:gd name="connsiteX0" fmla="*/ 0 w 61468"/>
                  <a:gd name="connsiteY0" fmla="*/ 0 h 131267"/>
                  <a:gd name="connsiteX1" fmla="*/ 61468 w 61468"/>
                  <a:gd name="connsiteY1" fmla="*/ 0 h 131267"/>
                  <a:gd name="connsiteX2" fmla="*/ 61468 w 61468"/>
                  <a:gd name="connsiteY2" fmla="*/ 131268 h 131267"/>
                  <a:gd name="connsiteX3" fmla="*/ 0 w 61468"/>
                  <a:gd name="connsiteY3" fmla="*/ 131268 h 131267"/>
                </a:gdLst>
                <a:ahLst/>
                <a:cxnLst>
                  <a:cxn ang="0">
                    <a:pos x="connsiteX0" y="connsiteY0"/>
                  </a:cxn>
                  <a:cxn ang="0">
                    <a:pos x="connsiteX1" y="connsiteY1"/>
                  </a:cxn>
                  <a:cxn ang="0">
                    <a:pos x="connsiteX2" y="connsiteY2"/>
                  </a:cxn>
                  <a:cxn ang="0">
                    <a:pos x="connsiteX3" y="connsiteY3"/>
                  </a:cxn>
                </a:cxnLst>
                <a:rect l="l" t="t" r="r" b="b"/>
                <a:pathLst>
                  <a:path w="61468" h="131267">
                    <a:moveTo>
                      <a:pt x="0" y="0"/>
                    </a:moveTo>
                    <a:lnTo>
                      <a:pt x="61468" y="0"/>
                    </a:lnTo>
                    <a:lnTo>
                      <a:pt x="61468" y="131268"/>
                    </a:lnTo>
                    <a:lnTo>
                      <a:pt x="0" y="131268"/>
                    </a:lnTo>
                    <a:close/>
                  </a:path>
                </a:pathLst>
              </a:custGeom>
              <a:solidFill>
                <a:srgbClr val="E6E6E6"/>
              </a:solidFill>
              <a:ln w="2188" cap="flat">
                <a:noFill/>
                <a:prstDash val="solid"/>
                <a:miter/>
              </a:ln>
            </p:spPr>
            <p:txBody>
              <a:bodyPr rtlCol="0" anchor="ctr"/>
              <a:lstStyle/>
              <a:p>
                <a:endParaRPr lang="ko-KR" altLang="en-US"/>
              </a:p>
            </p:txBody>
          </p:sp>
        </p:grpSp>
        <p:grpSp>
          <p:nvGrpSpPr>
            <p:cNvPr id="602" name="그래픽 10" descr="도시 블록">
              <a:extLst>
                <a:ext uri="{FF2B5EF4-FFF2-40B4-BE49-F238E27FC236}">
                  <a16:creationId xmlns:a16="http://schemas.microsoft.com/office/drawing/2014/main" id="{16C4BA24-91F8-D67D-0250-0E03DBF74DE3}"/>
                </a:ext>
              </a:extLst>
            </p:cNvPr>
            <p:cNvGrpSpPr/>
            <p:nvPr/>
          </p:nvGrpSpPr>
          <p:grpSpPr>
            <a:xfrm>
              <a:off x="8380965" y="5182520"/>
              <a:ext cx="284818" cy="35004"/>
              <a:chOff x="8380965" y="5182520"/>
              <a:chExt cx="284818" cy="35004"/>
            </a:xfrm>
            <a:solidFill>
              <a:srgbClr val="E6E6E6"/>
            </a:solidFill>
          </p:grpSpPr>
          <p:sp>
            <p:nvSpPr>
              <p:cNvPr id="603" name="자유형: 도형 602">
                <a:extLst>
                  <a:ext uri="{FF2B5EF4-FFF2-40B4-BE49-F238E27FC236}">
                    <a16:creationId xmlns:a16="http://schemas.microsoft.com/office/drawing/2014/main" id="{90EB8953-8731-0D52-DE66-8E338ABEFDF0}"/>
                  </a:ext>
                </a:extLst>
              </p:cNvPr>
              <p:cNvSpPr/>
              <p:nvPr/>
            </p:nvSpPr>
            <p:spPr>
              <a:xfrm>
                <a:off x="8520634" y="5182520"/>
                <a:ext cx="145149" cy="35004"/>
              </a:xfrm>
              <a:custGeom>
                <a:avLst/>
                <a:gdLst>
                  <a:gd name="connsiteX0" fmla="*/ 0 w 145149"/>
                  <a:gd name="connsiteY0" fmla="*/ 0 h 35004"/>
                  <a:gd name="connsiteX1" fmla="*/ 145149 w 145149"/>
                  <a:gd name="connsiteY1" fmla="*/ 0 h 35004"/>
                  <a:gd name="connsiteX2" fmla="*/ 145149 w 145149"/>
                  <a:gd name="connsiteY2" fmla="*/ 35005 h 35004"/>
                  <a:gd name="connsiteX3" fmla="*/ 0 w 145149"/>
                  <a:gd name="connsiteY3" fmla="*/ 35005 h 35004"/>
                </a:gdLst>
                <a:ahLst/>
                <a:cxnLst>
                  <a:cxn ang="0">
                    <a:pos x="connsiteX0" y="connsiteY0"/>
                  </a:cxn>
                  <a:cxn ang="0">
                    <a:pos x="connsiteX1" y="connsiteY1"/>
                  </a:cxn>
                  <a:cxn ang="0">
                    <a:pos x="connsiteX2" y="connsiteY2"/>
                  </a:cxn>
                  <a:cxn ang="0">
                    <a:pos x="connsiteX3" y="connsiteY3"/>
                  </a:cxn>
                </a:cxnLst>
                <a:rect l="l" t="t" r="r" b="b"/>
                <a:pathLst>
                  <a:path w="145149" h="35004">
                    <a:moveTo>
                      <a:pt x="0" y="0"/>
                    </a:moveTo>
                    <a:lnTo>
                      <a:pt x="145149" y="0"/>
                    </a:lnTo>
                    <a:lnTo>
                      <a:pt x="145149" y="35005"/>
                    </a:lnTo>
                    <a:lnTo>
                      <a:pt x="0" y="35005"/>
                    </a:lnTo>
                    <a:close/>
                  </a:path>
                </a:pathLst>
              </a:custGeom>
              <a:solidFill>
                <a:srgbClr val="E6E6E6"/>
              </a:solidFill>
              <a:ln w="2188" cap="flat">
                <a:noFill/>
                <a:prstDash val="solid"/>
                <a:miter/>
              </a:ln>
            </p:spPr>
            <p:txBody>
              <a:bodyPr rtlCol="0" anchor="ctr"/>
              <a:lstStyle/>
              <a:p>
                <a:endParaRPr lang="ko-KR" altLang="en-US"/>
              </a:p>
            </p:txBody>
          </p:sp>
          <p:sp>
            <p:nvSpPr>
              <p:cNvPr id="604" name="자유형: 도형 603">
                <a:extLst>
                  <a:ext uri="{FF2B5EF4-FFF2-40B4-BE49-F238E27FC236}">
                    <a16:creationId xmlns:a16="http://schemas.microsoft.com/office/drawing/2014/main" id="{770B8177-01C8-FCC5-A244-08587CB5479A}"/>
                  </a:ext>
                </a:extLst>
              </p:cNvPr>
              <p:cNvSpPr/>
              <p:nvPr/>
            </p:nvSpPr>
            <p:spPr>
              <a:xfrm>
                <a:off x="8451171" y="5182520"/>
                <a:ext cx="61417" cy="35004"/>
              </a:xfrm>
              <a:custGeom>
                <a:avLst/>
                <a:gdLst>
                  <a:gd name="connsiteX0" fmla="*/ 0 w 61417"/>
                  <a:gd name="connsiteY0" fmla="*/ 0 h 35004"/>
                  <a:gd name="connsiteX1" fmla="*/ 61418 w 61417"/>
                  <a:gd name="connsiteY1" fmla="*/ 0 h 35004"/>
                  <a:gd name="connsiteX2" fmla="*/ 61418 w 61417"/>
                  <a:gd name="connsiteY2" fmla="*/ 35005 h 35004"/>
                  <a:gd name="connsiteX3" fmla="*/ 0 w 61417"/>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1417" h="35004">
                    <a:moveTo>
                      <a:pt x="0" y="0"/>
                    </a:moveTo>
                    <a:lnTo>
                      <a:pt x="61418" y="0"/>
                    </a:lnTo>
                    <a:lnTo>
                      <a:pt x="61418" y="35005"/>
                    </a:lnTo>
                    <a:lnTo>
                      <a:pt x="0" y="35005"/>
                    </a:lnTo>
                    <a:close/>
                  </a:path>
                </a:pathLst>
              </a:custGeom>
              <a:solidFill>
                <a:srgbClr val="E6E6E6"/>
              </a:solidFill>
              <a:ln w="2188" cap="flat">
                <a:noFill/>
                <a:prstDash val="solid"/>
                <a:miter/>
              </a:ln>
            </p:spPr>
            <p:txBody>
              <a:bodyPr rtlCol="0" anchor="ctr"/>
              <a:lstStyle/>
              <a:p>
                <a:endParaRPr lang="ko-KR" altLang="en-US"/>
              </a:p>
            </p:txBody>
          </p:sp>
          <p:sp>
            <p:nvSpPr>
              <p:cNvPr id="605" name="자유형: 도형 604">
                <a:extLst>
                  <a:ext uri="{FF2B5EF4-FFF2-40B4-BE49-F238E27FC236}">
                    <a16:creationId xmlns:a16="http://schemas.microsoft.com/office/drawing/2014/main" id="{32AF761B-D29A-B0ED-BAF9-5E63E65FDFE2}"/>
                  </a:ext>
                </a:extLst>
              </p:cNvPr>
              <p:cNvSpPr/>
              <p:nvPr/>
            </p:nvSpPr>
            <p:spPr>
              <a:xfrm>
                <a:off x="8380965" y="5182520"/>
                <a:ext cx="61417" cy="35004"/>
              </a:xfrm>
              <a:custGeom>
                <a:avLst/>
                <a:gdLst>
                  <a:gd name="connsiteX0" fmla="*/ 0 w 61417"/>
                  <a:gd name="connsiteY0" fmla="*/ 0 h 35004"/>
                  <a:gd name="connsiteX1" fmla="*/ 61418 w 61417"/>
                  <a:gd name="connsiteY1" fmla="*/ 0 h 35004"/>
                  <a:gd name="connsiteX2" fmla="*/ 61418 w 61417"/>
                  <a:gd name="connsiteY2" fmla="*/ 35005 h 35004"/>
                  <a:gd name="connsiteX3" fmla="*/ 0 w 61417"/>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1417" h="35004">
                    <a:moveTo>
                      <a:pt x="0" y="0"/>
                    </a:moveTo>
                    <a:lnTo>
                      <a:pt x="61418" y="0"/>
                    </a:lnTo>
                    <a:lnTo>
                      <a:pt x="61418" y="35005"/>
                    </a:lnTo>
                    <a:lnTo>
                      <a:pt x="0" y="35005"/>
                    </a:lnTo>
                    <a:close/>
                  </a:path>
                </a:pathLst>
              </a:custGeom>
              <a:solidFill>
                <a:srgbClr val="E6E6E6"/>
              </a:solidFill>
              <a:ln w="2188" cap="flat">
                <a:noFill/>
                <a:prstDash val="solid"/>
                <a:miter/>
              </a:ln>
            </p:spPr>
            <p:txBody>
              <a:bodyPr rtlCol="0" anchor="ctr"/>
              <a:lstStyle/>
              <a:p>
                <a:endParaRPr lang="ko-KR" altLang="en-US"/>
              </a:p>
            </p:txBody>
          </p:sp>
        </p:grpSp>
        <p:grpSp>
          <p:nvGrpSpPr>
            <p:cNvPr id="606" name="그래픽 10" descr="도시 블록">
              <a:extLst>
                <a:ext uri="{FF2B5EF4-FFF2-40B4-BE49-F238E27FC236}">
                  <a16:creationId xmlns:a16="http://schemas.microsoft.com/office/drawing/2014/main" id="{E9B5A2A2-046C-446B-B205-CA3FB5598C24}"/>
                </a:ext>
              </a:extLst>
            </p:cNvPr>
            <p:cNvGrpSpPr/>
            <p:nvPr/>
          </p:nvGrpSpPr>
          <p:grpSpPr>
            <a:xfrm>
              <a:off x="8380965" y="5248154"/>
              <a:ext cx="284614" cy="35004"/>
              <a:chOff x="8380965" y="5248154"/>
              <a:chExt cx="284614" cy="35004"/>
            </a:xfrm>
            <a:solidFill>
              <a:srgbClr val="FFFFFF"/>
            </a:solidFill>
          </p:grpSpPr>
          <p:sp>
            <p:nvSpPr>
              <p:cNvPr id="607" name="자유형: 도형 606">
                <a:extLst>
                  <a:ext uri="{FF2B5EF4-FFF2-40B4-BE49-F238E27FC236}">
                    <a16:creationId xmlns:a16="http://schemas.microsoft.com/office/drawing/2014/main" id="{446D0373-FDD3-6868-1340-83C486CBC202}"/>
                  </a:ext>
                </a:extLst>
              </p:cNvPr>
              <p:cNvSpPr/>
              <p:nvPr/>
            </p:nvSpPr>
            <p:spPr>
              <a:xfrm>
                <a:off x="8521399" y="5248154"/>
                <a:ext cx="144180" cy="35004"/>
              </a:xfrm>
              <a:custGeom>
                <a:avLst/>
                <a:gdLst>
                  <a:gd name="connsiteX0" fmla="*/ 0 w 144180"/>
                  <a:gd name="connsiteY0" fmla="*/ 0 h 35004"/>
                  <a:gd name="connsiteX1" fmla="*/ 144180 w 144180"/>
                  <a:gd name="connsiteY1" fmla="*/ 0 h 35004"/>
                  <a:gd name="connsiteX2" fmla="*/ 144180 w 144180"/>
                  <a:gd name="connsiteY2" fmla="*/ 35005 h 35004"/>
                  <a:gd name="connsiteX3" fmla="*/ 0 w 144180"/>
                  <a:gd name="connsiteY3" fmla="*/ 35005 h 35004"/>
                </a:gdLst>
                <a:ahLst/>
                <a:cxnLst>
                  <a:cxn ang="0">
                    <a:pos x="connsiteX0" y="connsiteY0"/>
                  </a:cxn>
                  <a:cxn ang="0">
                    <a:pos x="connsiteX1" y="connsiteY1"/>
                  </a:cxn>
                  <a:cxn ang="0">
                    <a:pos x="connsiteX2" y="connsiteY2"/>
                  </a:cxn>
                  <a:cxn ang="0">
                    <a:pos x="connsiteX3" y="connsiteY3"/>
                  </a:cxn>
                </a:cxnLst>
                <a:rect l="l" t="t" r="r" b="b"/>
                <a:pathLst>
                  <a:path w="144180" h="35004">
                    <a:moveTo>
                      <a:pt x="0" y="0"/>
                    </a:moveTo>
                    <a:lnTo>
                      <a:pt x="144180" y="0"/>
                    </a:lnTo>
                    <a:lnTo>
                      <a:pt x="144180" y="35005"/>
                    </a:lnTo>
                    <a:lnTo>
                      <a:pt x="0" y="35005"/>
                    </a:lnTo>
                    <a:close/>
                  </a:path>
                </a:pathLst>
              </a:custGeom>
              <a:solidFill>
                <a:srgbClr val="FFFFFF"/>
              </a:solidFill>
              <a:ln w="2188" cap="flat">
                <a:noFill/>
                <a:prstDash val="solid"/>
                <a:miter/>
              </a:ln>
            </p:spPr>
            <p:txBody>
              <a:bodyPr rtlCol="0" anchor="ctr"/>
              <a:lstStyle/>
              <a:p>
                <a:endParaRPr lang="ko-KR" altLang="en-US"/>
              </a:p>
            </p:txBody>
          </p:sp>
          <p:sp>
            <p:nvSpPr>
              <p:cNvPr id="608" name="자유형: 도형 607">
                <a:extLst>
                  <a:ext uri="{FF2B5EF4-FFF2-40B4-BE49-F238E27FC236}">
                    <a16:creationId xmlns:a16="http://schemas.microsoft.com/office/drawing/2014/main" id="{0EF15C58-CFAF-DBDA-788C-2C1A78A15AD3}"/>
                  </a:ext>
                </a:extLst>
              </p:cNvPr>
              <p:cNvSpPr/>
              <p:nvPr/>
            </p:nvSpPr>
            <p:spPr>
              <a:xfrm>
                <a:off x="8451805" y="5248154"/>
                <a:ext cx="60838" cy="35004"/>
              </a:xfrm>
              <a:custGeom>
                <a:avLst/>
                <a:gdLst>
                  <a:gd name="connsiteX0" fmla="*/ 0 w 60838"/>
                  <a:gd name="connsiteY0" fmla="*/ 0 h 35004"/>
                  <a:gd name="connsiteX1" fmla="*/ 60838 w 60838"/>
                  <a:gd name="connsiteY1" fmla="*/ 0 h 35004"/>
                  <a:gd name="connsiteX2" fmla="*/ 60838 w 60838"/>
                  <a:gd name="connsiteY2" fmla="*/ 35005 h 35004"/>
                  <a:gd name="connsiteX3" fmla="*/ 0 w 60838"/>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0838" h="35004">
                    <a:moveTo>
                      <a:pt x="0" y="0"/>
                    </a:moveTo>
                    <a:lnTo>
                      <a:pt x="60838" y="0"/>
                    </a:lnTo>
                    <a:lnTo>
                      <a:pt x="60838" y="35005"/>
                    </a:lnTo>
                    <a:lnTo>
                      <a:pt x="0" y="35005"/>
                    </a:lnTo>
                    <a:close/>
                  </a:path>
                </a:pathLst>
              </a:custGeom>
              <a:solidFill>
                <a:srgbClr val="FFFFFF"/>
              </a:solidFill>
              <a:ln w="2188" cap="flat">
                <a:noFill/>
                <a:prstDash val="solid"/>
                <a:miter/>
              </a:ln>
            </p:spPr>
            <p:txBody>
              <a:bodyPr rtlCol="0" anchor="ctr"/>
              <a:lstStyle/>
              <a:p>
                <a:endParaRPr lang="ko-KR" altLang="en-US"/>
              </a:p>
            </p:txBody>
          </p:sp>
          <p:sp>
            <p:nvSpPr>
              <p:cNvPr id="609" name="자유형: 도형 608">
                <a:extLst>
                  <a:ext uri="{FF2B5EF4-FFF2-40B4-BE49-F238E27FC236}">
                    <a16:creationId xmlns:a16="http://schemas.microsoft.com/office/drawing/2014/main" id="{A207EDED-EC7B-0D78-29E2-039EDD4F515B}"/>
                  </a:ext>
                </a:extLst>
              </p:cNvPr>
              <p:cNvSpPr/>
              <p:nvPr/>
            </p:nvSpPr>
            <p:spPr>
              <a:xfrm>
                <a:off x="8380965" y="5248154"/>
                <a:ext cx="61417" cy="35004"/>
              </a:xfrm>
              <a:custGeom>
                <a:avLst/>
                <a:gdLst>
                  <a:gd name="connsiteX0" fmla="*/ 0 w 61417"/>
                  <a:gd name="connsiteY0" fmla="*/ 0 h 35004"/>
                  <a:gd name="connsiteX1" fmla="*/ 61418 w 61417"/>
                  <a:gd name="connsiteY1" fmla="*/ 0 h 35004"/>
                  <a:gd name="connsiteX2" fmla="*/ 61418 w 61417"/>
                  <a:gd name="connsiteY2" fmla="*/ 35005 h 35004"/>
                  <a:gd name="connsiteX3" fmla="*/ 0 w 61417"/>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1417" h="35004">
                    <a:moveTo>
                      <a:pt x="0" y="0"/>
                    </a:moveTo>
                    <a:lnTo>
                      <a:pt x="61418" y="0"/>
                    </a:lnTo>
                    <a:lnTo>
                      <a:pt x="61418" y="35005"/>
                    </a:lnTo>
                    <a:lnTo>
                      <a:pt x="0" y="35005"/>
                    </a:lnTo>
                    <a:close/>
                  </a:path>
                </a:pathLst>
              </a:custGeom>
              <a:solidFill>
                <a:srgbClr val="FFFFFF"/>
              </a:solidFill>
              <a:ln w="2188" cap="flat">
                <a:noFill/>
                <a:prstDash val="solid"/>
                <a:miter/>
              </a:ln>
            </p:spPr>
            <p:txBody>
              <a:bodyPr rtlCol="0" anchor="ctr"/>
              <a:lstStyle/>
              <a:p>
                <a:endParaRPr lang="ko-KR" altLang="en-US"/>
              </a:p>
            </p:txBody>
          </p:sp>
        </p:grpSp>
        <p:grpSp>
          <p:nvGrpSpPr>
            <p:cNvPr id="610" name="그래픽 10" descr="도시 블록">
              <a:extLst>
                <a:ext uri="{FF2B5EF4-FFF2-40B4-BE49-F238E27FC236}">
                  <a16:creationId xmlns:a16="http://schemas.microsoft.com/office/drawing/2014/main" id="{76DEE643-309C-1C83-251F-A2841DC863AC}"/>
                </a:ext>
              </a:extLst>
            </p:cNvPr>
            <p:cNvGrpSpPr/>
            <p:nvPr/>
          </p:nvGrpSpPr>
          <p:grpSpPr>
            <a:xfrm>
              <a:off x="8451171" y="5313788"/>
              <a:ext cx="131598" cy="35004"/>
              <a:chOff x="8451171" y="5313788"/>
              <a:chExt cx="131598" cy="35004"/>
            </a:xfrm>
            <a:solidFill>
              <a:srgbClr val="E6E6E6"/>
            </a:solidFill>
          </p:grpSpPr>
          <p:sp>
            <p:nvSpPr>
              <p:cNvPr id="611" name="자유형: 도형 610">
                <a:extLst>
                  <a:ext uri="{FF2B5EF4-FFF2-40B4-BE49-F238E27FC236}">
                    <a16:creationId xmlns:a16="http://schemas.microsoft.com/office/drawing/2014/main" id="{4158B9B1-2596-0A08-2C32-AC20F7AD5257}"/>
                  </a:ext>
                </a:extLst>
              </p:cNvPr>
              <p:cNvSpPr/>
              <p:nvPr/>
            </p:nvSpPr>
            <p:spPr>
              <a:xfrm>
                <a:off x="8520634" y="5313788"/>
                <a:ext cx="62135" cy="35004"/>
              </a:xfrm>
              <a:custGeom>
                <a:avLst/>
                <a:gdLst>
                  <a:gd name="connsiteX0" fmla="*/ 0 w 62135"/>
                  <a:gd name="connsiteY0" fmla="*/ 0 h 35004"/>
                  <a:gd name="connsiteX1" fmla="*/ 62136 w 62135"/>
                  <a:gd name="connsiteY1" fmla="*/ 0 h 35004"/>
                  <a:gd name="connsiteX2" fmla="*/ 62136 w 62135"/>
                  <a:gd name="connsiteY2" fmla="*/ 35005 h 35004"/>
                  <a:gd name="connsiteX3" fmla="*/ 0 w 62135"/>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2135" h="35004">
                    <a:moveTo>
                      <a:pt x="0" y="0"/>
                    </a:moveTo>
                    <a:lnTo>
                      <a:pt x="62136" y="0"/>
                    </a:lnTo>
                    <a:lnTo>
                      <a:pt x="62136" y="35005"/>
                    </a:lnTo>
                    <a:lnTo>
                      <a:pt x="0" y="35005"/>
                    </a:lnTo>
                    <a:close/>
                  </a:path>
                </a:pathLst>
              </a:custGeom>
              <a:solidFill>
                <a:srgbClr val="E6E6E6"/>
              </a:solidFill>
              <a:ln w="2188" cap="flat">
                <a:noFill/>
                <a:prstDash val="solid"/>
                <a:miter/>
              </a:ln>
            </p:spPr>
            <p:txBody>
              <a:bodyPr rtlCol="0" anchor="ctr"/>
              <a:lstStyle/>
              <a:p>
                <a:endParaRPr lang="ko-KR" altLang="en-US"/>
              </a:p>
            </p:txBody>
          </p:sp>
          <p:sp>
            <p:nvSpPr>
              <p:cNvPr id="612" name="자유형: 도형 611">
                <a:extLst>
                  <a:ext uri="{FF2B5EF4-FFF2-40B4-BE49-F238E27FC236}">
                    <a16:creationId xmlns:a16="http://schemas.microsoft.com/office/drawing/2014/main" id="{CDA44EA8-979C-CBD6-6348-EDDA179C6877}"/>
                  </a:ext>
                </a:extLst>
              </p:cNvPr>
              <p:cNvSpPr/>
              <p:nvPr/>
            </p:nvSpPr>
            <p:spPr>
              <a:xfrm>
                <a:off x="8451171" y="5313788"/>
                <a:ext cx="61417" cy="35004"/>
              </a:xfrm>
              <a:custGeom>
                <a:avLst/>
                <a:gdLst>
                  <a:gd name="connsiteX0" fmla="*/ 0 w 61417"/>
                  <a:gd name="connsiteY0" fmla="*/ 0 h 35004"/>
                  <a:gd name="connsiteX1" fmla="*/ 61418 w 61417"/>
                  <a:gd name="connsiteY1" fmla="*/ 0 h 35004"/>
                  <a:gd name="connsiteX2" fmla="*/ 61418 w 61417"/>
                  <a:gd name="connsiteY2" fmla="*/ 35005 h 35004"/>
                  <a:gd name="connsiteX3" fmla="*/ 0 w 61417"/>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1417" h="35004">
                    <a:moveTo>
                      <a:pt x="0" y="0"/>
                    </a:moveTo>
                    <a:lnTo>
                      <a:pt x="61418" y="0"/>
                    </a:lnTo>
                    <a:lnTo>
                      <a:pt x="61418" y="35005"/>
                    </a:lnTo>
                    <a:lnTo>
                      <a:pt x="0" y="35005"/>
                    </a:lnTo>
                    <a:close/>
                  </a:path>
                </a:pathLst>
              </a:custGeom>
              <a:solidFill>
                <a:srgbClr val="E6E6E6"/>
              </a:solidFill>
              <a:ln w="2188" cap="flat">
                <a:noFill/>
                <a:prstDash val="solid"/>
                <a:miter/>
              </a:ln>
            </p:spPr>
            <p:txBody>
              <a:bodyPr rtlCol="0" anchor="ctr"/>
              <a:lstStyle/>
              <a:p>
                <a:endParaRPr lang="ko-KR" altLang="en-US"/>
              </a:p>
            </p:txBody>
          </p:sp>
        </p:grpSp>
        <p:grpSp>
          <p:nvGrpSpPr>
            <p:cNvPr id="613" name="그래픽 10" descr="도시 블록">
              <a:extLst>
                <a:ext uri="{FF2B5EF4-FFF2-40B4-BE49-F238E27FC236}">
                  <a16:creationId xmlns:a16="http://schemas.microsoft.com/office/drawing/2014/main" id="{4C089A24-6F15-E457-323B-4BCB4A3F6302}"/>
                </a:ext>
              </a:extLst>
            </p:cNvPr>
            <p:cNvGrpSpPr/>
            <p:nvPr/>
          </p:nvGrpSpPr>
          <p:grpSpPr>
            <a:xfrm>
              <a:off x="8451171" y="5445056"/>
              <a:ext cx="214182" cy="35004"/>
              <a:chOff x="8451171" y="5445056"/>
              <a:chExt cx="214182" cy="35004"/>
            </a:xfrm>
            <a:solidFill>
              <a:srgbClr val="E6E6E6"/>
            </a:solidFill>
          </p:grpSpPr>
          <p:sp>
            <p:nvSpPr>
              <p:cNvPr id="614" name="자유형: 도형 613">
                <a:extLst>
                  <a:ext uri="{FF2B5EF4-FFF2-40B4-BE49-F238E27FC236}">
                    <a16:creationId xmlns:a16="http://schemas.microsoft.com/office/drawing/2014/main" id="{AEABCEAA-D0B3-E68E-51AA-330E1D4ACA1A}"/>
                  </a:ext>
                </a:extLst>
              </p:cNvPr>
              <p:cNvSpPr/>
              <p:nvPr/>
            </p:nvSpPr>
            <p:spPr>
              <a:xfrm>
                <a:off x="8521399" y="5445056"/>
                <a:ext cx="143954" cy="35004"/>
              </a:xfrm>
              <a:custGeom>
                <a:avLst/>
                <a:gdLst>
                  <a:gd name="connsiteX0" fmla="*/ 0 w 143954"/>
                  <a:gd name="connsiteY0" fmla="*/ 0 h 35004"/>
                  <a:gd name="connsiteX1" fmla="*/ 143955 w 143954"/>
                  <a:gd name="connsiteY1" fmla="*/ 0 h 35004"/>
                  <a:gd name="connsiteX2" fmla="*/ 143955 w 143954"/>
                  <a:gd name="connsiteY2" fmla="*/ 35005 h 35004"/>
                  <a:gd name="connsiteX3" fmla="*/ 0 w 143954"/>
                  <a:gd name="connsiteY3" fmla="*/ 35005 h 35004"/>
                </a:gdLst>
                <a:ahLst/>
                <a:cxnLst>
                  <a:cxn ang="0">
                    <a:pos x="connsiteX0" y="connsiteY0"/>
                  </a:cxn>
                  <a:cxn ang="0">
                    <a:pos x="connsiteX1" y="connsiteY1"/>
                  </a:cxn>
                  <a:cxn ang="0">
                    <a:pos x="connsiteX2" y="connsiteY2"/>
                  </a:cxn>
                  <a:cxn ang="0">
                    <a:pos x="connsiteX3" y="connsiteY3"/>
                  </a:cxn>
                </a:cxnLst>
                <a:rect l="l" t="t" r="r" b="b"/>
                <a:pathLst>
                  <a:path w="143954" h="35004">
                    <a:moveTo>
                      <a:pt x="0" y="0"/>
                    </a:moveTo>
                    <a:lnTo>
                      <a:pt x="143955" y="0"/>
                    </a:lnTo>
                    <a:lnTo>
                      <a:pt x="143955" y="35005"/>
                    </a:lnTo>
                    <a:lnTo>
                      <a:pt x="0" y="35005"/>
                    </a:lnTo>
                    <a:close/>
                  </a:path>
                </a:pathLst>
              </a:custGeom>
              <a:solidFill>
                <a:srgbClr val="E6E6E6"/>
              </a:solidFill>
              <a:ln w="2188" cap="flat">
                <a:noFill/>
                <a:prstDash val="solid"/>
                <a:miter/>
              </a:ln>
            </p:spPr>
            <p:txBody>
              <a:bodyPr rtlCol="0" anchor="ctr"/>
              <a:lstStyle/>
              <a:p>
                <a:endParaRPr lang="ko-KR" altLang="en-US"/>
              </a:p>
            </p:txBody>
          </p:sp>
          <p:sp>
            <p:nvSpPr>
              <p:cNvPr id="615" name="자유형: 도형 614">
                <a:extLst>
                  <a:ext uri="{FF2B5EF4-FFF2-40B4-BE49-F238E27FC236}">
                    <a16:creationId xmlns:a16="http://schemas.microsoft.com/office/drawing/2014/main" id="{04CCF2D2-93B4-8E8B-6571-5DEAEEEA2D06}"/>
                  </a:ext>
                </a:extLst>
              </p:cNvPr>
              <p:cNvSpPr/>
              <p:nvPr/>
            </p:nvSpPr>
            <p:spPr>
              <a:xfrm>
                <a:off x="8451171" y="5445056"/>
                <a:ext cx="61468" cy="35004"/>
              </a:xfrm>
              <a:custGeom>
                <a:avLst/>
                <a:gdLst>
                  <a:gd name="connsiteX0" fmla="*/ 0 w 61468"/>
                  <a:gd name="connsiteY0" fmla="*/ 0 h 35004"/>
                  <a:gd name="connsiteX1" fmla="*/ 61468 w 61468"/>
                  <a:gd name="connsiteY1" fmla="*/ 0 h 35004"/>
                  <a:gd name="connsiteX2" fmla="*/ 61468 w 61468"/>
                  <a:gd name="connsiteY2" fmla="*/ 35005 h 35004"/>
                  <a:gd name="connsiteX3" fmla="*/ 0 w 61468"/>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1468" h="35004">
                    <a:moveTo>
                      <a:pt x="0" y="0"/>
                    </a:moveTo>
                    <a:lnTo>
                      <a:pt x="61468" y="0"/>
                    </a:lnTo>
                    <a:lnTo>
                      <a:pt x="61468" y="35005"/>
                    </a:lnTo>
                    <a:lnTo>
                      <a:pt x="0" y="35005"/>
                    </a:lnTo>
                    <a:close/>
                  </a:path>
                </a:pathLst>
              </a:custGeom>
              <a:solidFill>
                <a:srgbClr val="E6E6E6"/>
              </a:solidFill>
              <a:ln w="2188" cap="flat">
                <a:noFill/>
                <a:prstDash val="solid"/>
                <a:miter/>
              </a:ln>
            </p:spPr>
            <p:txBody>
              <a:bodyPr rtlCol="0" anchor="ctr"/>
              <a:lstStyle/>
              <a:p>
                <a:endParaRPr lang="ko-KR" altLang="en-US"/>
              </a:p>
            </p:txBody>
          </p:sp>
        </p:grpSp>
        <p:grpSp>
          <p:nvGrpSpPr>
            <p:cNvPr id="616" name="그래픽 10" descr="도시 블록">
              <a:extLst>
                <a:ext uri="{FF2B5EF4-FFF2-40B4-BE49-F238E27FC236}">
                  <a16:creationId xmlns:a16="http://schemas.microsoft.com/office/drawing/2014/main" id="{95D9347F-1A7D-DA69-D7D8-42E76BF33DB4}"/>
                </a:ext>
              </a:extLst>
            </p:cNvPr>
            <p:cNvGrpSpPr/>
            <p:nvPr/>
          </p:nvGrpSpPr>
          <p:grpSpPr>
            <a:xfrm>
              <a:off x="8380987" y="5379422"/>
              <a:ext cx="201624" cy="35004"/>
              <a:chOff x="8380987" y="5379422"/>
              <a:chExt cx="201624" cy="35004"/>
            </a:xfrm>
            <a:solidFill>
              <a:srgbClr val="E6E6E6"/>
            </a:solidFill>
          </p:grpSpPr>
          <p:sp>
            <p:nvSpPr>
              <p:cNvPr id="617" name="자유형: 도형 616">
                <a:extLst>
                  <a:ext uri="{FF2B5EF4-FFF2-40B4-BE49-F238E27FC236}">
                    <a16:creationId xmlns:a16="http://schemas.microsoft.com/office/drawing/2014/main" id="{99301DB3-33D8-6CDA-612D-166B909E4B8B}"/>
                  </a:ext>
                </a:extLst>
              </p:cNvPr>
              <p:cNvSpPr/>
              <p:nvPr/>
            </p:nvSpPr>
            <p:spPr>
              <a:xfrm>
                <a:off x="8520634" y="5379422"/>
                <a:ext cx="61978" cy="35004"/>
              </a:xfrm>
              <a:custGeom>
                <a:avLst/>
                <a:gdLst>
                  <a:gd name="connsiteX0" fmla="*/ 0 w 61978"/>
                  <a:gd name="connsiteY0" fmla="*/ 0 h 35004"/>
                  <a:gd name="connsiteX1" fmla="*/ 61978 w 61978"/>
                  <a:gd name="connsiteY1" fmla="*/ 0 h 35004"/>
                  <a:gd name="connsiteX2" fmla="*/ 61978 w 61978"/>
                  <a:gd name="connsiteY2" fmla="*/ 35005 h 35004"/>
                  <a:gd name="connsiteX3" fmla="*/ 0 w 61978"/>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1978" h="35004">
                    <a:moveTo>
                      <a:pt x="0" y="0"/>
                    </a:moveTo>
                    <a:lnTo>
                      <a:pt x="61978" y="0"/>
                    </a:lnTo>
                    <a:lnTo>
                      <a:pt x="61978" y="35005"/>
                    </a:lnTo>
                    <a:lnTo>
                      <a:pt x="0" y="35005"/>
                    </a:lnTo>
                    <a:close/>
                  </a:path>
                </a:pathLst>
              </a:custGeom>
              <a:solidFill>
                <a:srgbClr val="E6E6E6"/>
              </a:solidFill>
              <a:ln w="2188" cap="flat">
                <a:noFill/>
                <a:prstDash val="solid"/>
                <a:miter/>
              </a:ln>
            </p:spPr>
            <p:txBody>
              <a:bodyPr rtlCol="0" anchor="ctr"/>
              <a:lstStyle/>
              <a:p>
                <a:endParaRPr lang="ko-KR" altLang="en-US"/>
              </a:p>
            </p:txBody>
          </p:sp>
          <p:sp>
            <p:nvSpPr>
              <p:cNvPr id="618" name="자유형: 도형 617">
                <a:extLst>
                  <a:ext uri="{FF2B5EF4-FFF2-40B4-BE49-F238E27FC236}">
                    <a16:creationId xmlns:a16="http://schemas.microsoft.com/office/drawing/2014/main" id="{AEAB9512-8F1D-F3B2-62EF-38FDA2429D5B}"/>
                  </a:ext>
                </a:extLst>
              </p:cNvPr>
              <p:cNvSpPr/>
              <p:nvPr/>
            </p:nvSpPr>
            <p:spPr>
              <a:xfrm>
                <a:off x="8451149" y="5379422"/>
                <a:ext cx="61437" cy="35004"/>
              </a:xfrm>
              <a:custGeom>
                <a:avLst/>
                <a:gdLst>
                  <a:gd name="connsiteX0" fmla="*/ 0 w 61437"/>
                  <a:gd name="connsiteY0" fmla="*/ 0 h 35004"/>
                  <a:gd name="connsiteX1" fmla="*/ 61438 w 61437"/>
                  <a:gd name="connsiteY1" fmla="*/ 0 h 35004"/>
                  <a:gd name="connsiteX2" fmla="*/ 61438 w 61437"/>
                  <a:gd name="connsiteY2" fmla="*/ 35005 h 35004"/>
                  <a:gd name="connsiteX3" fmla="*/ 0 w 61437"/>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1437" h="35004">
                    <a:moveTo>
                      <a:pt x="0" y="0"/>
                    </a:moveTo>
                    <a:lnTo>
                      <a:pt x="61438" y="0"/>
                    </a:lnTo>
                    <a:lnTo>
                      <a:pt x="61438" y="35005"/>
                    </a:lnTo>
                    <a:lnTo>
                      <a:pt x="0" y="35005"/>
                    </a:lnTo>
                    <a:close/>
                  </a:path>
                </a:pathLst>
              </a:custGeom>
              <a:solidFill>
                <a:srgbClr val="E6E6E6"/>
              </a:solidFill>
              <a:ln w="2188" cap="flat">
                <a:noFill/>
                <a:prstDash val="solid"/>
                <a:miter/>
              </a:ln>
            </p:spPr>
            <p:txBody>
              <a:bodyPr rtlCol="0" anchor="ctr"/>
              <a:lstStyle/>
              <a:p>
                <a:endParaRPr lang="ko-KR" altLang="en-US"/>
              </a:p>
            </p:txBody>
          </p:sp>
          <p:sp>
            <p:nvSpPr>
              <p:cNvPr id="619" name="자유형: 도형 618">
                <a:extLst>
                  <a:ext uri="{FF2B5EF4-FFF2-40B4-BE49-F238E27FC236}">
                    <a16:creationId xmlns:a16="http://schemas.microsoft.com/office/drawing/2014/main" id="{92771CF0-E107-9ED5-3D03-E82347952EFC}"/>
                  </a:ext>
                </a:extLst>
              </p:cNvPr>
              <p:cNvSpPr/>
              <p:nvPr/>
            </p:nvSpPr>
            <p:spPr>
              <a:xfrm>
                <a:off x="8380987" y="5379422"/>
                <a:ext cx="61437" cy="35004"/>
              </a:xfrm>
              <a:custGeom>
                <a:avLst/>
                <a:gdLst>
                  <a:gd name="connsiteX0" fmla="*/ 0 w 61437"/>
                  <a:gd name="connsiteY0" fmla="*/ 0 h 35004"/>
                  <a:gd name="connsiteX1" fmla="*/ 61438 w 61437"/>
                  <a:gd name="connsiteY1" fmla="*/ 0 h 35004"/>
                  <a:gd name="connsiteX2" fmla="*/ 61438 w 61437"/>
                  <a:gd name="connsiteY2" fmla="*/ 35005 h 35004"/>
                  <a:gd name="connsiteX3" fmla="*/ 0 w 61437"/>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1437" h="35004">
                    <a:moveTo>
                      <a:pt x="0" y="0"/>
                    </a:moveTo>
                    <a:lnTo>
                      <a:pt x="61438" y="0"/>
                    </a:lnTo>
                    <a:lnTo>
                      <a:pt x="61438" y="35005"/>
                    </a:lnTo>
                    <a:lnTo>
                      <a:pt x="0" y="35005"/>
                    </a:lnTo>
                    <a:close/>
                  </a:path>
                </a:pathLst>
              </a:custGeom>
              <a:solidFill>
                <a:srgbClr val="E6E6E6"/>
              </a:solidFill>
              <a:ln w="2188" cap="flat">
                <a:noFill/>
                <a:prstDash val="solid"/>
                <a:miter/>
              </a:ln>
            </p:spPr>
            <p:txBody>
              <a:bodyPr rtlCol="0" anchor="ctr"/>
              <a:lstStyle/>
              <a:p>
                <a:endParaRPr lang="ko-KR" altLang="en-US"/>
              </a:p>
            </p:txBody>
          </p:sp>
        </p:grpSp>
        <p:sp>
          <p:nvSpPr>
            <p:cNvPr id="620" name="자유형: 도형 619">
              <a:extLst>
                <a:ext uri="{FF2B5EF4-FFF2-40B4-BE49-F238E27FC236}">
                  <a16:creationId xmlns:a16="http://schemas.microsoft.com/office/drawing/2014/main" id="{708ABB0C-6A91-6200-DFEF-C24FDDA9AC1E}"/>
                </a:ext>
              </a:extLst>
            </p:cNvPr>
            <p:cNvSpPr/>
            <p:nvPr/>
          </p:nvSpPr>
          <p:spPr>
            <a:xfrm>
              <a:off x="8451959" y="5510690"/>
              <a:ext cx="60639" cy="35004"/>
            </a:xfrm>
            <a:custGeom>
              <a:avLst/>
              <a:gdLst>
                <a:gd name="connsiteX0" fmla="*/ 0 w 60639"/>
                <a:gd name="connsiteY0" fmla="*/ 0 h 35004"/>
                <a:gd name="connsiteX1" fmla="*/ 60639 w 60639"/>
                <a:gd name="connsiteY1" fmla="*/ 0 h 35004"/>
                <a:gd name="connsiteX2" fmla="*/ 60639 w 60639"/>
                <a:gd name="connsiteY2" fmla="*/ 35005 h 35004"/>
                <a:gd name="connsiteX3" fmla="*/ 0 w 60639"/>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0639" h="35004">
                  <a:moveTo>
                    <a:pt x="0" y="0"/>
                  </a:moveTo>
                  <a:lnTo>
                    <a:pt x="60639" y="0"/>
                  </a:lnTo>
                  <a:lnTo>
                    <a:pt x="60639" y="35005"/>
                  </a:lnTo>
                  <a:lnTo>
                    <a:pt x="0" y="35005"/>
                  </a:lnTo>
                  <a:close/>
                </a:path>
              </a:pathLst>
            </a:custGeom>
            <a:solidFill>
              <a:srgbClr val="E6E6E6"/>
            </a:solidFill>
            <a:ln w="2188" cap="flat">
              <a:noFill/>
              <a:prstDash val="solid"/>
              <a:miter/>
            </a:ln>
          </p:spPr>
          <p:txBody>
            <a:bodyPr rtlCol="0" anchor="ctr"/>
            <a:lstStyle/>
            <a:p>
              <a:endParaRPr lang="ko-KR" altLang="en-US"/>
            </a:p>
          </p:txBody>
        </p:sp>
        <p:sp>
          <p:nvSpPr>
            <p:cNvPr id="621" name="자유형: 도형 620">
              <a:extLst>
                <a:ext uri="{FF2B5EF4-FFF2-40B4-BE49-F238E27FC236}">
                  <a16:creationId xmlns:a16="http://schemas.microsoft.com/office/drawing/2014/main" id="{156A2EA5-DF1A-A9AA-DAD2-F3716A6A017B}"/>
                </a:ext>
              </a:extLst>
            </p:cNvPr>
            <p:cNvSpPr/>
            <p:nvPr/>
          </p:nvSpPr>
          <p:spPr>
            <a:xfrm>
              <a:off x="8521399" y="5641957"/>
              <a:ext cx="61431" cy="35004"/>
            </a:xfrm>
            <a:custGeom>
              <a:avLst/>
              <a:gdLst>
                <a:gd name="connsiteX0" fmla="*/ 0 w 61431"/>
                <a:gd name="connsiteY0" fmla="*/ 0 h 35004"/>
                <a:gd name="connsiteX1" fmla="*/ 61431 w 61431"/>
                <a:gd name="connsiteY1" fmla="*/ 0 h 35004"/>
                <a:gd name="connsiteX2" fmla="*/ 61431 w 61431"/>
                <a:gd name="connsiteY2" fmla="*/ 35005 h 35004"/>
                <a:gd name="connsiteX3" fmla="*/ 0 w 61431"/>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1431" h="35004">
                  <a:moveTo>
                    <a:pt x="0" y="0"/>
                  </a:moveTo>
                  <a:lnTo>
                    <a:pt x="61431" y="0"/>
                  </a:lnTo>
                  <a:lnTo>
                    <a:pt x="61431" y="35005"/>
                  </a:lnTo>
                  <a:lnTo>
                    <a:pt x="0" y="35005"/>
                  </a:lnTo>
                  <a:close/>
                </a:path>
              </a:pathLst>
            </a:custGeom>
            <a:solidFill>
              <a:srgbClr val="E6E6E6"/>
            </a:solidFill>
            <a:ln w="2188" cap="flat">
              <a:noFill/>
              <a:prstDash val="solid"/>
              <a:miter/>
            </a:ln>
          </p:spPr>
          <p:txBody>
            <a:bodyPr rtlCol="0" anchor="ctr"/>
            <a:lstStyle/>
            <a:p>
              <a:endParaRPr lang="ko-KR" altLang="en-US"/>
            </a:p>
          </p:txBody>
        </p:sp>
        <p:grpSp>
          <p:nvGrpSpPr>
            <p:cNvPr id="622" name="그래픽 10" descr="도시 블록">
              <a:extLst>
                <a:ext uri="{FF2B5EF4-FFF2-40B4-BE49-F238E27FC236}">
                  <a16:creationId xmlns:a16="http://schemas.microsoft.com/office/drawing/2014/main" id="{06F43BF3-62A8-95CC-B72D-864DE31059F4}"/>
                </a:ext>
              </a:extLst>
            </p:cNvPr>
            <p:cNvGrpSpPr/>
            <p:nvPr/>
          </p:nvGrpSpPr>
          <p:grpSpPr>
            <a:xfrm>
              <a:off x="8381162" y="5576323"/>
              <a:ext cx="284621" cy="35004"/>
              <a:chOff x="8381162" y="5576323"/>
              <a:chExt cx="284621" cy="35004"/>
            </a:xfrm>
            <a:solidFill>
              <a:srgbClr val="E6E6E6"/>
            </a:solidFill>
          </p:grpSpPr>
          <p:sp>
            <p:nvSpPr>
              <p:cNvPr id="623" name="자유형: 도형 622">
                <a:extLst>
                  <a:ext uri="{FF2B5EF4-FFF2-40B4-BE49-F238E27FC236}">
                    <a16:creationId xmlns:a16="http://schemas.microsoft.com/office/drawing/2014/main" id="{3E054AC8-7970-E225-95EE-58C9993FA3E9}"/>
                  </a:ext>
                </a:extLst>
              </p:cNvPr>
              <p:cNvSpPr/>
              <p:nvPr/>
            </p:nvSpPr>
            <p:spPr>
              <a:xfrm>
                <a:off x="8520634" y="5576323"/>
                <a:ext cx="145149" cy="35004"/>
              </a:xfrm>
              <a:custGeom>
                <a:avLst/>
                <a:gdLst>
                  <a:gd name="connsiteX0" fmla="*/ 0 w 145149"/>
                  <a:gd name="connsiteY0" fmla="*/ 0 h 35004"/>
                  <a:gd name="connsiteX1" fmla="*/ 145149 w 145149"/>
                  <a:gd name="connsiteY1" fmla="*/ 0 h 35004"/>
                  <a:gd name="connsiteX2" fmla="*/ 145149 w 145149"/>
                  <a:gd name="connsiteY2" fmla="*/ 35005 h 35004"/>
                  <a:gd name="connsiteX3" fmla="*/ 0 w 145149"/>
                  <a:gd name="connsiteY3" fmla="*/ 35005 h 35004"/>
                </a:gdLst>
                <a:ahLst/>
                <a:cxnLst>
                  <a:cxn ang="0">
                    <a:pos x="connsiteX0" y="connsiteY0"/>
                  </a:cxn>
                  <a:cxn ang="0">
                    <a:pos x="connsiteX1" y="connsiteY1"/>
                  </a:cxn>
                  <a:cxn ang="0">
                    <a:pos x="connsiteX2" y="connsiteY2"/>
                  </a:cxn>
                  <a:cxn ang="0">
                    <a:pos x="connsiteX3" y="connsiteY3"/>
                  </a:cxn>
                </a:cxnLst>
                <a:rect l="l" t="t" r="r" b="b"/>
                <a:pathLst>
                  <a:path w="145149" h="35004">
                    <a:moveTo>
                      <a:pt x="0" y="0"/>
                    </a:moveTo>
                    <a:lnTo>
                      <a:pt x="145149" y="0"/>
                    </a:lnTo>
                    <a:lnTo>
                      <a:pt x="145149" y="35005"/>
                    </a:lnTo>
                    <a:lnTo>
                      <a:pt x="0" y="35005"/>
                    </a:lnTo>
                    <a:close/>
                  </a:path>
                </a:pathLst>
              </a:custGeom>
              <a:solidFill>
                <a:srgbClr val="E6E6E6"/>
              </a:solidFill>
              <a:ln w="2188" cap="flat">
                <a:noFill/>
                <a:prstDash val="solid"/>
                <a:miter/>
              </a:ln>
            </p:spPr>
            <p:txBody>
              <a:bodyPr rtlCol="0" anchor="ctr"/>
              <a:lstStyle/>
              <a:p>
                <a:endParaRPr lang="ko-KR" altLang="en-US"/>
              </a:p>
            </p:txBody>
          </p:sp>
          <p:sp>
            <p:nvSpPr>
              <p:cNvPr id="624" name="자유형: 도형 623">
                <a:extLst>
                  <a:ext uri="{FF2B5EF4-FFF2-40B4-BE49-F238E27FC236}">
                    <a16:creationId xmlns:a16="http://schemas.microsoft.com/office/drawing/2014/main" id="{15DA5FCF-3EF8-5677-178E-040E6679A0CC}"/>
                  </a:ext>
                </a:extLst>
              </p:cNvPr>
              <p:cNvSpPr/>
              <p:nvPr/>
            </p:nvSpPr>
            <p:spPr>
              <a:xfrm>
                <a:off x="8451959" y="5576323"/>
                <a:ext cx="60639" cy="35004"/>
              </a:xfrm>
              <a:custGeom>
                <a:avLst/>
                <a:gdLst>
                  <a:gd name="connsiteX0" fmla="*/ 0 w 60639"/>
                  <a:gd name="connsiteY0" fmla="*/ 0 h 35004"/>
                  <a:gd name="connsiteX1" fmla="*/ 60639 w 60639"/>
                  <a:gd name="connsiteY1" fmla="*/ 0 h 35004"/>
                  <a:gd name="connsiteX2" fmla="*/ 60639 w 60639"/>
                  <a:gd name="connsiteY2" fmla="*/ 35005 h 35004"/>
                  <a:gd name="connsiteX3" fmla="*/ 0 w 60639"/>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0639" h="35004">
                    <a:moveTo>
                      <a:pt x="0" y="0"/>
                    </a:moveTo>
                    <a:lnTo>
                      <a:pt x="60639" y="0"/>
                    </a:lnTo>
                    <a:lnTo>
                      <a:pt x="60639" y="35005"/>
                    </a:lnTo>
                    <a:lnTo>
                      <a:pt x="0" y="35005"/>
                    </a:lnTo>
                    <a:close/>
                  </a:path>
                </a:pathLst>
              </a:custGeom>
              <a:solidFill>
                <a:srgbClr val="E6E6E6"/>
              </a:solidFill>
              <a:ln w="2188" cap="flat">
                <a:noFill/>
                <a:prstDash val="solid"/>
                <a:miter/>
              </a:ln>
            </p:spPr>
            <p:txBody>
              <a:bodyPr rtlCol="0" anchor="ctr"/>
              <a:lstStyle/>
              <a:p>
                <a:endParaRPr lang="ko-KR" altLang="en-US"/>
              </a:p>
            </p:txBody>
          </p:sp>
          <p:sp>
            <p:nvSpPr>
              <p:cNvPr id="625" name="자유형: 도형 624">
                <a:extLst>
                  <a:ext uri="{FF2B5EF4-FFF2-40B4-BE49-F238E27FC236}">
                    <a16:creationId xmlns:a16="http://schemas.microsoft.com/office/drawing/2014/main" id="{AD0C0BA6-E03A-5184-545E-03BF829314C5}"/>
                  </a:ext>
                </a:extLst>
              </p:cNvPr>
              <p:cNvSpPr/>
              <p:nvPr/>
            </p:nvSpPr>
            <p:spPr>
              <a:xfrm>
                <a:off x="8381162" y="5576323"/>
                <a:ext cx="60639" cy="35004"/>
              </a:xfrm>
              <a:custGeom>
                <a:avLst/>
                <a:gdLst>
                  <a:gd name="connsiteX0" fmla="*/ 0 w 60639"/>
                  <a:gd name="connsiteY0" fmla="*/ 0 h 35004"/>
                  <a:gd name="connsiteX1" fmla="*/ 60639 w 60639"/>
                  <a:gd name="connsiteY1" fmla="*/ 0 h 35004"/>
                  <a:gd name="connsiteX2" fmla="*/ 60639 w 60639"/>
                  <a:gd name="connsiteY2" fmla="*/ 35005 h 35004"/>
                  <a:gd name="connsiteX3" fmla="*/ 0 w 60639"/>
                  <a:gd name="connsiteY3" fmla="*/ 35005 h 35004"/>
                </a:gdLst>
                <a:ahLst/>
                <a:cxnLst>
                  <a:cxn ang="0">
                    <a:pos x="connsiteX0" y="connsiteY0"/>
                  </a:cxn>
                  <a:cxn ang="0">
                    <a:pos x="connsiteX1" y="connsiteY1"/>
                  </a:cxn>
                  <a:cxn ang="0">
                    <a:pos x="connsiteX2" y="connsiteY2"/>
                  </a:cxn>
                  <a:cxn ang="0">
                    <a:pos x="connsiteX3" y="connsiteY3"/>
                  </a:cxn>
                </a:cxnLst>
                <a:rect l="l" t="t" r="r" b="b"/>
                <a:pathLst>
                  <a:path w="60639" h="35004">
                    <a:moveTo>
                      <a:pt x="0" y="0"/>
                    </a:moveTo>
                    <a:lnTo>
                      <a:pt x="60639" y="0"/>
                    </a:lnTo>
                    <a:lnTo>
                      <a:pt x="60639" y="35005"/>
                    </a:lnTo>
                    <a:lnTo>
                      <a:pt x="0" y="35005"/>
                    </a:lnTo>
                    <a:close/>
                  </a:path>
                </a:pathLst>
              </a:custGeom>
              <a:solidFill>
                <a:srgbClr val="E6E6E6"/>
              </a:solidFill>
              <a:ln w="2188" cap="flat">
                <a:noFill/>
                <a:prstDash val="solid"/>
                <a:miter/>
              </a:ln>
            </p:spPr>
            <p:txBody>
              <a:bodyPr rtlCol="0" anchor="ctr"/>
              <a:lstStyle/>
              <a:p>
                <a:endParaRPr lang="ko-KR" altLang="en-US"/>
              </a:p>
            </p:txBody>
          </p:sp>
        </p:grpSp>
        <p:sp>
          <p:nvSpPr>
            <p:cNvPr id="626" name="자유형: 도형 625">
              <a:extLst>
                <a:ext uri="{FF2B5EF4-FFF2-40B4-BE49-F238E27FC236}">
                  <a16:creationId xmlns:a16="http://schemas.microsoft.com/office/drawing/2014/main" id="{539BAD2E-25AB-EF76-E0AA-CB5AC68E4ADA}"/>
                </a:ext>
              </a:extLst>
            </p:cNvPr>
            <p:cNvSpPr/>
            <p:nvPr/>
          </p:nvSpPr>
          <p:spPr>
            <a:xfrm>
              <a:off x="8451149" y="5641717"/>
              <a:ext cx="61437" cy="100879"/>
            </a:xfrm>
            <a:custGeom>
              <a:avLst/>
              <a:gdLst>
                <a:gd name="connsiteX0" fmla="*/ 0 w 61437"/>
                <a:gd name="connsiteY0" fmla="*/ 0 h 100879"/>
                <a:gd name="connsiteX1" fmla="*/ 61438 w 61437"/>
                <a:gd name="connsiteY1" fmla="*/ 0 h 100879"/>
                <a:gd name="connsiteX2" fmla="*/ 61438 w 61437"/>
                <a:gd name="connsiteY2" fmla="*/ 100879 h 100879"/>
                <a:gd name="connsiteX3" fmla="*/ 0 w 61437"/>
                <a:gd name="connsiteY3" fmla="*/ 100879 h 100879"/>
              </a:gdLst>
              <a:ahLst/>
              <a:cxnLst>
                <a:cxn ang="0">
                  <a:pos x="connsiteX0" y="connsiteY0"/>
                </a:cxn>
                <a:cxn ang="0">
                  <a:pos x="connsiteX1" y="connsiteY1"/>
                </a:cxn>
                <a:cxn ang="0">
                  <a:pos x="connsiteX2" y="connsiteY2"/>
                </a:cxn>
                <a:cxn ang="0">
                  <a:pos x="connsiteX3" y="connsiteY3"/>
                </a:cxn>
              </a:cxnLst>
              <a:rect l="l" t="t" r="r" b="b"/>
              <a:pathLst>
                <a:path w="61437" h="100879">
                  <a:moveTo>
                    <a:pt x="0" y="0"/>
                  </a:moveTo>
                  <a:lnTo>
                    <a:pt x="61438" y="0"/>
                  </a:lnTo>
                  <a:lnTo>
                    <a:pt x="61438" y="100879"/>
                  </a:lnTo>
                  <a:lnTo>
                    <a:pt x="0" y="100879"/>
                  </a:lnTo>
                  <a:close/>
                </a:path>
              </a:pathLst>
            </a:custGeom>
            <a:solidFill>
              <a:srgbClr val="E6E6E6"/>
            </a:solidFill>
            <a:ln w="2188" cap="flat">
              <a:noFill/>
              <a:prstDash val="solid"/>
              <a:miter/>
            </a:ln>
          </p:spPr>
          <p:txBody>
            <a:bodyPr rtlCol="0" anchor="ctr"/>
            <a:lstStyle/>
            <a:p>
              <a:endParaRPr lang="ko-KR" altLang="en-US"/>
            </a:p>
          </p:txBody>
        </p:sp>
      </p:grpSp>
      <p:grpSp>
        <p:nvGrpSpPr>
          <p:cNvPr id="627" name="그래픽 10" descr="도시 블록">
            <a:extLst>
              <a:ext uri="{FF2B5EF4-FFF2-40B4-BE49-F238E27FC236}">
                <a16:creationId xmlns:a16="http://schemas.microsoft.com/office/drawing/2014/main" id="{9F4EF4FE-DB92-1ACC-7A43-57D5408070AC}"/>
              </a:ext>
            </a:extLst>
          </p:cNvPr>
          <p:cNvGrpSpPr/>
          <p:nvPr/>
        </p:nvGrpSpPr>
        <p:grpSpPr>
          <a:xfrm>
            <a:off x="8717885" y="5126304"/>
            <a:ext cx="656338" cy="720797"/>
            <a:chOff x="8717885" y="5021799"/>
            <a:chExt cx="656338" cy="720797"/>
          </a:xfrm>
        </p:grpSpPr>
        <p:sp>
          <p:nvSpPr>
            <p:cNvPr id="628" name="자유형: 도형 627">
              <a:extLst>
                <a:ext uri="{FF2B5EF4-FFF2-40B4-BE49-F238E27FC236}">
                  <a16:creationId xmlns:a16="http://schemas.microsoft.com/office/drawing/2014/main" id="{D3A23999-45FA-FED4-0A6F-360D5F302E10}"/>
                </a:ext>
              </a:extLst>
            </p:cNvPr>
            <p:cNvSpPr/>
            <p:nvPr/>
          </p:nvSpPr>
          <p:spPr>
            <a:xfrm>
              <a:off x="8717885" y="5021799"/>
              <a:ext cx="656338" cy="720797"/>
            </a:xfrm>
            <a:custGeom>
              <a:avLst/>
              <a:gdLst>
                <a:gd name="connsiteX0" fmla="*/ 394700 w 656338"/>
                <a:gd name="connsiteY0" fmla="*/ 0 h 720797"/>
                <a:gd name="connsiteX1" fmla="*/ 394700 w 656338"/>
                <a:gd name="connsiteY1" fmla="*/ 326994 h 720797"/>
                <a:gd name="connsiteX2" fmla="*/ 656338 w 656338"/>
                <a:gd name="connsiteY2" fmla="*/ 326994 h 720797"/>
                <a:gd name="connsiteX3" fmla="*/ 656338 w 656338"/>
                <a:gd name="connsiteY3" fmla="*/ 720797 h 720797"/>
                <a:gd name="connsiteX4" fmla="*/ 0 w 656338"/>
                <a:gd name="connsiteY4" fmla="*/ 720797 h 720797"/>
                <a:gd name="connsiteX5" fmla="*/ 0 w 656338"/>
                <a:gd name="connsiteY5" fmla="*/ 0 h 720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338" h="720797">
                  <a:moveTo>
                    <a:pt x="394700" y="0"/>
                  </a:moveTo>
                  <a:lnTo>
                    <a:pt x="394700" y="326994"/>
                  </a:lnTo>
                  <a:lnTo>
                    <a:pt x="656338" y="326994"/>
                  </a:lnTo>
                  <a:lnTo>
                    <a:pt x="656338" y="720797"/>
                  </a:lnTo>
                  <a:lnTo>
                    <a:pt x="0" y="720797"/>
                  </a:lnTo>
                  <a:lnTo>
                    <a:pt x="0" y="0"/>
                  </a:lnTo>
                  <a:close/>
                </a:path>
              </a:pathLst>
            </a:custGeom>
            <a:solidFill>
              <a:srgbClr val="E6E6E6"/>
            </a:solidFill>
            <a:ln w="2188" cap="flat">
              <a:noFill/>
              <a:prstDash val="solid"/>
              <a:miter/>
            </a:ln>
          </p:spPr>
          <p:txBody>
            <a:bodyPr rtlCol="0" anchor="ctr"/>
            <a:lstStyle/>
            <a:p>
              <a:endParaRPr lang="ko-KR" altLang="en-US"/>
            </a:p>
          </p:txBody>
        </p:sp>
        <p:grpSp>
          <p:nvGrpSpPr>
            <p:cNvPr id="629" name="그래픽 10" descr="도시 블록">
              <a:extLst>
                <a:ext uri="{FF2B5EF4-FFF2-40B4-BE49-F238E27FC236}">
                  <a16:creationId xmlns:a16="http://schemas.microsoft.com/office/drawing/2014/main" id="{9F6BD072-6AAA-34BE-9F49-8FCE10AD14F1}"/>
                </a:ext>
              </a:extLst>
            </p:cNvPr>
            <p:cNvGrpSpPr/>
            <p:nvPr/>
          </p:nvGrpSpPr>
          <p:grpSpPr>
            <a:xfrm>
              <a:off x="8805375" y="5182520"/>
              <a:ext cx="306295" cy="64883"/>
              <a:chOff x="8805375" y="5182520"/>
              <a:chExt cx="306295" cy="64883"/>
            </a:xfrm>
            <a:solidFill>
              <a:srgbClr val="D2D2D2"/>
            </a:solidFill>
          </p:grpSpPr>
          <p:sp>
            <p:nvSpPr>
              <p:cNvPr id="630" name="자유형: 도형 629">
                <a:extLst>
                  <a:ext uri="{FF2B5EF4-FFF2-40B4-BE49-F238E27FC236}">
                    <a16:creationId xmlns:a16="http://schemas.microsoft.com/office/drawing/2014/main" id="{F13FD639-8FAF-01C0-8899-4791DA885DD4}"/>
                  </a:ext>
                </a:extLst>
              </p:cNvPr>
              <p:cNvSpPr/>
              <p:nvPr/>
            </p:nvSpPr>
            <p:spPr>
              <a:xfrm>
                <a:off x="8805375" y="5182520"/>
                <a:ext cx="61437" cy="64883"/>
              </a:xfrm>
              <a:custGeom>
                <a:avLst/>
                <a:gdLst>
                  <a:gd name="connsiteX0" fmla="*/ 0 w 61437"/>
                  <a:gd name="connsiteY0" fmla="*/ 0 h 64883"/>
                  <a:gd name="connsiteX1" fmla="*/ 61438 w 61437"/>
                  <a:gd name="connsiteY1" fmla="*/ 0 h 64883"/>
                  <a:gd name="connsiteX2" fmla="*/ 61438 w 61437"/>
                  <a:gd name="connsiteY2" fmla="*/ 64883 h 64883"/>
                  <a:gd name="connsiteX3" fmla="*/ 0 w 61437"/>
                  <a:gd name="connsiteY3" fmla="*/ 64883 h 64883"/>
                </a:gdLst>
                <a:ahLst/>
                <a:cxnLst>
                  <a:cxn ang="0">
                    <a:pos x="connsiteX0" y="connsiteY0"/>
                  </a:cxn>
                  <a:cxn ang="0">
                    <a:pos x="connsiteX1" y="connsiteY1"/>
                  </a:cxn>
                  <a:cxn ang="0">
                    <a:pos x="connsiteX2" y="connsiteY2"/>
                  </a:cxn>
                  <a:cxn ang="0">
                    <a:pos x="connsiteX3" y="connsiteY3"/>
                  </a:cxn>
                </a:cxnLst>
                <a:rect l="l" t="t" r="r" b="b"/>
                <a:pathLst>
                  <a:path w="61437" h="64883">
                    <a:moveTo>
                      <a:pt x="0" y="0"/>
                    </a:moveTo>
                    <a:lnTo>
                      <a:pt x="61438" y="0"/>
                    </a:lnTo>
                    <a:lnTo>
                      <a:pt x="61438" y="64883"/>
                    </a:lnTo>
                    <a:lnTo>
                      <a:pt x="0" y="64883"/>
                    </a:lnTo>
                    <a:close/>
                  </a:path>
                </a:pathLst>
              </a:custGeom>
              <a:solidFill>
                <a:srgbClr val="D2D2D2"/>
              </a:solidFill>
              <a:ln w="2188" cap="flat">
                <a:noFill/>
                <a:prstDash val="solid"/>
                <a:miter/>
              </a:ln>
            </p:spPr>
            <p:txBody>
              <a:bodyPr rtlCol="0" anchor="ctr"/>
              <a:lstStyle/>
              <a:p>
                <a:endParaRPr lang="ko-KR" altLang="en-US"/>
              </a:p>
            </p:txBody>
          </p:sp>
          <p:sp>
            <p:nvSpPr>
              <p:cNvPr id="631" name="자유형: 도형 630">
                <a:extLst>
                  <a:ext uri="{FF2B5EF4-FFF2-40B4-BE49-F238E27FC236}">
                    <a16:creationId xmlns:a16="http://schemas.microsoft.com/office/drawing/2014/main" id="{0FA8DA23-D923-01F9-B562-1EDD4187703D}"/>
                  </a:ext>
                </a:extLst>
              </p:cNvPr>
              <p:cNvSpPr/>
              <p:nvPr/>
            </p:nvSpPr>
            <p:spPr>
              <a:xfrm>
                <a:off x="8892887" y="5182520"/>
                <a:ext cx="61437" cy="64883"/>
              </a:xfrm>
              <a:custGeom>
                <a:avLst/>
                <a:gdLst>
                  <a:gd name="connsiteX0" fmla="*/ 0 w 61437"/>
                  <a:gd name="connsiteY0" fmla="*/ 0 h 64883"/>
                  <a:gd name="connsiteX1" fmla="*/ 61438 w 61437"/>
                  <a:gd name="connsiteY1" fmla="*/ 0 h 64883"/>
                  <a:gd name="connsiteX2" fmla="*/ 61438 w 61437"/>
                  <a:gd name="connsiteY2" fmla="*/ 64883 h 64883"/>
                  <a:gd name="connsiteX3" fmla="*/ 0 w 61437"/>
                  <a:gd name="connsiteY3" fmla="*/ 64883 h 64883"/>
                </a:gdLst>
                <a:ahLst/>
                <a:cxnLst>
                  <a:cxn ang="0">
                    <a:pos x="connsiteX0" y="connsiteY0"/>
                  </a:cxn>
                  <a:cxn ang="0">
                    <a:pos x="connsiteX1" y="connsiteY1"/>
                  </a:cxn>
                  <a:cxn ang="0">
                    <a:pos x="connsiteX2" y="connsiteY2"/>
                  </a:cxn>
                  <a:cxn ang="0">
                    <a:pos x="connsiteX3" y="connsiteY3"/>
                  </a:cxn>
                </a:cxnLst>
                <a:rect l="l" t="t" r="r" b="b"/>
                <a:pathLst>
                  <a:path w="61437" h="64883">
                    <a:moveTo>
                      <a:pt x="0" y="0"/>
                    </a:moveTo>
                    <a:lnTo>
                      <a:pt x="61438" y="0"/>
                    </a:lnTo>
                    <a:lnTo>
                      <a:pt x="61438" y="64883"/>
                    </a:lnTo>
                    <a:lnTo>
                      <a:pt x="0" y="64883"/>
                    </a:lnTo>
                    <a:close/>
                  </a:path>
                </a:pathLst>
              </a:custGeom>
              <a:solidFill>
                <a:srgbClr val="D2D2D2"/>
              </a:solidFill>
              <a:ln w="2188" cap="flat">
                <a:noFill/>
                <a:prstDash val="solid"/>
                <a:miter/>
              </a:ln>
            </p:spPr>
            <p:txBody>
              <a:bodyPr rtlCol="0" anchor="ctr"/>
              <a:lstStyle/>
              <a:p>
                <a:endParaRPr lang="ko-KR" altLang="en-US"/>
              </a:p>
            </p:txBody>
          </p:sp>
          <p:sp>
            <p:nvSpPr>
              <p:cNvPr id="632" name="자유형: 도형 631">
                <a:extLst>
                  <a:ext uri="{FF2B5EF4-FFF2-40B4-BE49-F238E27FC236}">
                    <a16:creationId xmlns:a16="http://schemas.microsoft.com/office/drawing/2014/main" id="{25C7D4A7-9619-7B9C-B0D6-C4CCBEAC6A1C}"/>
                  </a:ext>
                </a:extLst>
              </p:cNvPr>
              <p:cNvSpPr/>
              <p:nvPr/>
            </p:nvSpPr>
            <p:spPr>
              <a:xfrm>
                <a:off x="8981055" y="5182520"/>
                <a:ext cx="130615" cy="64883"/>
              </a:xfrm>
              <a:custGeom>
                <a:avLst/>
                <a:gdLst>
                  <a:gd name="connsiteX0" fmla="*/ 0 w 130615"/>
                  <a:gd name="connsiteY0" fmla="*/ 0 h 64883"/>
                  <a:gd name="connsiteX1" fmla="*/ 130616 w 130615"/>
                  <a:gd name="connsiteY1" fmla="*/ 0 h 64883"/>
                  <a:gd name="connsiteX2" fmla="*/ 130616 w 130615"/>
                  <a:gd name="connsiteY2" fmla="*/ 64883 h 64883"/>
                  <a:gd name="connsiteX3" fmla="*/ 0 w 130615"/>
                  <a:gd name="connsiteY3" fmla="*/ 64883 h 64883"/>
                </a:gdLst>
                <a:ahLst/>
                <a:cxnLst>
                  <a:cxn ang="0">
                    <a:pos x="connsiteX0" y="connsiteY0"/>
                  </a:cxn>
                  <a:cxn ang="0">
                    <a:pos x="connsiteX1" y="connsiteY1"/>
                  </a:cxn>
                  <a:cxn ang="0">
                    <a:pos x="connsiteX2" y="connsiteY2"/>
                  </a:cxn>
                  <a:cxn ang="0">
                    <a:pos x="connsiteX3" y="connsiteY3"/>
                  </a:cxn>
                </a:cxnLst>
                <a:rect l="l" t="t" r="r" b="b"/>
                <a:pathLst>
                  <a:path w="130615" h="64883">
                    <a:moveTo>
                      <a:pt x="0" y="0"/>
                    </a:moveTo>
                    <a:lnTo>
                      <a:pt x="130616" y="0"/>
                    </a:lnTo>
                    <a:lnTo>
                      <a:pt x="130616" y="64883"/>
                    </a:lnTo>
                    <a:lnTo>
                      <a:pt x="0" y="64883"/>
                    </a:lnTo>
                    <a:close/>
                  </a:path>
                </a:pathLst>
              </a:custGeom>
              <a:solidFill>
                <a:srgbClr val="D2D2D2"/>
              </a:solidFill>
              <a:ln w="2188" cap="flat">
                <a:noFill/>
                <a:prstDash val="solid"/>
                <a:miter/>
              </a:ln>
            </p:spPr>
            <p:txBody>
              <a:bodyPr rtlCol="0" anchor="ctr"/>
              <a:lstStyle/>
              <a:p>
                <a:endParaRPr lang="ko-KR" altLang="en-US"/>
              </a:p>
            </p:txBody>
          </p:sp>
        </p:grpSp>
        <p:grpSp>
          <p:nvGrpSpPr>
            <p:cNvPr id="633" name="그래픽 10" descr="도시 블록">
              <a:extLst>
                <a:ext uri="{FF2B5EF4-FFF2-40B4-BE49-F238E27FC236}">
                  <a16:creationId xmlns:a16="http://schemas.microsoft.com/office/drawing/2014/main" id="{107373C8-57E2-74E5-9DCB-393FB0C53E20}"/>
                </a:ext>
              </a:extLst>
            </p:cNvPr>
            <p:cNvGrpSpPr/>
            <p:nvPr/>
          </p:nvGrpSpPr>
          <p:grpSpPr>
            <a:xfrm>
              <a:off x="9181851" y="5546445"/>
              <a:ext cx="61437" cy="129766"/>
              <a:chOff x="9181851" y="5546445"/>
              <a:chExt cx="61437" cy="129766"/>
            </a:xfrm>
          </p:grpSpPr>
          <p:sp>
            <p:nvSpPr>
              <p:cNvPr id="634" name="자유형: 도형 633">
                <a:extLst>
                  <a:ext uri="{FF2B5EF4-FFF2-40B4-BE49-F238E27FC236}">
                    <a16:creationId xmlns:a16="http://schemas.microsoft.com/office/drawing/2014/main" id="{E086E525-430F-6F60-EDCF-A63258D5107C}"/>
                  </a:ext>
                </a:extLst>
              </p:cNvPr>
              <p:cNvSpPr/>
              <p:nvPr/>
            </p:nvSpPr>
            <p:spPr>
              <a:xfrm>
                <a:off x="9181851" y="5546445"/>
                <a:ext cx="61437" cy="64883"/>
              </a:xfrm>
              <a:custGeom>
                <a:avLst/>
                <a:gdLst>
                  <a:gd name="connsiteX0" fmla="*/ 0 w 61437"/>
                  <a:gd name="connsiteY0" fmla="*/ 0 h 64883"/>
                  <a:gd name="connsiteX1" fmla="*/ 61438 w 61437"/>
                  <a:gd name="connsiteY1" fmla="*/ 0 h 64883"/>
                  <a:gd name="connsiteX2" fmla="*/ 61438 w 61437"/>
                  <a:gd name="connsiteY2" fmla="*/ 64883 h 64883"/>
                  <a:gd name="connsiteX3" fmla="*/ 0 w 61437"/>
                  <a:gd name="connsiteY3" fmla="*/ 64883 h 64883"/>
                </a:gdLst>
                <a:ahLst/>
                <a:cxnLst>
                  <a:cxn ang="0">
                    <a:pos x="connsiteX0" y="connsiteY0"/>
                  </a:cxn>
                  <a:cxn ang="0">
                    <a:pos x="connsiteX1" y="connsiteY1"/>
                  </a:cxn>
                  <a:cxn ang="0">
                    <a:pos x="connsiteX2" y="connsiteY2"/>
                  </a:cxn>
                  <a:cxn ang="0">
                    <a:pos x="connsiteX3" y="connsiteY3"/>
                  </a:cxn>
                </a:cxnLst>
                <a:rect l="l" t="t" r="r" b="b"/>
                <a:pathLst>
                  <a:path w="61437" h="64883">
                    <a:moveTo>
                      <a:pt x="0" y="0"/>
                    </a:moveTo>
                    <a:lnTo>
                      <a:pt x="61438" y="0"/>
                    </a:lnTo>
                    <a:lnTo>
                      <a:pt x="61438" y="64883"/>
                    </a:lnTo>
                    <a:lnTo>
                      <a:pt x="0" y="64883"/>
                    </a:lnTo>
                    <a:close/>
                  </a:path>
                </a:pathLst>
              </a:custGeom>
              <a:solidFill>
                <a:srgbClr val="737373"/>
              </a:solidFill>
              <a:ln w="2188" cap="flat">
                <a:noFill/>
                <a:prstDash val="solid"/>
                <a:miter/>
              </a:ln>
            </p:spPr>
            <p:txBody>
              <a:bodyPr rtlCol="0" anchor="ctr"/>
              <a:lstStyle/>
              <a:p>
                <a:endParaRPr lang="ko-KR" altLang="en-US"/>
              </a:p>
            </p:txBody>
          </p:sp>
          <p:sp>
            <p:nvSpPr>
              <p:cNvPr id="635" name="자유형: 도형 634">
                <a:extLst>
                  <a:ext uri="{FF2B5EF4-FFF2-40B4-BE49-F238E27FC236}">
                    <a16:creationId xmlns:a16="http://schemas.microsoft.com/office/drawing/2014/main" id="{7D41A6CD-CB68-6FA1-A0C8-01E16BC750E5}"/>
                  </a:ext>
                </a:extLst>
              </p:cNvPr>
              <p:cNvSpPr/>
              <p:nvPr/>
            </p:nvSpPr>
            <p:spPr>
              <a:xfrm>
                <a:off x="9181851" y="5611328"/>
                <a:ext cx="61437" cy="64883"/>
              </a:xfrm>
              <a:custGeom>
                <a:avLst/>
                <a:gdLst>
                  <a:gd name="connsiteX0" fmla="*/ 0 w 61437"/>
                  <a:gd name="connsiteY0" fmla="*/ 0 h 64883"/>
                  <a:gd name="connsiteX1" fmla="*/ 61438 w 61437"/>
                  <a:gd name="connsiteY1" fmla="*/ 0 h 64883"/>
                  <a:gd name="connsiteX2" fmla="*/ 61438 w 61437"/>
                  <a:gd name="connsiteY2" fmla="*/ 64883 h 64883"/>
                  <a:gd name="connsiteX3" fmla="*/ 0 w 61437"/>
                  <a:gd name="connsiteY3" fmla="*/ 64883 h 64883"/>
                </a:gdLst>
                <a:ahLst/>
                <a:cxnLst>
                  <a:cxn ang="0">
                    <a:pos x="connsiteX0" y="connsiteY0"/>
                  </a:cxn>
                  <a:cxn ang="0">
                    <a:pos x="connsiteX1" y="connsiteY1"/>
                  </a:cxn>
                  <a:cxn ang="0">
                    <a:pos x="connsiteX2" y="connsiteY2"/>
                  </a:cxn>
                  <a:cxn ang="0">
                    <a:pos x="connsiteX3" y="connsiteY3"/>
                  </a:cxn>
                </a:cxnLst>
                <a:rect l="l" t="t" r="r" b="b"/>
                <a:pathLst>
                  <a:path w="61437" h="64883">
                    <a:moveTo>
                      <a:pt x="0" y="0"/>
                    </a:moveTo>
                    <a:lnTo>
                      <a:pt x="61438" y="0"/>
                    </a:lnTo>
                    <a:lnTo>
                      <a:pt x="61438" y="64883"/>
                    </a:lnTo>
                    <a:lnTo>
                      <a:pt x="0" y="64883"/>
                    </a:lnTo>
                    <a:close/>
                  </a:path>
                </a:pathLst>
              </a:custGeom>
              <a:solidFill>
                <a:srgbClr val="D2D2D2"/>
              </a:solidFill>
              <a:ln w="2188" cap="flat">
                <a:noFill/>
                <a:prstDash val="solid"/>
                <a:miter/>
              </a:ln>
            </p:spPr>
            <p:txBody>
              <a:bodyPr rtlCol="0" anchor="ctr"/>
              <a:lstStyle/>
              <a:p>
                <a:endParaRPr lang="ko-KR" altLang="en-US"/>
              </a:p>
            </p:txBody>
          </p:sp>
        </p:grpSp>
        <p:grpSp>
          <p:nvGrpSpPr>
            <p:cNvPr id="636" name="그래픽 10" descr="도시 블록">
              <a:extLst>
                <a:ext uri="{FF2B5EF4-FFF2-40B4-BE49-F238E27FC236}">
                  <a16:creationId xmlns:a16="http://schemas.microsoft.com/office/drawing/2014/main" id="{7B82FB6E-36D1-1265-D404-1987191CB74D}"/>
                </a:ext>
              </a:extLst>
            </p:cNvPr>
            <p:cNvGrpSpPr/>
            <p:nvPr/>
          </p:nvGrpSpPr>
          <p:grpSpPr>
            <a:xfrm>
              <a:off x="9270019" y="5546445"/>
              <a:ext cx="64981" cy="129766"/>
              <a:chOff x="9270019" y="5546445"/>
              <a:chExt cx="64981" cy="129766"/>
            </a:xfrm>
          </p:grpSpPr>
          <p:sp>
            <p:nvSpPr>
              <p:cNvPr id="637" name="자유형: 도형 636">
                <a:extLst>
                  <a:ext uri="{FF2B5EF4-FFF2-40B4-BE49-F238E27FC236}">
                    <a16:creationId xmlns:a16="http://schemas.microsoft.com/office/drawing/2014/main" id="{5AC882FD-A384-F2E6-4F2C-200B91516EB0}"/>
                  </a:ext>
                </a:extLst>
              </p:cNvPr>
              <p:cNvSpPr/>
              <p:nvPr/>
            </p:nvSpPr>
            <p:spPr>
              <a:xfrm>
                <a:off x="9270019" y="5546445"/>
                <a:ext cx="64981" cy="64883"/>
              </a:xfrm>
              <a:custGeom>
                <a:avLst/>
                <a:gdLst>
                  <a:gd name="connsiteX0" fmla="*/ 0 w 64981"/>
                  <a:gd name="connsiteY0" fmla="*/ 0 h 64883"/>
                  <a:gd name="connsiteX1" fmla="*/ 64982 w 64981"/>
                  <a:gd name="connsiteY1" fmla="*/ 0 h 64883"/>
                  <a:gd name="connsiteX2" fmla="*/ 64982 w 64981"/>
                  <a:gd name="connsiteY2" fmla="*/ 64883 h 64883"/>
                  <a:gd name="connsiteX3" fmla="*/ 0 w 64981"/>
                  <a:gd name="connsiteY3" fmla="*/ 64883 h 64883"/>
                </a:gdLst>
                <a:ahLst/>
                <a:cxnLst>
                  <a:cxn ang="0">
                    <a:pos x="connsiteX0" y="connsiteY0"/>
                  </a:cxn>
                  <a:cxn ang="0">
                    <a:pos x="connsiteX1" y="connsiteY1"/>
                  </a:cxn>
                  <a:cxn ang="0">
                    <a:pos x="connsiteX2" y="connsiteY2"/>
                  </a:cxn>
                  <a:cxn ang="0">
                    <a:pos x="connsiteX3" y="connsiteY3"/>
                  </a:cxn>
                </a:cxnLst>
                <a:rect l="l" t="t" r="r" b="b"/>
                <a:pathLst>
                  <a:path w="64981" h="64883">
                    <a:moveTo>
                      <a:pt x="0" y="0"/>
                    </a:moveTo>
                    <a:lnTo>
                      <a:pt x="64982" y="0"/>
                    </a:lnTo>
                    <a:lnTo>
                      <a:pt x="64982" y="64883"/>
                    </a:lnTo>
                    <a:lnTo>
                      <a:pt x="0" y="64883"/>
                    </a:lnTo>
                    <a:close/>
                  </a:path>
                </a:pathLst>
              </a:custGeom>
              <a:solidFill>
                <a:srgbClr val="737373"/>
              </a:solidFill>
              <a:ln w="2188" cap="flat">
                <a:noFill/>
                <a:prstDash val="solid"/>
                <a:miter/>
              </a:ln>
            </p:spPr>
            <p:txBody>
              <a:bodyPr rtlCol="0" anchor="ctr"/>
              <a:lstStyle/>
              <a:p>
                <a:endParaRPr lang="ko-KR" altLang="en-US"/>
              </a:p>
            </p:txBody>
          </p:sp>
          <p:sp>
            <p:nvSpPr>
              <p:cNvPr id="638" name="자유형: 도형 637">
                <a:extLst>
                  <a:ext uri="{FF2B5EF4-FFF2-40B4-BE49-F238E27FC236}">
                    <a16:creationId xmlns:a16="http://schemas.microsoft.com/office/drawing/2014/main" id="{EB8AD2EF-3F8B-999A-3F9B-22A624DC53AA}"/>
                  </a:ext>
                </a:extLst>
              </p:cNvPr>
              <p:cNvSpPr/>
              <p:nvPr/>
            </p:nvSpPr>
            <p:spPr>
              <a:xfrm>
                <a:off x="9270019" y="5611328"/>
                <a:ext cx="64981" cy="64883"/>
              </a:xfrm>
              <a:custGeom>
                <a:avLst/>
                <a:gdLst>
                  <a:gd name="connsiteX0" fmla="*/ 0 w 64981"/>
                  <a:gd name="connsiteY0" fmla="*/ 0 h 64883"/>
                  <a:gd name="connsiteX1" fmla="*/ 64982 w 64981"/>
                  <a:gd name="connsiteY1" fmla="*/ 0 h 64883"/>
                  <a:gd name="connsiteX2" fmla="*/ 64982 w 64981"/>
                  <a:gd name="connsiteY2" fmla="*/ 64883 h 64883"/>
                  <a:gd name="connsiteX3" fmla="*/ 0 w 64981"/>
                  <a:gd name="connsiteY3" fmla="*/ 64883 h 64883"/>
                </a:gdLst>
                <a:ahLst/>
                <a:cxnLst>
                  <a:cxn ang="0">
                    <a:pos x="connsiteX0" y="connsiteY0"/>
                  </a:cxn>
                  <a:cxn ang="0">
                    <a:pos x="connsiteX1" y="connsiteY1"/>
                  </a:cxn>
                  <a:cxn ang="0">
                    <a:pos x="connsiteX2" y="connsiteY2"/>
                  </a:cxn>
                  <a:cxn ang="0">
                    <a:pos x="connsiteX3" y="connsiteY3"/>
                  </a:cxn>
                </a:cxnLst>
                <a:rect l="l" t="t" r="r" b="b"/>
                <a:pathLst>
                  <a:path w="64981" h="64883">
                    <a:moveTo>
                      <a:pt x="0" y="0"/>
                    </a:moveTo>
                    <a:lnTo>
                      <a:pt x="64982" y="0"/>
                    </a:lnTo>
                    <a:lnTo>
                      <a:pt x="64982" y="64883"/>
                    </a:lnTo>
                    <a:lnTo>
                      <a:pt x="0" y="64883"/>
                    </a:lnTo>
                    <a:close/>
                  </a:path>
                </a:pathLst>
              </a:custGeom>
              <a:solidFill>
                <a:srgbClr val="D2D2D2"/>
              </a:solidFill>
              <a:ln w="2188" cap="flat">
                <a:noFill/>
                <a:prstDash val="solid"/>
                <a:miter/>
              </a:ln>
            </p:spPr>
            <p:txBody>
              <a:bodyPr rtlCol="0" anchor="ctr"/>
              <a:lstStyle/>
              <a:p>
                <a:endParaRPr lang="ko-KR" altLang="en-US"/>
              </a:p>
            </p:txBody>
          </p:sp>
        </p:grpSp>
        <p:grpSp>
          <p:nvGrpSpPr>
            <p:cNvPr id="639" name="그래픽 10" descr="도시 블록">
              <a:extLst>
                <a:ext uri="{FF2B5EF4-FFF2-40B4-BE49-F238E27FC236}">
                  <a16:creationId xmlns:a16="http://schemas.microsoft.com/office/drawing/2014/main" id="{69D6ABEC-0994-BF33-0917-6EA9C188E029}"/>
                </a:ext>
              </a:extLst>
            </p:cNvPr>
            <p:cNvGrpSpPr/>
            <p:nvPr/>
          </p:nvGrpSpPr>
          <p:grpSpPr>
            <a:xfrm>
              <a:off x="8805375" y="5612829"/>
              <a:ext cx="61437" cy="129766"/>
              <a:chOff x="8805375" y="5612829"/>
              <a:chExt cx="61437" cy="129766"/>
            </a:xfrm>
          </p:grpSpPr>
          <p:sp>
            <p:nvSpPr>
              <p:cNvPr id="640" name="자유형: 도형 639">
                <a:extLst>
                  <a:ext uri="{FF2B5EF4-FFF2-40B4-BE49-F238E27FC236}">
                    <a16:creationId xmlns:a16="http://schemas.microsoft.com/office/drawing/2014/main" id="{07A51F0B-616A-D09B-077C-0F3F5F9FFBE9}"/>
                  </a:ext>
                </a:extLst>
              </p:cNvPr>
              <p:cNvSpPr/>
              <p:nvPr/>
            </p:nvSpPr>
            <p:spPr>
              <a:xfrm>
                <a:off x="8805375" y="5612829"/>
                <a:ext cx="61437" cy="64883"/>
              </a:xfrm>
              <a:custGeom>
                <a:avLst/>
                <a:gdLst>
                  <a:gd name="connsiteX0" fmla="*/ 0 w 61437"/>
                  <a:gd name="connsiteY0" fmla="*/ 0 h 64883"/>
                  <a:gd name="connsiteX1" fmla="*/ 61438 w 61437"/>
                  <a:gd name="connsiteY1" fmla="*/ 0 h 64883"/>
                  <a:gd name="connsiteX2" fmla="*/ 61438 w 61437"/>
                  <a:gd name="connsiteY2" fmla="*/ 64883 h 64883"/>
                  <a:gd name="connsiteX3" fmla="*/ 0 w 61437"/>
                  <a:gd name="connsiteY3" fmla="*/ 64883 h 64883"/>
                </a:gdLst>
                <a:ahLst/>
                <a:cxnLst>
                  <a:cxn ang="0">
                    <a:pos x="connsiteX0" y="connsiteY0"/>
                  </a:cxn>
                  <a:cxn ang="0">
                    <a:pos x="connsiteX1" y="connsiteY1"/>
                  </a:cxn>
                  <a:cxn ang="0">
                    <a:pos x="connsiteX2" y="connsiteY2"/>
                  </a:cxn>
                  <a:cxn ang="0">
                    <a:pos x="connsiteX3" y="connsiteY3"/>
                  </a:cxn>
                </a:cxnLst>
                <a:rect l="l" t="t" r="r" b="b"/>
                <a:pathLst>
                  <a:path w="61437" h="64883">
                    <a:moveTo>
                      <a:pt x="0" y="0"/>
                    </a:moveTo>
                    <a:lnTo>
                      <a:pt x="61438" y="0"/>
                    </a:lnTo>
                    <a:lnTo>
                      <a:pt x="61438" y="64883"/>
                    </a:lnTo>
                    <a:lnTo>
                      <a:pt x="0" y="64883"/>
                    </a:lnTo>
                    <a:close/>
                  </a:path>
                </a:pathLst>
              </a:custGeom>
              <a:solidFill>
                <a:srgbClr val="737373"/>
              </a:solidFill>
              <a:ln w="2188" cap="flat">
                <a:noFill/>
                <a:prstDash val="solid"/>
                <a:miter/>
              </a:ln>
            </p:spPr>
            <p:txBody>
              <a:bodyPr rtlCol="0" anchor="ctr"/>
              <a:lstStyle/>
              <a:p>
                <a:endParaRPr lang="ko-KR" altLang="en-US"/>
              </a:p>
            </p:txBody>
          </p:sp>
          <p:sp>
            <p:nvSpPr>
              <p:cNvPr id="641" name="자유형: 도형 640">
                <a:extLst>
                  <a:ext uri="{FF2B5EF4-FFF2-40B4-BE49-F238E27FC236}">
                    <a16:creationId xmlns:a16="http://schemas.microsoft.com/office/drawing/2014/main" id="{9799EB84-3F72-01C0-68B4-785782C605FF}"/>
                  </a:ext>
                </a:extLst>
              </p:cNvPr>
              <p:cNvSpPr/>
              <p:nvPr/>
            </p:nvSpPr>
            <p:spPr>
              <a:xfrm>
                <a:off x="8805375" y="5677712"/>
                <a:ext cx="61437" cy="64883"/>
              </a:xfrm>
              <a:custGeom>
                <a:avLst/>
                <a:gdLst>
                  <a:gd name="connsiteX0" fmla="*/ 0 w 61437"/>
                  <a:gd name="connsiteY0" fmla="*/ 0 h 64883"/>
                  <a:gd name="connsiteX1" fmla="*/ 61438 w 61437"/>
                  <a:gd name="connsiteY1" fmla="*/ 0 h 64883"/>
                  <a:gd name="connsiteX2" fmla="*/ 61438 w 61437"/>
                  <a:gd name="connsiteY2" fmla="*/ 64883 h 64883"/>
                  <a:gd name="connsiteX3" fmla="*/ 0 w 61437"/>
                  <a:gd name="connsiteY3" fmla="*/ 64883 h 64883"/>
                </a:gdLst>
                <a:ahLst/>
                <a:cxnLst>
                  <a:cxn ang="0">
                    <a:pos x="connsiteX0" y="connsiteY0"/>
                  </a:cxn>
                  <a:cxn ang="0">
                    <a:pos x="connsiteX1" y="connsiteY1"/>
                  </a:cxn>
                  <a:cxn ang="0">
                    <a:pos x="connsiteX2" y="connsiteY2"/>
                  </a:cxn>
                  <a:cxn ang="0">
                    <a:pos x="connsiteX3" y="connsiteY3"/>
                  </a:cxn>
                </a:cxnLst>
                <a:rect l="l" t="t" r="r" b="b"/>
                <a:pathLst>
                  <a:path w="61437" h="64883">
                    <a:moveTo>
                      <a:pt x="0" y="0"/>
                    </a:moveTo>
                    <a:lnTo>
                      <a:pt x="61438" y="0"/>
                    </a:lnTo>
                    <a:lnTo>
                      <a:pt x="61438" y="64883"/>
                    </a:lnTo>
                    <a:lnTo>
                      <a:pt x="0" y="64883"/>
                    </a:lnTo>
                    <a:close/>
                  </a:path>
                </a:pathLst>
              </a:custGeom>
              <a:solidFill>
                <a:srgbClr val="D2D2D2"/>
              </a:solidFill>
              <a:ln w="2188" cap="flat">
                <a:noFill/>
                <a:prstDash val="solid"/>
                <a:miter/>
              </a:ln>
            </p:spPr>
            <p:txBody>
              <a:bodyPr rtlCol="0" anchor="ctr"/>
              <a:lstStyle/>
              <a:p>
                <a:endParaRPr lang="ko-KR" altLang="en-US"/>
              </a:p>
            </p:txBody>
          </p:sp>
        </p:grpSp>
        <p:grpSp>
          <p:nvGrpSpPr>
            <p:cNvPr id="642" name="그래픽 10" descr="도시 블록">
              <a:extLst>
                <a:ext uri="{FF2B5EF4-FFF2-40B4-BE49-F238E27FC236}">
                  <a16:creationId xmlns:a16="http://schemas.microsoft.com/office/drawing/2014/main" id="{BDDA6F72-2358-BCA7-668C-314479799F59}"/>
                </a:ext>
              </a:extLst>
            </p:cNvPr>
            <p:cNvGrpSpPr/>
            <p:nvPr/>
          </p:nvGrpSpPr>
          <p:grpSpPr>
            <a:xfrm>
              <a:off x="8892887" y="5612829"/>
              <a:ext cx="61437" cy="129766"/>
              <a:chOff x="8892887" y="5612829"/>
              <a:chExt cx="61437" cy="129766"/>
            </a:xfrm>
          </p:grpSpPr>
          <p:sp>
            <p:nvSpPr>
              <p:cNvPr id="643" name="자유형: 도형 642">
                <a:extLst>
                  <a:ext uri="{FF2B5EF4-FFF2-40B4-BE49-F238E27FC236}">
                    <a16:creationId xmlns:a16="http://schemas.microsoft.com/office/drawing/2014/main" id="{6F01F029-3848-79CF-2A9F-7B8A8D037634}"/>
                  </a:ext>
                </a:extLst>
              </p:cNvPr>
              <p:cNvSpPr/>
              <p:nvPr/>
            </p:nvSpPr>
            <p:spPr>
              <a:xfrm>
                <a:off x="8892887" y="5612829"/>
                <a:ext cx="61437" cy="64883"/>
              </a:xfrm>
              <a:custGeom>
                <a:avLst/>
                <a:gdLst>
                  <a:gd name="connsiteX0" fmla="*/ 0 w 61437"/>
                  <a:gd name="connsiteY0" fmla="*/ 0 h 64883"/>
                  <a:gd name="connsiteX1" fmla="*/ 61438 w 61437"/>
                  <a:gd name="connsiteY1" fmla="*/ 0 h 64883"/>
                  <a:gd name="connsiteX2" fmla="*/ 61438 w 61437"/>
                  <a:gd name="connsiteY2" fmla="*/ 64883 h 64883"/>
                  <a:gd name="connsiteX3" fmla="*/ 0 w 61437"/>
                  <a:gd name="connsiteY3" fmla="*/ 64883 h 64883"/>
                </a:gdLst>
                <a:ahLst/>
                <a:cxnLst>
                  <a:cxn ang="0">
                    <a:pos x="connsiteX0" y="connsiteY0"/>
                  </a:cxn>
                  <a:cxn ang="0">
                    <a:pos x="connsiteX1" y="connsiteY1"/>
                  </a:cxn>
                  <a:cxn ang="0">
                    <a:pos x="connsiteX2" y="connsiteY2"/>
                  </a:cxn>
                  <a:cxn ang="0">
                    <a:pos x="connsiteX3" y="connsiteY3"/>
                  </a:cxn>
                </a:cxnLst>
                <a:rect l="l" t="t" r="r" b="b"/>
                <a:pathLst>
                  <a:path w="61437" h="64883">
                    <a:moveTo>
                      <a:pt x="0" y="0"/>
                    </a:moveTo>
                    <a:lnTo>
                      <a:pt x="61438" y="0"/>
                    </a:lnTo>
                    <a:lnTo>
                      <a:pt x="61438" y="64883"/>
                    </a:lnTo>
                    <a:lnTo>
                      <a:pt x="0" y="64883"/>
                    </a:lnTo>
                    <a:close/>
                  </a:path>
                </a:pathLst>
              </a:custGeom>
              <a:solidFill>
                <a:srgbClr val="737373"/>
              </a:solidFill>
              <a:ln w="2188" cap="flat">
                <a:noFill/>
                <a:prstDash val="solid"/>
                <a:miter/>
              </a:ln>
            </p:spPr>
            <p:txBody>
              <a:bodyPr rtlCol="0" anchor="ctr"/>
              <a:lstStyle/>
              <a:p>
                <a:endParaRPr lang="ko-KR" altLang="en-US"/>
              </a:p>
            </p:txBody>
          </p:sp>
          <p:sp>
            <p:nvSpPr>
              <p:cNvPr id="644" name="자유형: 도형 643">
                <a:extLst>
                  <a:ext uri="{FF2B5EF4-FFF2-40B4-BE49-F238E27FC236}">
                    <a16:creationId xmlns:a16="http://schemas.microsoft.com/office/drawing/2014/main" id="{936837CD-34CC-949D-D704-D87E8A1E265B}"/>
                  </a:ext>
                </a:extLst>
              </p:cNvPr>
              <p:cNvSpPr/>
              <p:nvPr/>
            </p:nvSpPr>
            <p:spPr>
              <a:xfrm>
                <a:off x="8892887" y="5677712"/>
                <a:ext cx="61437" cy="64883"/>
              </a:xfrm>
              <a:custGeom>
                <a:avLst/>
                <a:gdLst>
                  <a:gd name="connsiteX0" fmla="*/ 0 w 61437"/>
                  <a:gd name="connsiteY0" fmla="*/ 0 h 64883"/>
                  <a:gd name="connsiteX1" fmla="*/ 61438 w 61437"/>
                  <a:gd name="connsiteY1" fmla="*/ 0 h 64883"/>
                  <a:gd name="connsiteX2" fmla="*/ 61438 w 61437"/>
                  <a:gd name="connsiteY2" fmla="*/ 64883 h 64883"/>
                  <a:gd name="connsiteX3" fmla="*/ 0 w 61437"/>
                  <a:gd name="connsiteY3" fmla="*/ 64883 h 64883"/>
                </a:gdLst>
                <a:ahLst/>
                <a:cxnLst>
                  <a:cxn ang="0">
                    <a:pos x="connsiteX0" y="connsiteY0"/>
                  </a:cxn>
                  <a:cxn ang="0">
                    <a:pos x="connsiteX1" y="connsiteY1"/>
                  </a:cxn>
                  <a:cxn ang="0">
                    <a:pos x="connsiteX2" y="connsiteY2"/>
                  </a:cxn>
                  <a:cxn ang="0">
                    <a:pos x="connsiteX3" y="connsiteY3"/>
                  </a:cxn>
                </a:cxnLst>
                <a:rect l="l" t="t" r="r" b="b"/>
                <a:pathLst>
                  <a:path w="61437" h="64883">
                    <a:moveTo>
                      <a:pt x="0" y="0"/>
                    </a:moveTo>
                    <a:lnTo>
                      <a:pt x="61438" y="0"/>
                    </a:lnTo>
                    <a:lnTo>
                      <a:pt x="61438" y="64883"/>
                    </a:lnTo>
                    <a:lnTo>
                      <a:pt x="0" y="64883"/>
                    </a:lnTo>
                    <a:close/>
                  </a:path>
                </a:pathLst>
              </a:custGeom>
              <a:solidFill>
                <a:srgbClr val="D2D2D2"/>
              </a:solidFill>
              <a:ln w="2188" cap="flat">
                <a:noFill/>
                <a:prstDash val="solid"/>
                <a:miter/>
              </a:ln>
            </p:spPr>
            <p:txBody>
              <a:bodyPr rtlCol="0" anchor="ctr"/>
              <a:lstStyle/>
              <a:p>
                <a:endParaRPr lang="ko-KR" altLang="en-US"/>
              </a:p>
            </p:txBody>
          </p:sp>
        </p:grpSp>
        <p:grpSp>
          <p:nvGrpSpPr>
            <p:cNvPr id="645" name="그래픽 10" descr="도시 블록">
              <a:extLst>
                <a:ext uri="{FF2B5EF4-FFF2-40B4-BE49-F238E27FC236}">
                  <a16:creationId xmlns:a16="http://schemas.microsoft.com/office/drawing/2014/main" id="{14FA249C-CED6-EF84-6AC1-7ED556012F76}"/>
                </a:ext>
              </a:extLst>
            </p:cNvPr>
            <p:cNvGrpSpPr/>
            <p:nvPr/>
          </p:nvGrpSpPr>
          <p:grpSpPr>
            <a:xfrm>
              <a:off x="8981055" y="5612829"/>
              <a:ext cx="130615" cy="129766"/>
              <a:chOff x="8981055" y="5612829"/>
              <a:chExt cx="130615" cy="129766"/>
            </a:xfrm>
          </p:grpSpPr>
          <p:sp>
            <p:nvSpPr>
              <p:cNvPr id="646" name="자유형: 도형 645">
                <a:extLst>
                  <a:ext uri="{FF2B5EF4-FFF2-40B4-BE49-F238E27FC236}">
                    <a16:creationId xmlns:a16="http://schemas.microsoft.com/office/drawing/2014/main" id="{FAC4186C-DF9F-F2EF-65F7-E25D3CC69B57}"/>
                  </a:ext>
                </a:extLst>
              </p:cNvPr>
              <p:cNvSpPr/>
              <p:nvPr/>
            </p:nvSpPr>
            <p:spPr>
              <a:xfrm>
                <a:off x="8981055" y="5612829"/>
                <a:ext cx="130615" cy="64883"/>
              </a:xfrm>
              <a:custGeom>
                <a:avLst/>
                <a:gdLst>
                  <a:gd name="connsiteX0" fmla="*/ 0 w 130615"/>
                  <a:gd name="connsiteY0" fmla="*/ 0 h 64883"/>
                  <a:gd name="connsiteX1" fmla="*/ 130616 w 130615"/>
                  <a:gd name="connsiteY1" fmla="*/ 0 h 64883"/>
                  <a:gd name="connsiteX2" fmla="*/ 130616 w 130615"/>
                  <a:gd name="connsiteY2" fmla="*/ 64883 h 64883"/>
                  <a:gd name="connsiteX3" fmla="*/ 0 w 130615"/>
                  <a:gd name="connsiteY3" fmla="*/ 64883 h 64883"/>
                </a:gdLst>
                <a:ahLst/>
                <a:cxnLst>
                  <a:cxn ang="0">
                    <a:pos x="connsiteX0" y="connsiteY0"/>
                  </a:cxn>
                  <a:cxn ang="0">
                    <a:pos x="connsiteX1" y="connsiteY1"/>
                  </a:cxn>
                  <a:cxn ang="0">
                    <a:pos x="connsiteX2" y="connsiteY2"/>
                  </a:cxn>
                  <a:cxn ang="0">
                    <a:pos x="connsiteX3" y="connsiteY3"/>
                  </a:cxn>
                </a:cxnLst>
                <a:rect l="l" t="t" r="r" b="b"/>
                <a:pathLst>
                  <a:path w="130615" h="64883">
                    <a:moveTo>
                      <a:pt x="0" y="0"/>
                    </a:moveTo>
                    <a:lnTo>
                      <a:pt x="130616" y="0"/>
                    </a:lnTo>
                    <a:lnTo>
                      <a:pt x="130616" y="64883"/>
                    </a:lnTo>
                    <a:lnTo>
                      <a:pt x="0" y="64883"/>
                    </a:lnTo>
                    <a:close/>
                  </a:path>
                </a:pathLst>
              </a:custGeom>
              <a:solidFill>
                <a:srgbClr val="737373"/>
              </a:solidFill>
              <a:ln w="2188" cap="flat">
                <a:noFill/>
                <a:prstDash val="solid"/>
                <a:miter/>
              </a:ln>
            </p:spPr>
            <p:txBody>
              <a:bodyPr rtlCol="0" anchor="ctr"/>
              <a:lstStyle/>
              <a:p>
                <a:endParaRPr lang="ko-KR" altLang="en-US"/>
              </a:p>
            </p:txBody>
          </p:sp>
          <p:sp>
            <p:nvSpPr>
              <p:cNvPr id="647" name="자유형: 도형 646">
                <a:extLst>
                  <a:ext uri="{FF2B5EF4-FFF2-40B4-BE49-F238E27FC236}">
                    <a16:creationId xmlns:a16="http://schemas.microsoft.com/office/drawing/2014/main" id="{CCD6E6A0-9189-7FB3-61CA-95702247AF9F}"/>
                  </a:ext>
                </a:extLst>
              </p:cNvPr>
              <p:cNvSpPr/>
              <p:nvPr/>
            </p:nvSpPr>
            <p:spPr>
              <a:xfrm>
                <a:off x="8981055" y="5677712"/>
                <a:ext cx="130615" cy="64883"/>
              </a:xfrm>
              <a:custGeom>
                <a:avLst/>
                <a:gdLst>
                  <a:gd name="connsiteX0" fmla="*/ 0 w 130615"/>
                  <a:gd name="connsiteY0" fmla="*/ 0 h 64883"/>
                  <a:gd name="connsiteX1" fmla="*/ 130616 w 130615"/>
                  <a:gd name="connsiteY1" fmla="*/ 0 h 64883"/>
                  <a:gd name="connsiteX2" fmla="*/ 130616 w 130615"/>
                  <a:gd name="connsiteY2" fmla="*/ 64883 h 64883"/>
                  <a:gd name="connsiteX3" fmla="*/ 0 w 130615"/>
                  <a:gd name="connsiteY3" fmla="*/ 64883 h 64883"/>
                </a:gdLst>
                <a:ahLst/>
                <a:cxnLst>
                  <a:cxn ang="0">
                    <a:pos x="connsiteX0" y="connsiteY0"/>
                  </a:cxn>
                  <a:cxn ang="0">
                    <a:pos x="connsiteX1" y="connsiteY1"/>
                  </a:cxn>
                  <a:cxn ang="0">
                    <a:pos x="connsiteX2" y="connsiteY2"/>
                  </a:cxn>
                  <a:cxn ang="0">
                    <a:pos x="connsiteX3" y="connsiteY3"/>
                  </a:cxn>
                </a:cxnLst>
                <a:rect l="l" t="t" r="r" b="b"/>
                <a:pathLst>
                  <a:path w="130615" h="64883">
                    <a:moveTo>
                      <a:pt x="0" y="0"/>
                    </a:moveTo>
                    <a:lnTo>
                      <a:pt x="130616" y="0"/>
                    </a:lnTo>
                    <a:lnTo>
                      <a:pt x="130616" y="64883"/>
                    </a:lnTo>
                    <a:lnTo>
                      <a:pt x="0" y="64883"/>
                    </a:lnTo>
                    <a:close/>
                  </a:path>
                </a:pathLst>
              </a:custGeom>
              <a:solidFill>
                <a:srgbClr val="D2D2D2"/>
              </a:solidFill>
              <a:ln w="2188" cap="flat">
                <a:noFill/>
                <a:prstDash val="solid"/>
                <a:miter/>
              </a:ln>
            </p:spPr>
            <p:txBody>
              <a:bodyPr rtlCol="0" anchor="ctr"/>
              <a:lstStyle/>
              <a:p>
                <a:endParaRPr lang="ko-KR" altLang="en-US"/>
              </a:p>
            </p:txBody>
          </p:sp>
        </p:grpSp>
        <p:sp>
          <p:nvSpPr>
            <p:cNvPr id="648" name="자유형: 도형 647">
              <a:extLst>
                <a:ext uri="{FF2B5EF4-FFF2-40B4-BE49-F238E27FC236}">
                  <a16:creationId xmlns:a16="http://schemas.microsoft.com/office/drawing/2014/main" id="{056EE95F-8B19-E13D-8B43-541D20A24242}"/>
                </a:ext>
              </a:extLst>
            </p:cNvPr>
            <p:cNvSpPr/>
            <p:nvPr/>
          </p:nvSpPr>
          <p:spPr>
            <a:xfrm rot="-10800000">
              <a:off x="8805397" y="5480056"/>
              <a:ext cx="306291" cy="65633"/>
            </a:xfrm>
            <a:custGeom>
              <a:avLst/>
              <a:gdLst>
                <a:gd name="connsiteX0" fmla="*/ 0 w 306291"/>
                <a:gd name="connsiteY0" fmla="*/ 0 h 65633"/>
                <a:gd name="connsiteX1" fmla="*/ 306291 w 306291"/>
                <a:gd name="connsiteY1" fmla="*/ 0 h 65633"/>
                <a:gd name="connsiteX2" fmla="*/ 306291 w 306291"/>
                <a:gd name="connsiteY2" fmla="*/ 65634 h 65633"/>
                <a:gd name="connsiteX3" fmla="*/ 0 w 306291"/>
                <a:gd name="connsiteY3" fmla="*/ 65634 h 65633"/>
              </a:gdLst>
              <a:ahLst/>
              <a:cxnLst>
                <a:cxn ang="0">
                  <a:pos x="connsiteX0" y="connsiteY0"/>
                </a:cxn>
                <a:cxn ang="0">
                  <a:pos x="connsiteX1" y="connsiteY1"/>
                </a:cxn>
                <a:cxn ang="0">
                  <a:pos x="connsiteX2" y="connsiteY2"/>
                </a:cxn>
                <a:cxn ang="0">
                  <a:pos x="connsiteX3" y="connsiteY3"/>
                </a:cxn>
              </a:cxnLst>
              <a:rect l="l" t="t" r="r" b="b"/>
              <a:pathLst>
                <a:path w="306291" h="65633">
                  <a:moveTo>
                    <a:pt x="0" y="0"/>
                  </a:moveTo>
                  <a:lnTo>
                    <a:pt x="306291" y="0"/>
                  </a:lnTo>
                  <a:lnTo>
                    <a:pt x="306291" y="65634"/>
                  </a:lnTo>
                  <a:lnTo>
                    <a:pt x="0" y="65634"/>
                  </a:lnTo>
                  <a:close/>
                </a:path>
              </a:pathLst>
            </a:custGeom>
            <a:solidFill>
              <a:srgbClr val="D2D2D2"/>
            </a:solidFill>
            <a:ln w="2188" cap="flat">
              <a:noFill/>
              <a:prstDash val="solid"/>
              <a:miter/>
            </a:ln>
          </p:spPr>
          <p:txBody>
            <a:bodyPr rtlCol="0" anchor="ctr"/>
            <a:lstStyle/>
            <a:p>
              <a:endParaRPr lang="ko-KR" altLang="en-US"/>
            </a:p>
          </p:txBody>
        </p:sp>
        <p:sp>
          <p:nvSpPr>
            <p:cNvPr id="649" name="자유형: 도형 648">
              <a:extLst>
                <a:ext uri="{FF2B5EF4-FFF2-40B4-BE49-F238E27FC236}">
                  <a16:creationId xmlns:a16="http://schemas.microsoft.com/office/drawing/2014/main" id="{F3D708F5-8C5D-D266-D5E9-B73247CD2AE8}"/>
                </a:ext>
              </a:extLst>
            </p:cNvPr>
            <p:cNvSpPr/>
            <p:nvPr/>
          </p:nvSpPr>
          <p:spPr>
            <a:xfrm rot="-10800000">
              <a:off x="8805397" y="5348788"/>
              <a:ext cx="306291" cy="65633"/>
            </a:xfrm>
            <a:custGeom>
              <a:avLst/>
              <a:gdLst>
                <a:gd name="connsiteX0" fmla="*/ 0 w 306291"/>
                <a:gd name="connsiteY0" fmla="*/ 0 h 65633"/>
                <a:gd name="connsiteX1" fmla="*/ 306291 w 306291"/>
                <a:gd name="connsiteY1" fmla="*/ 0 h 65633"/>
                <a:gd name="connsiteX2" fmla="*/ 306291 w 306291"/>
                <a:gd name="connsiteY2" fmla="*/ 65634 h 65633"/>
                <a:gd name="connsiteX3" fmla="*/ 0 w 306291"/>
                <a:gd name="connsiteY3" fmla="*/ 65634 h 65633"/>
              </a:gdLst>
              <a:ahLst/>
              <a:cxnLst>
                <a:cxn ang="0">
                  <a:pos x="connsiteX0" y="connsiteY0"/>
                </a:cxn>
                <a:cxn ang="0">
                  <a:pos x="connsiteX1" y="connsiteY1"/>
                </a:cxn>
                <a:cxn ang="0">
                  <a:pos x="connsiteX2" y="connsiteY2"/>
                </a:cxn>
                <a:cxn ang="0">
                  <a:pos x="connsiteX3" y="connsiteY3"/>
                </a:cxn>
              </a:cxnLst>
              <a:rect l="l" t="t" r="r" b="b"/>
              <a:pathLst>
                <a:path w="306291" h="65633">
                  <a:moveTo>
                    <a:pt x="0" y="0"/>
                  </a:moveTo>
                  <a:lnTo>
                    <a:pt x="306291" y="0"/>
                  </a:lnTo>
                  <a:lnTo>
                    <a:pt x="306291" y="65634"/>
                  </a:lnTo>
                  <a:lnTo>
                    <a:pt x="0" y="65634"/>
                  </a:lnTo>
                  <a:close/>
                </a:path>
              </a:pathLst>
            </a:custGeom>
            <a:solidFill>
              <a:srgbClr val="D2D2D2"/>
            </a:solidFill>
            <a:ln w="2188" cap="flat">
              <a:noFill/>
              <a:prstDash val="solid"/>
              <a:miter/>
            </a:ln>
          </p:spPr>
          <p:txBody>
            <a:bodyPr rtlCol="0" anchor="ctr"/>
            <a:lstStyle/>
            <a:p>
              <a:endParaRPr lang="ko-KR" altLang="en-US"/>
            </a:p>
          </p:txBody>
        </p:sp>
        <p:sp>
          <p:nvSpPr>
            <p:cNvPr id="650" name="자유형: 도형 649">
              <a:extLst>
                <a:ext uri="{FF2B5EF4-FFF2-40B4-BE49-F238E27FC236}">
                  <a16:creationId xmlns:a16="http://schemas.microsoft.com/office/drawing/2014/main" id="{B70B9875-3919-6B45-34B1-66B76B933C23}"/>
                </a:ext>
              </a:extLst>
            </p:cNvPr>
            <p:cNvSpPr/>
            <p:nvPr/>
          </p:nvSpPr>
          <p:spPr>
            <a:xfrm rot="-10800000">
              <a:off x="8936665" y="5458178"/>
              <a:ext cx="306291" cy="21877"/>
            </a:xfrm>
            <a:custGeom>
              <a:avLst/>
              <a:gdLst>
                <a:gd name="connsiteX0" fmla="*/ 0 w 306291"/>
                <a:gd name="connsiteY0" fmla="*/ 0 h 21877"/>
                <a:gd name="connsiteX1" fmla="*/ 306291 w 306291"/>
                <a:gd name="connsiteY1" fmla="*/ 0 h 21877"/>
                <a:gd name="connsiteX2" fmla="*/ 306291 w 306291"/>
                <a:gd name="connsiteY2" fmla="*/ 21878 h 21877"/>
                <a:gd name="connsiteX3" fmla="*/ 0 w 306291"/>
                <a:gd name="connsiteY3" fmla="*/ 21878 h 21877"/>
              </a:gdLst>
              <a:ahLst/>
              <a:cxnLst>
                <a:cxn ang="0">
                  <a:pos x="connsiteX0" y="connsiteY0"/>
                </a:cxn>
                <a:cxn ang="0">
                  <a:pos x="connsiteX1" y="connsiteY1"/>
                </a:cxn>
                <a:cxn ang="0">
                  <a:pos x="connsiteX2" y="connsiteY2"/>
                </a:cxn>
                <a:cxn ang="0">
                  <a:pos x="connsiteX3" y="connsiteY3"/>
                </a:cxn>
              </a:cxnLst>
              <a:rect l="l" t="t" r="r" b="b"/>
              <a:pathLst>
                <a:path w="306291" h="21877">
                  <a:moveTo>
                    <a:pt x="0" y="0"/>
                  </a:moveTo>
                  <a:lnTo>
                    <a:pt x="306291" y="0"/>
                  </a:lnTo>
                  <a:lnTo>
                    <a:pt x="306291" y="21878"/>
                  </a:lnTo>
                  <a:lnTo>
                    <a:pt x="0" y="21878"/>
                  </a:lnTo>
                  <a:close/>
                </a:path>
              </a:pathLst>
            </a:custGeom>
            <a:solidFill>
              <a:srgbClr val="737373"/>
            </a:solidFill>
            <a:ln w="2188" cap="flat">
              <a:noFill/>
              <a:prstDash val="solid"/>
              <a:miter/>
            </a:ln>
          </p:spPr>
          <p:txBody>
            <a:bodyPr rtlCol="0" anchor="ctr"/>
            <a:lstStyle/>
            <a:p>
              <a:endParaRPr lang="ko-KR" altLang="en-US"/>
            </a:p>
          </p:txBody>
        </p:sp>
        <p:sp>
          <p:nvSpPr>
            <p:cNvPr id="651" name="자유형: 도형 650">
              <a:extLst>
                <a:ext uri="{FF2B5EF4-FFF2-40B4-BE49-F238E27FC236}">
                  <a16:creationId xmlns:a16="http://schemas.microsoft.com/office/drawing/2014/main" id="{9407B0E0-9E21-3BB0-C009-138CEF14B7E1}"/>
                </a:ext>
              </a:extLst>
            </p:cNvPr>
            <p:cNvSpPr/>
            <p:nvPr/>
          </p:nvSpPr>
          <p:spPr>
            <a:xfrm rot="-10800000">
              <a:off x="8936665" y="5326911"/>
              <a:ext cx="306291" cy="21877"/>
            </a:xfrm>
            <a:custGeom>
              <a:avLst/>
              <a:gdLst>
                <a:gd name="connsiteX0" fmla="*/ 0 w 306291"/>
                <a:gd name="connsiteY0" fmla="*/ 0 h 21877"/>
                <a:gd name="connsiteX1" fmla="*/ 306291 w 306291"/>
                <a:gd name="connsiteY1" fmla="*/ 0 h 21877"/>
                <a:gd name="connsiteX2" fmla="*/ 306291 w 306291"/>
                <a:gd name="connsiteY2" fmla="*/ 21878 h 21877"/>
                <a:gd name="connsiteX3" fmla="*/ 0 w 306291"/>
                <a:gd name="connsiteY3" fmla="*/ 21878 h 21877"/>
              </a:gdLst>
              <a:ahLst/>
              <a:cxnLst>
                <a:cxn ang="0">
                  <a:pos x="connsiteX0" y="connsiteY0"/>
                </a:cxn>
                <a:cxn ang="0">
                  <a:pos x="connsiteX1" y="connsiteY1"/>
                </a:cxn>
                <a:cxn ang="0">
                  <a:pos x="connsiteX2" y="connsiteY2"/>
                </a:cxn>
                <a:cxn ang="0">
                  <a:pos x="connsiteX3" y="connsiteY3"/>
                </a:cxn>
              </a:cxnLst>
              <a:rect l="l" t="t" r="r" b="b"/>
              <a:pathLst>
                <a:path w="306291" h="21877">
                  <a:moveTo>
                    <a:pt x="0" y="0"/>
                  </a:moveTo>
                  <a:lnTo>
                    <a:pt x="306291" y="0"/>
                  </a:lnTo>
                  <a:lnTo>
                    <a:pt x="306291" y="21878"/>
                  </a:lnTo>
                  <a:lnTo>
                    <a:pt x="0" y="21878"/>
                  </a:lnTo>
                  <a:close/>
                </a:path>
              </a:pathLst>
            </a:custGeom>
            <a:solidFill>
              <a:srgbClr val="737373"/>
            </a:solidFill>
            <a:ln w="2188" cap="flat">
              <a:noFill/>
              <a:prstDash val="solid"/>
              <a:miter/>
            </a:ln>
          </p:spPr>
          <p:txBody>
            <a:bodyPr rtlCol="0" anchor="ctr"/>
            <a:lstStyle/>
            <a:p>
              <a:endParaRPr lang="ko-KR" altLang="en-US"/>
            </a:p>
          </p:txBody>
        </p:sp>
      </p:grpSp>
    </p:spTree>
    <p:extLst>
      <p:ext uri="{BB962C8B-B14F-4D97-AF65-F5344CB8AC3E}">
        <p14:creationId xmlns:p14="http://schemas.microsoft.com/office/powerpoint/2010/main" val="106154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r>
              <a:rPr lang="en-US" altLang="ko-KR" dirty="0"/>
              <a:t>I. </a:t>
            </a:r>
            <a:r>
              <a:rPr lang="ko-KR" altLang="en-US" dirty="0"/>
              <a:t>금융산업 공통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제</a:t>
            </a:r>
            <a:r>
              <a:rPr lang="en-US" altLang="ko-KR" dirty="0"/>
              <a:t>7</a:t>
            </a:r>
            <a:r>
              <a:rPr lang="ko-KR" altLang="en-US" dirty="0"/>
              <a:t>차 금융규제혁신회의 개최</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a:t>금융산업 경쟁력 강화</a:t>
            </a:r>
            <a:r>
              <a:rPr lang="en-US" altLang="ko-KR" dirty="0"/>
              <a:t>, </a:t>
            </a:r>
            <a:r>
              <a:rPr lang="ko-KR" altLang="en-US" dirty="0"/>
              <a:t>글로벌 금융회사 육성을 위한 다양한 혁신과제들을 검토 </a:t>
            </a:r>
            <a:endParaRPr lang="en-US" altLang="ko-KR" dirty="0"/>
          </a:p>
          <a:p>
            <a:pPr>
              <a:lnSpc>
                <a:spcPct val="120000"/>
              </a:lnSpc>
              <a:defRPr/>
            </a:pPr>
            <a:r>
              <a:rPr lang="ko-KR" altLang="en-US" dirty="0"/>
              <a:t>❶</a:t>
            </a:r>
            <a:r>
              <a:rPr lang="ko-KR" altLang="en-US" dirty="0" err="1"/>
              <a:t>원화예대율</a:t>
            </a:r>
            <a:r>
              <a:rPr lang="ko-KR" altLang="en-US" dirty="0"/>
              <a:t> 규제 개선으로 </a:t>
            </a:r>
            <a:r>
              <a:rPr lang="ko-KR" altLang="en-US" dirty="0" err="1"/>
              <a:t>외은지점</a:t>
            </a:r>
            <a:r>
              <a:rPr lang="ko-KR" altLang="en-US" dirty="0"/>
              <a:t> 기업대출 여력 </a:t>
            </a:r>
            <a:r>
              <a:rPr lang="en-US" altLang="ko-KR" dirty="0"/>
              <a:t>12</a:t>
            </a:r>
            <a:r>
              <a:rPr lang="ko-KR" altLang="en-US" dirty="0"/>
              <a:t>조 원 확대</a:t>
            </a:r>
            <a:r>
              <a:rPr lang="en-US" altLang="ko-KR" dirty="0"/>
              <a:t>, </a:t>
            </a:r>
            <a:r>
              <a:rPr lang="ko-KR" altLang="en-US" dirty="0"/>
              <a:t>❷보험상품 비교</a:t>
            </a:r>
            <a:r>
              <a:rPr lang="en-US" altLang="ko-KR" dirty="0"/>
              <a:t>·</a:t>
            </a:r>
            <a:r>
              <a:rPr lang="ko-KR" altLang="en-US" dirty="0"/>
              <a:t>추천</a:t>
            </a:r>
            <a:r>
              <a:rPr lang="en-US" altLang="ko-KR" dirty="0"/>
              <a:t>, </a:t>
            </a:r>
            <a:r>
              <a:rPr lang="ko-KR" altLang="en-US" dirty="0"/>
              <a:t>플랫폼에서 적합한 상품으로 저렴하게 선택 가능</a:t>
            </a:r>
            <a:r>
              <a:rPr lang="en-US" altLang="ko-KR" dirty="0"/>
              <a:t>, ❸</a:t>
            </a:r>
            <a:r>
              <a:rPr lang="ko-KR" altLang="en-US" dirty="0"/>
              <a:t>금융상품  설명의무 제도를 소비자 친화적으로 개편</a:t>
            </a:r>
            <a:endParaRPr lang="en-US" altLang="ko-KR"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2023.4.5</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(2023.4.5), “</a:t>
            </a:r>
            <a:r>
              <a:rPr lang="ko-KR" altLang="en-US" dirty="0">
                <a:solidFill>
                  <a:schemeClr val="bg1">
                    <a:lumMod val="50000"/>
                  </a:schemeClr>
                </a:solidFill>
              </a:rPr>
              <a:t>제</a:t>
            </a:r>
            <a:r>
              <a:rPr lang="en-US" altLang="ko-KR" dirty="0">
                <a:solidFill>
                  <a:schemeClr val="bg1">
                    <a:lumMod val="50000"/>
                  </a:schemeClr>
                </a:solidFill>
              </a:rPr>
              <a:t>7</a:t>
            </a:r>
            <a:r>
              <a:rPr lang="ko-KR" altLang="en-US" dirty="0">
                <a:solidFill>
                  <a:schemeClr val="bg1">
                    <a:lumMod val="50000"/>
                  </a:schemeClr>
                </a:solidFill>
              </a:rPr>
              <a:t>차 금융규제혁신회의 개최</a:t>
            </a:r>
            <a:r>
              <a:rPr lang="en-US" altLang="ko-KR" dirty="0">
                <a:solidFill>
                  <a:schemeClr val="bg1">
                    <a:lumMod val="50000"/>
                  </a:schemeClr>
                </a:solidFill>
              </a:rPr>
              <a:t>”</a:t>
            </a:r>
          </a:p>
        </p:txBody>
      </p: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12" name="표 11">
            <a:extLst>
              <a:ext uri="{FF2B5EF4-FFF2-40B4-BE49-F238E27FC236}">
                <a16:creationId xmlns:a16="http://schemas.microsoft.com/office/drawing/2014/main" id="{B990B68D-3E3A-BD6E-4CC7-4AD1DBB55381}"/>
              </a:ext>
            </a:extLst>
          </p:cNvPr>
          <p:cNvGraphicFramePr>
            <a:graphicFrameLocks noGrp="1"/>
          </p:cNvGraphicFramePr>
          <p:nvPr>
            <p:extLst>
              <p:ext uri="{D42A27DB-BD31-4B8C-83A1-F6EECF244321}">
                <p14:modId xmlns:p14="http://schemas.microsoft.com/office/powerpoint/2010/main" val="88903180"/>
              </p:ext>
            </p:extLst>
          </p:nvPr>
        </p:nvGraphicFramePr>
        <p:xfrm>
          <a:off x="488940" y="2168523"/>
          <a:ext cx="2808000" cy="3708402"/>
        </p:xfrm>
        <a:graphic>
          <a:graphicData uri="http://schemas.openxmlformats.org/drawingml/2006/table">
            <a:tbl>
              <a:tblPr/>
              <a:tblGrid>
                <a:gridCol w="2808000">
                  <a:extLst>
                    <a:ext uri="{9D8B030D-6E8A-4147-A177-3AD203B41FA5}">
                      <a16:colId xmlns:a16="http://schemas.microsoft.com/office/drawing/2014/main" val="3655866858"/>
                    </a:ext>
                  </a:extLst>
                </a:gridCol>
              </a:tblGrid>
              <a:tr h="320995">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❶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외은지점</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원화예대율</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규제 개선방안 논의</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87407">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원화예대율</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규제가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’10.8</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 도입된 이후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외은지점에</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대해서는 큰 변경 없이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13</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년간 운영됨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00000"/>
                        </a:lnSpc>
                        <a:spcBef>
                          <a:spcPts val="6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원화대출금이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 원 이상인 은행</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외은지점</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포함</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은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원화예대율을</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100%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이하로 유지</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57175" marR="0" lvl="0" indent="-171450" algn="l" defTabSz="914400" eaLnBrk="1" fontAlgn="base" latinLnBrk="0" hangingPunct="1">
                        <a:lnSpc>
                          <a:spcPct val="100000"/>
                        </a:lnSpc>
                        <a:spcBef>
                          <a:spcPts val="600"/>
                        </a:spcBef>
                        <a:spcAft>
                          <a:spcPts val="0"/>
                        </a:spcAft>
                        <a:buClrTx/>
                        <a:buSzTx/>
                        <a:buFont typeface="Wingdings" panose="05000000000000000000" pitchFamily="2" charset="2"/>
                        <a:buChar char="à"/>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앞으로는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원화예대율</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규제가 적용되는 은행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외은지점</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포함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의 규모를 원화대출금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4</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조 원 이상으로 변경할 예정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00000"/>
                        </a:lnSpc>
                        <a:spcBef>
                          <a:spcPts val="6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현재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원화예대율</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규제가 적용되는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외은지점</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중 원화대출금이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 원에서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4</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 원 사이인 홍콩상하이은행</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(HSBC),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엠유에프지은행</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(MUFG)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등의 국내지점은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원화예대율</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규제대상에서 제외될 것으로 예상</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57175" marR="0" lvl="0" indent="-171450" algn="l" defTabSz="914400" eaLnBrk="1" fontAlgn="base" latinLnBrk="0" hangingPunct="1">
                        <a:lnSpc>
                          <a:spcPct val="100000"/>
                        </a:lnSpc>
                        <a:spcBef>
                          <a:spcPts val="600"/>
                        </a:spcBef>
                        <a:spcAft>
                          <a:spcPts val="0"/>
                        </a:spcAft>
                        <a:buClrTx/>
                        <a:buSzTx/>
                        <a:buFont typeface="Wingdings" panose="05000000000000000000" pitchFamily="2" charset="2"/>
                        <a:buChar char="à"/>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또한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본지점차입금 중에서 장기차입금 전체와 장기차입금의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를 한도로 한 단기차입금의 일부를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원화예수금으로</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인정할 계획</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00000"/>
                        </a:lnSpc>
                        <a:spcBef>
                          <a:spcPts val="6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이에 따라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외은지점들은</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원화예대율</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규제상의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원화예수금</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규모가 증대되어 대출 여력이 확대될 전망</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108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13" name="표 12">
            <a:extLst>
              <a:ext uri="{FF2B5EF4-FFF2-40B4-BE49-F238E27FC236}">
                <a16:creationId xmlns:a16="http://schemas.microsoft.com/office/drawing/2014/main" id="{A53362A5-525D-0CCD-4181-322B8E0CAEF4}"/>
              </a:ext>
            </a:extLst>
          </p:cNvPr>
          <p:cNvGraphicFramePr>
            <a:graphicFrameLocks noGrp="1"/>
          </p:cNvGraphicFramePr>
          <p:nvPr/>
        </p:nvGraphicFramePr>
        <p:xfrm>
          <a:off x="3548970" y="2168524"/>
          <a:ext cx="2808000" cy="3708402"/>
        </p:xfrm>
        <a:graphic>
          <a:graphicData uri="http://schemas.openxmlformats.org/drawingml/2006/table">
            <a:tbl>
              <a:tblPr/>
              <a:tblGrid>
                <a:gridCol w="2808000">
                  <a:extLst>
                    <a:ext uri="{9D8B030D-6E8A-4147-A177-3AD203B41FA5}">
                      <a16:colId xmlns:a16="http://schemas.microsoft.com/office/drawing/2014/main" val="3655866858"/>
                    </a:ext>
                  </a:extLst>
                </a:gridCol>
              </a:tblGrid>
              <a:tr h="308443">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❷ 플랫폼 보험상품 취급 시범운영 세부방안 논의</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99959">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차 금융규제혁신회의에서 플랫폼의 보험상품 취급 시범운영방안을 발표한 이후 다양한 이해관계자의 의견수렴 과정을 거쳐 보험설계사 등 모집채널에 대한 영향과 불공정경쟁 우려를 최소화하고 소비자를 보호할 수 있는 방안을 마련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57175" marR="0" lvl="0" indent="-171450" algn="l" defTabSz="914400" eaLnBrk="1" fontAlgn="base" latinLnBrk="0" hangingPunct="1">
                        <a:lnSpc>
                          <a:spcPct val="100000"/>
                        </a:lnSpc>
                        <a:spcBef>
                          <a:spcPts val="600"/>
                        </a:spcBef>
                        <a:spcAft>
                          <a:spcPts val="0"/>
                        </a:spcAft>
                        <a:buClrTx/>
                        <a:buSzTx/>
                        <a:buFont typeface="Wingdings" panose="05000000000000000000" pitchFamily="2" charset="2"/>
                        <a:buChar char="à"/>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플랫폼이 소비자 편익을 극대화하면서 기존 모집채널과 조화롭게 경쟁할 수 있도록 업무범위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취급상품을 설정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57175" marR="0" lvl="0" indent="-171450" algn="l" defTabSz="914400" eaLnBrk="1" fontAlgn="base" latinLnBrk="0" hangingPunct="1">
                        <a:lnSpc>
                          <a:spcPct val="100000"/>
                        </a:lnSpc>
                        <a:spcBef>
                          <a:spcPts val="600"/>
                        </a:spcBef>
                        <a:spcAft>
                          <a:spcPts val="0"/>
                        </a:spcAft>
                        <a:buClrTx/>
                        <a:buSzTx/>
                        <a:buFont typeface="Wingdings" panose="05000000000000000000" pitchFamily="2" charset="2"/>
                        <a:buChar char="à"/>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알고리즘 검증</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정보보호 강화 등 소비자를 보호하고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공정경쟁 질서를 확립할 수 있는 보완 방안도 함께 마련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108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14" name="표 13">
            <a:extLst>
              <a:ext uri="{FF2B5EF4-FFF2-40B4-BE49-F238E27FC236}">
                <a16:creationId xmlns:a16="http://schemas.microsoft.com/office/drawing/2014/main" id="{3005D405-5BB0-A029-4668-E3A8140FA988}"/>
              </a:ext>
            </a:extLst>
          </p:cNvPr>
          <p:cNvGraphicFramePr>
            <a:graphicFrameLocks noGrp="1"/>
          </p:cNvGraphicFramePr>
          <p:nvPr/>
        </p:nvGraphicFramePr>
        <p:xfrm>
          <a:off x="6609000" y="2168523"/>
          <a:ext cx="2808000" cy="3708402"/>
        </p:xfrm>
        <a:graphic>
          <a:graphicData uri="http://schemas.openxmlformats.org/drawingml/2006/table">
            <a:tbl>
              <a:tblPr/>
              <a:tblGrid>
                <a:gridCol w="2808000">
                  <a:extLst>
                    <a:ext uri="{9D8B030D-6E8A-4147-A177-3AD203B41FA5}">
                      <a16:colId xmlns:a16="http://schemas.microsoft.com/office/drawing/2014/main" val="3655866858"/>
                    </a:ext>
                  </a:extLst>
                </a:gridCol>
              </a:tblGrid>
              <a:tr h="320995">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❸ 금융소비자보호를 위한 설명의무 합리화 방안 논의</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87407">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금융소비자에게 상품 및 계약내용을 충실하게 설명하고 그 이해를 돕기 위해 금융소비자보호법상 설명의무 제도가 시행 중이나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상품설명서 용어가 어렵고 설명방식이 판매업자 중심으로 운영됨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00000"/>
                        </a:lnSpc>
                        <a:spcBef>
                          <a:spcPts val="6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금융소비자가 금융상품 및 계약내용을 실질적으로 잘 이해할 수 있도록 소비자 친화적인 상품설명 환경을 만들기 위해 제도개선 사항을 검토할 예정</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57175" marR="0" lvl="0" indent="-171450" algn="l" defTabSz="914400" eaLnBrk="1" fontAlgn="base" latinLnBrk="0" hangingPunct="1">
                        <a:lnSpc>
                          <a:spcPct val="100000"/>
                        </a:lnSpc>
                        <a:spcBef>
                          <a:spcPts val="600"/>
                        </a:spcBef>
                        <a:spcAft>
                          <a:spcPts val="0"/>
                        </a:spcAft>
                        <a:buClrTx/>
                        <a:buSzTx/>
                        <a:buFont typeface="Wingdings" panose="05000000000000000000" pitchFamily="2" charset="2"/>
                        <a:buChar char="à"/>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금융소비자의 행동편향</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정보수용능력 등을 고려하여 상품 설명내용</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설명방식</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사후관리 체계를 점검할 예정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또한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금융상품의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비대면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온라인거래 비중이 확대되면서 금융상품 판매업자의 설명의무 이행이 소홀해질 우려가 있어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소비자가 쉽게 접근할 수 있는 모바일 설명화면 구성과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실제 상품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계약의 주요 내용을 제대로 이해하였는지 여부를 확인하는 과정 등의 마련이 필요한 상황</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57175" marR="0" lvl="0" indent="-171450" algn="l" defTabSz="914400" eaLnBrk="1" fontAlgn="base" latinLnBrk="0" hangingPunct="1">
                        <a:lnSpc>
                          <a:spcPct val="100000"/>
                        </a:lnSpc>
                        <a:spcBef>
                          <a:spcPts val="600"/>
                        </a:spcBef>
                        <a:spcAft>
                          <a:spcPts val="0"/>
                        </a:spcAft>
                        <a:buClrTx/>
                        <a:buSzTx/>
                        <a:buFont typeface="Wingdings" panose="05000000000000000000" pitchFamily="2" charset="2"/>
                        <a:buChar char="à"/>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이를 위해 금융당국은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’22.8</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 마련된 「온라인 설명의무 가이드라인」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내용을 충실히 반영하여 전산시스템을 구축하도록 유도해 나갈 계획</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108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pic>
        <p:nvPicPr>
          <p:cNvPr id="16" name="그래픽 15" descr="부분적으로 선택 표시된 클립보드 단색으로 채워진">
            <a:extLst>
              <a:ext uri="{FF2B5EF4-FFF2-40B4-BE49-F238E27FC236}">
                <a16:creationId xmlns:a16="http://schemas.microsoft.com/office/drawing/2014/main" id="{18F74C66-0025-ECAF-B63C-513A052AF1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74689" y="4917264"/>
            <a:ext cx="914400" cy="914400"/>
          </a:xfrm>
          <a:prstGeom prst="rect">
            <a:avLst/>
          </a:prstGeom>
        </p:spPr>
      </p:pic>
    </p:spTree>
    <p:extLst>
      <p:ext uri="{BB962C8B-B14F-4D97-AF65-F5344CB8AC3E}">
        <p14:creationId xmlns:p14="http://schemas.microsoft.com/office/powerpoint/2010/main" val="3982845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IV. </a:t>
            </a:r>
            <a:r>
              <a:rPr lang="ko-KR" altLang="en-US" dirty="0"/>
              <a:t>금융투자업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a:t>
            </a:r>
            <a:r>
              <a:rPr lang="ko-KR" altLang="en-US" dirty="0" err="1"/>
              <a:t>투자성</a:t>
            </a:r>
            <a:r>
              <a:rPr lang="ko-KR" altLang="en-US" dirty="0"/>
              <a:t> 상품 위험등급 산정 가이드라인」</a:t>
            </a:r>
            <a:r>
              <a:rPr lang="en-US" altLang="ko-KR" dirty="0"/>
              <a:t> </a:t>
            </a:r>
            <a:r>
              <a:rPr lang="ko-KR" altLang="en-US" dirty="0"/>
              <a:t>마련 </a:t>
            </a:r>
          </a:p>
        </p:txBody>
      </p:sp>
      <p:sp>
        <p:nvSpPr>
          <p:cNvPr id="2" name="텍스트 개체 틀 1">
            <a:extLst>
              <a:ext uri="{FF2B5EF4-FFF2-40B4-BE49-F238E27FC236}">
                <a16:creationId xmlns:a16="http://schemas.microsoft.com/office/drawing/2014/main" id="{C07E42F1-61F2-63BB-14B9-E50C8BF5336A}"/>
              </a:ext>
            </a:extLst>
          </p:cNvPr>
          <p:cNvSpPr>
            <a:spLocks noGrp="1"/>
          </p:cNvSpPr>
          <p:nvPr>
            <p:ph type="body" sz="quarter" idx="13"/>
          </p:nvPr>
        </p:nvSpPr>
        <p:spPr/>
        <p:txBody>
          <a:bodyPr/>
          <a:lstStyle/>
          <a:p>
            <a:r>
              <a:rPr lang="ko-KR" altLang="en-US" dirty="0"/>
              <a:t>금융소비자가 원금손실 등 위험성이 있는 </a:t>
            </a:r>
            <a:r>
              <a:rPr lang="ko-KR" altLang="en-US" dirty="0" err="1"/>
              <a:t>투자성</a:t>
            </a:r>
            <a:r>
              <a:rPr lang="ko-KR" altLang="en-US" dirty="0"/>
              <a:t> 금융상품에 가입할 경우</a:t>
            </a:r>
            <a:r>
              <a:rPr lang="en-US" altLang="ko-KR" dirty="0"/>
              <a:t>, </a:t>
            </a:r>
            <a:r>
              <a:rPr lang="ko-KR" altLang="en-US" dirty="0"/>
              <a:t>해당 상품의 실질적인 위험을 이해</a:t>
            </a:r>
            <a:r>
              <a:rPr lang="en-US" altLang="ko-KR" dirty="0"/>
              <a:t>·</a:t>
            </a:r>
            <a:r>
              <a:rPr lang="ko-KR" altLang="en-US" dirty="0"/>
              <a:t>파악하도록 「</a:t>
            </a:r>
            <a:r>
              <a:rPr lang="ko-KR" altLang="en-US" dirty="0" err="1"/>
              <a:t>투자성</a:t>
            </a:r>
            <a:r>
              <a:rPr lang="ko-KR" altLang="en-US" dirty="0"/>
              <a:t> 상품 위험등급 산정 가이드라인」 제정</a:t>
            </a:r>
          </a:p>
          <a:p>
            <a:r>
              <a:rPr lang="ko-KR" altLang="en-US" dirty="0"/>
              <a:t>공통 기준에 따른 </a:t>
            </a:r>
            <a:r>
              <a:rPr lang="ko-KR" altLang="en-US" dirty="0" err="1"/>
              <a:t>투자성</a:t>
            </a:r>
            <a:r>
              <a:rPr lang="ko-KR" altLang="en-US" dirty="0"/>
              <a:t> 금융상품 위험등급에 대한 신뢰도 제고</a:t>
            </a:r>
            <a:r>
              <a:rPr lang="en-US" altLang="ko-KR" dirty="0"/>
              <a:t>·</a:t>
            </a:r>
            <a:r>
              <a:rPr lang="ko-KR" altLang="en-US" dirty="0"/>
              <a:t>금융소비자 본인이 투자하는 금융상품에 대한 위험성을 상세하게 파악할 수 있으며</a:t>
            </a:r>
            <a:r>
              <a:rPr lang="en-US" altLang="ko-KR" dirty="0"/>
              <a:t>, </a:t>
            </a:r>
            <a:r>
              <a:rPr lang="ko-KR" altLang="en-US" dirty="0"/>
              <a:t>동 가이드라인은 </a:t>
            </a:r>
            <a:r>
              <a:rPr lang="en-US" altLang="ko-KR" dirty="0"/>
              <a:t>’23.</a:t>
            </a:r>
            <a:r>
              <a:rPr lang="ko-KR" altLang="en-US" dirty="0"/>
              <a:t>상반기 중 「</a:t>
            </a:r>
            <a:r>
              <a:rPr lang="ko-KR" altLang="en-US" dirty="0" err="1"/>
              <a:t>표준투자권유준칙」에</a:t>
            </a:r>
            <a:r>
              <a:rPr lang="ko-KR" altLang="en-US" dirty="0"/>
              <a:t> 반영</a:t>
            </a:r>
            <a:r>
              <a:rPr lang="en-US" altLang="ko-KR" dirty="0"/>
              <a:t>, 4</a:t>
            </a:r>
            <a:r>
              <a:rPr lang="ko-KR" altLang="en-US" dirty="0"/>
              <a:t>분기</a:t>
            </a:r>
            <a:r>
              <a:rPr lang="en-US" altLang="ko-KR" dirty="0"/>
              <a:t>(</a:t>
            </a:r>
            <a:r>
              <a:rPr lang="ko-KR" altLang="en-US" dirty="0"/>
              <a:t>잠정</a:t>
            </a:r>
            <a:r>
              <a:rPr lang="en-US" altLang="ko-KR" dirty="0"/>
              <a:t>) </a:t>
            </a:r>
            <a:r>
              <a:rPr lang="ko-KR" altLang="en-US" dirty="0"/>
              <a:t>이후 금융투자상품부터 적용될 예정</a:t>
            </a:r>
          </a:p>
          <a:p>
            <a:endParaRPr lang="ko-KR" altLang="en-US"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2023.1.25</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(2023.1.25), “</a:t>
            </a:r>
            <a:r>
              <a:rPr lang="ko-KR" altLang="en-US" dirty="0" err="1">
                <a:solidFill>
                  <a:schemeClr val="bg1">
                    <a:lumMod val="50000"/>
                  </a:schemeClr>
                </a:solidFill>
              </a:rPr>
              <a:t>투자성</a:t>
            </a:r>
            <a:r>
              <a:rPr lang="ko-KR" altLang="en-US" dirty="0">
                <a:solidFill>
                  <a:schemeClr val="bg1">
                    <a:lumMod val="50000"/>
                  </a:schemeClr>
                </a:solidFill>
              </a:rPr>
              <a:t> 금융상품의 위험성에 대해 금융소비자가 보다 쉽게 이해할 수 있도록 위험등급 산정 기준을 마련하였습니다</a:t>
            </a:r>
            <a:r>
              <a:rPr lang="en-US" altLang="ko-KR" dirty="0">
                <a:solidFill>
                  <a:schemeClr val="bg1">
                    <a:lumMod val="50000"/>
                  </a:schemeClr>
                </a:solidFill>
              </a:rPr>
              <a:t>.- </a:t>
            </a:r>
            <a:r>
              <a:rPr lang="ko-KR" altLang="en-US" dirty="0">
                <a:solidFill>
                  <a:schemeClr val="bg1">
                    <a:lumMod val="50000"/>
                  </a:schemeClr>
                </a:solidFill>
              </a:rPr>
              <a:t>「</a:t>
            </a:r>
            <a:r>
              <a:rPr lang="ko-KR" altLang="en-US" dirty="0" err="1">
                <a:solidFill>
                  <a:schemeClr val="bg1">
                    <a:lumMod val="50000"/>
                  </a:schemeClr>
                </a:solidFill>
              </a:rPr>
              <a:t>투자성</a:t>
            </a:r>
            <a:r>
              <a:rPr lang="ko-KR" altLang="en-US" dirty="0">
                <a:solidFill>
                  <a:schemeClr val="bg1">
                    <a:lumMod val="50000"/>
                  </a:schemeClr>
                </a:solidFill>
              </a:rPr>
              <a:t> 상품 위험등급 산정 가이드라인」</a:t>
            </a:r>
            <a:r>
              <a:rPr lang="en-US" altLang="ko-KR" dirty="0">
                <a:solidFill>
                  <a:schemeClr val="bg1">
                    <a:lumMod val="50000"/>
                  </a:schemeClr>
                </a:solidFill>
              </a:rPr>
              <a:t> </a:t>
            </a:r>
            <a:r>
              <a:rPr lang="ko-KR" altLang="en-US" dirty="0">
                <a:solidFill>
                  <a:schemeClr val="bg1">
                    <a:lumMod val="50000"/>
                  </a:schemeClr>
                </a:solidFill>
              </a:rPr>
              <a:t>마련 </a:t>
            </a:r>
            <a:r>
              <a:rPr lang="en-US" altLang="ko-KR" dirty="0">
                <a:solidFill>
                  <a:schemeClr val="bg1">
                    <a:lumMod val="50000"/>
                  </a:schemeClr>
                </a:solidFill>
              </a:rPr>
              <a:t>–”. </a:t>
            </a:r>
          </a:p>
        </p:txBody>
      </p:sp>
      <p:graphicFrame>
        <p:nvGraphicFramePr>
          <p:cNvPr id="15" name="표 14">
            <a:extLst>
              <a:ext uri="{FF2B5EF4-FFF2-40B4-BE49-F238E27FC236}">
                <a16:creationId xmlns:a16="http://schemas.microsoft.com/office/drawing/2014/main" id="{395483C6-0E8D-4E32-A432-58DCBC1E4177}"/>
              </a:ext>
            </a:extLst>
          </p:cNvPr>
          <p:cNvGraphicFramePr>
            <a:graphicFrameLocks noGrp="1"/>
          </p:cNvGraphicFramePr>
          <p:nvPr>
            <p:extLst>
              <p:ext uri="{D42A27DB-BD31-4B8C-83A1-F6EECF244321}">
                <p14:modId xmlns:p14="http://schemas.microsoft.com/office/powerpoint/2010/main" val="3723957875"/>
              </p:ext>
            </p:extLst>
          </p:nvPr>
        </p:nvGraphicFramePr>
        <p:xfrm>
          <a:off x="488899" y="2168525"/>
          <a:ext cx="8928000" cy="2563632"/>
        </p:xfrm>
        <a:graphic>
          <a:graphicData uri="http://schemas.openxmlformats.org/drawingml/2006/table">
            <a:tbl>
              <a:tblPr/>
              <a:tblGrid>
                <a:gridCol w="873176">
                  <a:extLst>
                    <a:ext uri="{9D8B030D-6E8A-4147-A177-3AD203B41FA5}">
                      <a16:colId xmlns:a16="http://schemas.microsoft.com/office/drawing/2014/main" val="3291401615"/>
                    </a:ext>
                  </a:extLst>
                </a:gridCol>
                <a:gridCol w="8054824">
                  <a:extLst>
                    <a:ext uri="{9D8B030D-6E8A-4147-A177-3AD203B41FA5}">
                      <a16:colId xmlns:a16="http://schemas.microsoft.com/office/drawing/2014/main" val="1361921628"/>
                    </a:ext>
                  </a:extLst>
                </a:gridCol>
              </a:tblGrid>
              <a:tr h="265853">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투자성</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상품 위험등급 산정 가이드라인 </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주요내용</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27768">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적용대상</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금소법」상</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일부 상품을 제외한 모든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투자성</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상품에 적용되며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변액보험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특정금전신탁 포함</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147205019"/>
                  </a:ext>
                </a:extLst>
              </a:tr>
              <a:tr h="598169">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산정주체</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금융상품 판매업자가 위험등급을 산정하는 것이 원칙이나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판매사는 제조사가 정한 위험등급을 사용하는 것이 보다 적절하다고 판단되는 경우 제조사의 위험등급 사용 가능</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0"/>
                        </a:spcBef>
                        <a:spcAft>
                          <a:spcPts val="0"/>
                        </a:spcAft>
                        <a:buClrTx/>
                        <a:buSzTx/>
                        <a:buFontTx/>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또한 판매사와 제조사간 등급이 상이할 경우 판매사가 해당 등급의 적정성에 대해 제조사와 협의 필요</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13783652"/>
                  </a:ext>
                </a:extLst>
              </a:tr>
              <a:tr h="673978">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등급체계</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산정방식</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1~6</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등급 체계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등급이 가장 위험한 상품등급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로 최종 등급은 시장위험과 신용위험을 종합적으로 고려하여 산정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0"/>
                        </a:spcBef>
                        <a:spcAft>
                          <a:spcPts val="0"/>
                        </a:spcAft>
                        <a:buClrTx/>
                        <a:buSzTx/>
                        <a:buFontTx/>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환율위험이 있을 경우 이를 반영하여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등급 상향 가능</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0"/>
                        </a:spcBef>
                        <a:spcAft>
                          <a:spcPts val="0"/>
                        </a:spcAft>
                        <a:buClrTx/>
                        <a:buSzTx/>
                        <a:buFontTx/>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유동성위험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고난도상품 등 기타 상품별 특성을 고려해야 하는 경우 이를 별도 기재하여 설명하거나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필요할 경우 종합등급에 반영 가능</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67574811"/>
                  </a:ext>
                </a:extLst>
              </a:tr>
              <a:tr h="432011">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산정시기</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상품을 권유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판매하는 시점에 최초 산정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수시로 판매되거나 환매가 가능한 상품의 경우 결산시점에 맞추어 연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회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재산정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3606579"/>
                  </a:ext>
                </a:extLst>
              </a:tr>
              <a:tr h="265853">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기타 유의사항</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marR="0" lvl="0" indent="-171450"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판매사는 위험등급 산정기준 마련 필요 및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투자성</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상품 판매 시 고객이 이해하기 쉽게 위험등급의 의미 설명</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9634621"/>
                  </a:ext>
                </a:extLst>
              </a:tr>
            </a:tbl>
          </a:graphicData>
        </a:graphic>
      </p:graphicFrame>
      <p:sp>
        <p:nvSpPr>
          <p:cNvPr id="11" name="화살표: 아래쪽 10">
            <a:extLst>
              <a:ext uri="{FF2B5EF4-FFF2-40B4-BE49-F238E27FC236}">
                <a16:creationId xmlns:a16="http://schemas.microsoft.com/office/drawing/2014/main" id="{D4D9F5D2-CCA9-4DBA-A0F8-33FF2512DD58}"/>
              </a:ext>
            </a:extLst>
          </p:cNvPr>
          <p:cNvSpPr/>
          <p:nvPr/>
        </p:nvSpPr>
        <p:spPr>
          <a:xfrm rot="16200000">
            <a:off x="594400" y="5048355"/>
            <a:ext cx="588974" cy="799971"/>
          </a:xfrm>
          <a:prstGeom prst="downArrow">
            <a:avLst>
              <a:gd name="adj1" fmla="val 50000"/>
              <a:gd name="adj2" fmla="val 63923"/>
            </a:avLst>
          </a:prstGeom>
          <a:solidFill>
            <a:schemeClr val="accent3">
              <a:lumMod val="10000"/>
              <a:lumOff val="9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aphicFrame>
        <p:nvGraphicFramePr>
          <p:cNvPr id="12" name="표 11">
            <a:extLst>
              <a:ext uri="{FF2B5EF4-FFF2-40B4-BE49-F238E27FC236}">
                <a16:creationId xmlns:a16="http://schemas.microsoft.com/office/drawing/2014/main" id="{EEEB9A01-968A-4F10-84D5-D0127B3EC930}"/>
              </a:ext>
            </a:extLst>
          </p:cNvPr>
          <p:cNvGraphicFramePr>
            <a:graphicFrameLocks noGrp="1"/>
          </p:cNvGraphicFramePr>
          <p:nvPr>
            <p:extLst>
              <p:ext uri="{D42A27DB-BD31-4B8C-83A1-F6EECF244321}">
                <p14:modId xmlns:p14="http://schemas.microsoft.com/office/powerpoint/2010/main" val="301597961"/>
              </p:ext>
            </p:extLst>
          </p:nvPr>
        </p:nvGraphicFramePr>
        <p:xfrm>
          <a:off x="1367246" y="4873474"/>
          <a:ext cx="8049653" cy="1003451"/>
        </p:xfrm>
        <a:graphic>
          <a:graphicData uri="http://schemas.openxmlformats.org/drawingml/2006/table">
            <a:tbl>
              <a:tblPr/>
              <a:tblGrid>
                <a:gridCol w="8049653">
                  <a:extLst>
                    <a:ext uri="{9D8B030D-6E8A-4147-A177-3AD203B41FA5}">
                      <a16:colId xmlns:a16="http://schemas.microsoft.com/office/drawing/2014/main" val="3789487043"/>
                    </a:ext>
                  </a:extLst>
                </a:gridCol>
              </a:tblGrid>
              <a:tr h="1003451">
                <a:tc>
                  <a:txBody>
                    <a:bodyPr/>
                    <a:lstStyle/>
                    <a:p>
                      <a:pPr marL="171450" marR="0" indent="-171450" algn="l" fontAlgn="base" latinLnBrk="0">
                        <a:lnSpc>
                          <a:spcPct val="100000"/>
                        </a:lnSpc>
                        <a:spcBef>
                          <a:spcPts val="0"/>
                        </a:spcBef>
                        <a:spcAft>
                          <a:spcPts val="0"/>
                        </a:spcAft>
                        <a:buFont typeface="Arial" panose="020B0604020202020204" pitchFamily="34" charset="0"/>
                        <a:buChar cha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향후 계획</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가이드라인은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투자성</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상품의 위험등급 산정에 관한 일반적인 기준을 제시</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이는 금융투자협회의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표준투자권유준칙」에</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반영 예정 </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indent="-87313" algn="l" fontAlgn="base" latinLnBrk="0">
                        <a:lnSpc>
                          <a:spcPct val="100000"/>
                        </a:lnSpc>
                        <a:spcBef>
                          <a:spcPts val="0"/>
                        </a:spcBef>
                        <a:spcAft>
                          <a:spcPts val="0"/>
                        </a:spcAft>
                        <a:buFontTx/>
                        <a:buChar cha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개별 금융회사는 가이드라인 및 개정된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표준투자권유준칙」을</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토대로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투자성</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상품의 위험등급 산정에 관한 기준 마련 필요</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indent="-171450" algn="l" fontAlgn="base" latinLnBrk="0">
                        <a:lnSpc>
                          <a:spcPct val="100000"/>
                        </a:lnSpc>
                        <a:spcBef>
                          <a:spcPts val="0"/>
                        </a:spcBef>
                        <a:spcAft>
                          <a:spcPts val="0"/>
                        </a:spcAft>
                        <a:buFont typeface="Arial" panose="020B0604020202020204" pitchFamily="34" charset="0"/>
                        <a:buChar cha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기대 효과</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①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금융소비자는 본인이 가입하려고 하는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투자성</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상품의 위험성을 이해하고 선택 가능</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②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위험성 높은 상품 투자 시 손실발생 가능성을 고려한 투자 여부 결정</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223786380"/>
                  </a:ext>
                </a:extLst>
              </a:tr>
            </a:tbl>
          </a:graphicData>
        </a:graphic>
      </p:graphicFrame>
    </p:spTree>
    <p:extLst>
      <p:ext uri="{BB962C8B-B14F-4D97-AF65-F5344CB8AC3E}">
        <p14:creationId xmlns:p14="http://schemas.microsoft.com/office/powerpoint/2010/main" val="35471233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24">
            <a:extLst>
              <a:ext uri="{FF2B5EF4-FFF2-40B4-BE49-F238E27FC236}">
                <a16:creationId xmlns:a16="http://schemas.microsoft.com/office/drawing/2014/main" id="{096F73EB-10C7-4B63-9600-9FC45DFD25B4}"/>
              </a:ext>
            </a:extLst>
          </p:cNvPr>
          <p:cNvGraphicFramePr>
            <a:graphicFrameLocks/>
          </p:cNvGraphicFramePr>
          <p:nvPr>
            <p:extLst>
              <p:ext uri="{D42A27DB-BD31-4B8C-83A1-F6EECF244321}">
                <p14:modId xmlns:p14="http://schemas.microsoft.com/office/powerpoint/2010/main" val="4272640132"/>
              </p:ext>
            </p:extLst>
          </p:nvPr>
        </p:nvGraphicFramePr>
        <p:xfrm>
          <a:off x="1050977" y="2420937"/>
          <a:ext cx="5849657" cy="2987676"/>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497946">
                <a:tc>
                  <a:txBody>
                    <a:bodyPr/>
                    <a:lstStyle/>
                    <a:p>
                      <a:r>
                        <a:rPr lang="en-GB" sz="1500" b="0" dirty="0">
                          <a:ln>
                            <a:solidFill>
                              <a:schemeClr val="accent1">
                                <a:alpha val="0"/>
                              </a:schemeClr>
                            </a:solidFill>
                          </a:ln>
                          <a:solidFill>
                            <a:schemeClr val="tx2"/>
                          </a:solidFill>
                          <a:latin typeface="+mn-ea"/>
                          <a:ea typeface="+mn-ea"/>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r>
                        <a:rPr lang="ko-KR" altLang="en-US" sz="1500" b="0" dirty="0">
                          <a:ln>
                            <a:solidFill>
                              <a:schemeClr val="accent1">
                                <a:alpha val="0"/>
                              </a:schemeClr>
                            </a:solidFill>
                          </a:ln>
                          <a:solidFill>
                            <a:schemeClr val="tx2"/>
                          </a:solidFill>
                          <a:latin typeface="+mn-ea"/>
                          <a:ea typeface="+mn-ea"/>
                        </a:rPr>
                        <a:t>금융산업 공통 </a:t>
                      </a:r>
                      <a:endParaRPr lang="en-GB" sz="1500" b="0" dirty="0">
                        <a:ln>
                          <a:solidFill>
                            <a:schemeClr val="accent1">
                              <a:alpha val="0"/>
                            </a:schemeClr>
                          </a:solidFill>
                        </a:ln>
                        <a:solidFill>
                          <a:schemeClr val="tx2"/>
                        </a:solidFill>
                        <a:latin typeface="+mn-ea"/>
                        <a:ea typeface="+mn-ea"/>
                      </a:endParaRP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algn="r" defTabSz="914400" rtl="0" eaLnBrk="1" latinLnBrk="1" hangingPunct="1"/>
                      <a:r>
                        <a:rPr lang="en-US" altLang="ko-KR" sz="1500" b="0" kern="1200" dirty="0">
                          <a:ln>
                            <a:solidFill>
                              <a:schemeClr val="accent1">
                                <a:alpha val="0"/>
                              </a:schemeClr>
                            </a:solidFill>
                          </a:ln>
                          <a:solidFill>
                            <a:srgbClr val="00338D"/>
                          </a:solidFill>
                          <a:latin typeface="+mn-lt"/>
                          <a:ea typeface="+mn-ea"/>
                          <a:cs typeface="+mn-cs"/>
                        </a:rPr>
                        <a:t>3</a:t>
                      </a:r>
                      <a:endParaRPr lang="en-GB" sz="1500" b="0" kern="1200" dirty="0">
                        <a:ln>
                          <a:solidFill>
                            <a:schemeClr val="accent1">
                              <a:alpha val="0"/>
                            </a:schemeClr>
                          </a:solidFill>
                        </a:ln>
                        <a:solidFill>
                          <a:srgbClr val="00338D"/>
                        </a:solidFill>
                        <a:latin typeface="+mn-lt"/>
                        <a:ea typeface="+mn-ea"/>
                        <a:cs typeface="+mn-cs"/>
                      </a:endParaRP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497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II.</a:t>
                      </a:r>
                    </a:p>
                  </a:txBody>
                  <a:tcPr marL="10800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은행산업</a:t>
                      </a:r>
                    </a:p>
                  </a:txBody>
                  <a:tcPr marL="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US" sz="1500" b="0" dirty="0">
                          <a:ln>
                            <a:solidFill>
                              <a:schemeClr val="accent1">
                                <a:alpha val="0"/>
                              </a:schemeClr>
                            </a:solidFill>
                          </a:ln>
                          <a:solidFill>
                            <a:srgbClr val="00338D"/>
                          </a:solidFill>
                          <a:latin typeface="+mn-lt"/>
                        </a:rPr>
                        <a:t>42</a:t>
                      </a:r>
                      <a:endParaRPr lang="en-GB" sz="1500" b="0" dirty="0">
                        <a:ln>
                          <a:solidFill>
                            <a:schemeClr val="accent1">
                              <a:alpha val="0"/>
                            </a:schemeClr>
                          </a:solidFill>
                        </a:ln>
                        <a:solidFill>
                          <a:srgbClr val="00338D"/>
                        </a:solidFill>
                        <a:latin typeface="+mn-lt"/>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497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III.</a:t>
                      </a:r>
                    </a:p>
                  </a:txBody>
                  <a:tcPr marL="108000" marR="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보험산업</a:t>
                      </a:r>
                    </a:p>
                  </a:txBody>
                  <a:tcPr marL="0" marR="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sz="1500" b="0" kern="1200" dirty="0">
                          <a:ln>
                            <a:solidFill>
                              <a:schemeClr val="accent1">
                                <a:alpha val="0"/>
                              </a:schemeClr>
                            </a:solidFill>
                          </a:ln>
                          <a:solidFill>
                            <a:schemeClr val="tx2"/>
                          </a:solidFill>
                          <a:latin typeface="+mn-ea"/>
                          <a:ea typeface="+mn-ea"/>
                          <a:cs typeface="+mn-cs"/>
                        </a:rPr>
                        <a:t>57</a:t>
                      </a:r>
                      <a:endParaRPr lang="en-GB" sz="1500" b="0" kern="1200" dirty="0">
                        <a:ln>
                          <a:solidFill>
                            <a:schemeClr val="accent1">
                              <a:alpha val="0"/>
                            </a:schemeClr>
                          </a:solidFill>
                        </a:ln>
                        <a:solidFill>
                          <a:schemeClr val="tx2"/>
                        </a:solidFill>
                        <a:latin typeface="+mn-ea"/>
                        <a:ea typeface="+mn-ea"/>
                        <a:cs typeface="+mn-cs"/>
                      </a:endParaRPr>
                    </a:p>
                  </a:txBody>
                  <a:tcPr marL="80189" marR="10800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497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IV.</a:t>
                      </a:r>
                    </a:p>
                  </a:txBody>
                  <a:tcPr marL="108000" marR="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금융투자업</a:t>
                      </a:r>
                    </a:p>
                  </a:txBody>
                  <a:tcPr marL="0" marR="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algn="r" defTabSz="914400" rtl="0" eaLnBrk="1" latinLnBrk="1" hangingPunct="1"/>
                      <a:r>
                        <a:rPr lang="en-US" sz="1500" b="0" kern="1200" dirty="0">
                          <a:ln>
                            <a:solidFill>
                              <a:schemeClr val="accent1">
                                <a:alpha val="0"/>
                              </a:schemeClr>
                            </a:solidFill>
                          </a:ln>
                          <a:solidFill>
                            <a:schemeClr val="tx2"/>
                          </a:solidFill>
                          <a:latin typeface="+mn-ea"/>
                          <a:ea typeface="+mn-ea"/>
                          <a:cs typeface="+mn-cs"/>
                        </a:rPr>
                        <a:t>64</a:t>
                      </a:r>
                      <a:endParaRPr lang="en-GB" sz="1500" b="0" kern="1200" dirty="0">
                        <a:ln>
                          <a:solidFill>
                            <a:schemeClr val="accent1">
                              <a:alpha val="0"/>
                            </a:schemeClr>
                          </a:solidFill>
                        </a:ln>
                        <a:solidFill>
                          <a:schemeClr val="tx2"/>
                        </a:solidFill>
                        <a:latin typeface="+mn-ea"/>
                        <a:ea typeface="+mn-ea"/>
                        <a:cs typeface="+mn-cs"/>
                      </a:endParaRPr>
                    </a:p>
                  </a:txBody>
                  <a:tcPr marL="80189" marR="10800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1251913"/>
                  </a:ext>
                </a:extLst>
              </a:tr>
              <a:tr h="497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V.</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카드산업</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algn="r" defTabSz="914400" rtl="0" eaLnBrk="1" latinLnBrk="1" hangingPunct="1"/>
                      <a:r>
                        <a:rPr lang="en-US" sz="1500" b="1" kern="1200" dirty="0">
                          <a:ln>
                            <a:solidFill>
                              <a:schemeClr val="accent1">
                                <a:alpha val="0"/>
                              </a:schemeClr>
                            </a:solidFill>
                          </a:ln>
                          <a:solidFill>
                            <a:schemeClr val="bg1"/>
                          </a:solidFill>
                          <a:latin typeface="+mn-ea"/>
                          <a:ea typeface="+mn-ea"/>
                          <a:cs typeface="+mn-cs"/>
                        </a:rPr>
                        <a:t>80</a:t>
                      </a:r>
                      <a:endParaRPr lang="en-GB" sz="1500" b="1" kern="1200" dirty="0">
                        <a:ln>
                          <a:solidFill>
                            <a:schemeClr val="accent1">
                              <a:alpha val="0"/>
                            </a:schemeClr>
                          </a:solidFill>
                        </a:ln>
                        <a:solidFill>
                          <a:schemeClr val="bg1"/>
                        </a:solidFill>
                        <a:latin typeface="+mn-ea"/>
                        <a:ea typeface="+mn-ea"/>
                        <a:cs typeface="+mn-cs"/>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54883214"/>
                  </a:ext>
                </a:extLst>
              </a:tr>
              <a:tr h="497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VI.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가상자산</a:t>
                      </a:r>
                      <a:r>
                        <a:rPr kumimoji="0" lang="en-US" altLang="ko-KR"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a:t>
                      </a:r>
                      <a:r>
                        <a:rPr kumimoji="0" lang="ko-KR" altLang="en-US" sz="1500" b="0" i="0" u="none" strike="noStrike" kern="1200" cap="none" spc="0" normalizeH="0" baseline="0" noProof="0" dirty="0" err="1">
                          <a:ln>
                            <a:solidFill>
                              <a:schemeClr val="accent1">
                                <a:alpha val="0"/>
                              </a:schemeClr>
                            </a:solidFill>
                          </a:ln>
                          <a:solidFill>
                            <a:schemeClr val="tx2"/>
                          </a:solidFill>
                          <a:effectLst/>
                          <a:uLnTx/>
                          <a:uFillTx/>
                          <a:latin typeface="+mn-ea"/>
                          <a:ea typeface="+mn-ea"/>
                          <a:cs typeface="+mn-cs"/>
                        </a:rPr>
                        <a:t>핀테크</a:t>
                      </a: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 등 신금융업 </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algn="r" defTabSz="914400" rtl="0" eaLnBrk="1" latinLnBrk="1" hangingPunct="1"/>
                      <a:r>
                        <a:rPr lang="en-US" sz="1500" b="0" kern="1200" dirty="0">
                          <a:ln>
                            <a:solidFill>
                              <a:schemeClr val="accent1">
                                <a:alpha val="0"/>
                              </a:schemeClr>
                            </a:solidFill>
                          </a:ln>
                          <a:solidFill>
                            <a:schemeClr val="tx2"/>
                          </a:solidFill>
                          <a:latin typeface="+mn-ea"/>
                          <a:ea typeface="+mn-ea"/>
                          <a:cs typeface="+mn-cs"/>
                        </a:rPr>
                        <a:t>84</a:t>
                      </a:r>
                      <a:endParaRPr lang="en-GB" sz="1500" b="0" kern="1200" dirty="0">
                        <a:ln>
                          <a:solidFill>
                            <a:schemeClr val="accent1">
                              <a:alpha val="0"/>
                            </a:schemeClr>
                          </a:solidFill>
                        </a:ln>
                        <a:solidFill>
                          <a:schemeClr val="tx2"/>
                        </a:solidFill>
                        <a:latin typeface="+mn-ea"/>
                        <a:ea typeface="+mn-ea"/>
                        <a:cs typeface="+mn-cs"/>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63730971"/>
                  </a:ext>
                </a:extLst>
              </a:tr>
            </a:tbl>
          </a:graphicData>
        </a:graphic>
      </p:graphicFrame>
    </p:spTree>
    <p:extLst>
      <p:ext uri="{BB962C8B-B14F-4D97-AF65-F5344CB8AC3E}">
        <p14:creationId xmlns:p14="http://schemas.microsoft.com/office/powerpoint/2010/main" val="33945885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V. </a:t>
            </a:r>
            <a:r>
              <a:rPr lang="ko-KR" altLang="en-US" dirty="0"/>
              <a:t>카드산업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en-US" altLang="ko-KR" dirty="0"/>
              <a:t>2023</a:t>
            </a:r>
            <a:r>
              <a:rPr lang="ko-KR" altLang="en-US" dirty="0"/>
              <a:t>년 하반기 영세</a:t>
            </a:r>
            <a:r>
              <a:rPr lang="en-US" altLang="ko-KR" dirty="0"/>
              <a:t>·</a:t>
            </a:r>
            <a:r>
              <a:rPr lang="ko-KR" altLang="en-US" dirty="0"/>
              <a:t>중소신용카드가맹점 선정 결과 등 </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a:t>
            </a:r>
            <a:r>
              <a:rPr lang="en-US" altLang="ko-KR" sz="1200" b="1" kern="0" dirty="0">
                <a:ln>
                  <a:solidFill>
                    <a:schemeClr val="accent4">
                      <a:alpha val="0"/>
                    </a:schemeClr>
                  </a:solidFill>
                </a:ln>
                <a:solidFill>
                  <a:schemeClr val="accent1"/>
                </a:solidFill>
                <a:latin typeface="+mn-ea"/>
              </a:rPr>
              <a:t>23</a:t>
            </a:r>
            <a:r>
              <a:rPr lang="en-US" altLang="ko-KR" dirty="0"/>
              <a:t>.</a:t>
            </a:r>
            <a:r>
              <a:rPr lang="ko-KR" altLang="en-US" sz="1200" b="1" kern="0" dirty="0">
                <a:ln>
                  <a:solidFill>
                    <a:schemeClr val="accent4">
                      <a:alpha val="0"/>
                    </a:schemeClr>
                  </a:solidFill>
                </a:ln>
                <a:solidFill>
                  <a:schemeClr val="accent1"/>
                </a:solidFill>
                <a:latin typeface="+mn-ea"/>
              </a:rPr>
              <a:t>하반기 영세</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중소신용카드가맹점 선정 결과</a:t>
            </a:r>
            <a:r>
              <a:rPr lang="en-US" altLang="ko-KR" sz="1200" b="1" kern="0" dirty="0">
                <a:ln>
                  <a:solidFill>
                    <a:schemeClr val="accent4">
                      <a:alpha val="0"/>
                    </a:schemeClr>
                  </a:solidFill>
                </a:ln>
                <a:solidFill>
                  <a:schemeClr val="accent1"/>
                </a:solidFill>
                <a:latin typeface="+mn-ea"/>
              </a:rPr>
              <a:t>, 300.4</a:t>
            </a:r>
            <a:r>
              <a:rPr lang="ko-KR" altLang="en-US" sz="1200" b="1" kern="0" dirty="0">
                <a:ln>
                  <a:solidFill>
                    <a:schemeClr val="accent4">
                      <a:alpha val="0"/>
                    </a:schemeClr>
                  </a:solidFill>
                </a:ln>
                <a:solidFill>
                  <a:schemeClr val="accent1"/>
                </a:solidFill>
                <a:latin typeface="+mn-ea"/>
              </a:rPr>
              <a:t>만 개의 신용카드가맹점</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전체 </a:t>
            </a:r>
            <a:r>
              <a:rPr lang="en-US" altLang="ko-KR" sz="1200" b="1" kern="0" dirty="0">
                <a:ln>
                  <a:solidFill>
                    <a:schemeClr val="accent4">
                      <a:alpha val="0"/>
                    </a:schemeClr>
                  </a:solidFill>
                </a:ln>
                <a:solidFill>
                  <a:schemeClr val="accent1"/>
                </a:solidFill>
                <a:latin typeface="+mn-ea"/>
              </a:rPr>
              <a:t>313.6</a:t>
            </a:r>
            <a:r>
              <a:rPr lang="ko-KR" altLang="en-US" sz="1200" b="1" kern="0" dirty="0">
                <a:ln>
                  <a:solidFill>
                    <a:schemeClr val="accent4">
                      <a:alpha val="0"/>
                    </a:schemeClr>
                  </a:solidFill>
                </a:ln>
                <a:solidFill>
                  <a:schemeClr val="accent1"/>
                </a:solidFill>
                <a:latin typeface="+mn-ea"/>
              </a:rPr>
              <a:t>만 개 중 </a:t>
            </a:r>
            <a:r>
              <a:rPr lang="en-US" altLang="ko-KR" sz="1200" b="1" kern="0" dirty="0">
                <a:ln>
                  <a:solidFill>
                    <a:schemeClr val="accent4">
                      <a:alpha val="0"/>
                    </a:schemeClr>
                  </a:solidFill>
                </a:ln>
                <a:solidFill>
                  <a:schemeClr val="accent1"/>
                </a:solidFill>
                <a:latin typeface="+mn-ea"/>
              </a:rPr>
              <a:t>95.8%) </a:t>
            </a:r>
            <a:r>
              <a:rPr lang="ko-KR" altLang="en-US" sz="1200" b="1" kern="0" dirty="0">
                <a:ln>
                  <a:solidFill>
                    <a:schemeClr val="accent4">
                      <a:alpha val="0"/>
                    </a:schemeClr>
                  </a:solidFill>
                </a:ln>
                <a:solidFill>
                  <a:schemeClr val="accent1"/>
                </a:solidFill>
                <a:latin typeface="+mn-ea"/>
              </a:rPr>
              <a:t>등에 대해 매출액 구간별로 우대수수료 적용 </a:t>
            </a:r>
          </a:p>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이 중 영세</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중소가맹점으로 새로 확인된 </a:t>
            </a:r>
            <a:r>
              <a:rPr lang="en-US" altLang="ko-KR" sz="1200" b="1" kern="0" dirty="0">
                <a:ln>
                  <a:solidFill>
                    <a:schemeClr val="accent4">
                      <a:alpha val="0"/>
                    </a:schemeClr>
                  </a:solidFill>
                </a:ln>
                <a:solidFill>
                  <a:schemeClr val="accent1"/>
                </a:solidFill>
                <a:latin typeface="+mn-ea"/>
              </a:rPr>
              <a:t>19.4</a:t>
            </a:r>
            <a:r>
              <a:rPr lang="ko-KR" altLang="en-US" sz="1200" b="1" kern="0" dirty="0">
                <a:ln>
                  <a:solidFill>
                    <a:schemeClr val="accent4">
                      <a:alpha val="0"/>
                    </a:schemeClr>
                  </a:solidFill>
                </a:ln>
                <a:solidFill>
                  <a:schemeClr val="accent1"/>
                </a:solidFill>
                <a:latin typeface="+mn-ea"/>
              </a:rPr>
              <a:t>만 개는 약 </a:t>
            </a:r>
            <a:r>
              <a:rPr lang="en-US" altLang="ko-KR" sz="1200" b="1" kern="0" dirty="0">
                <a:ln>
                  <a:solidFill>
                    <a:schemeClr val="accent4">
                      <a:alpha val="0"/>
                    </a:schemeClr>
                  </a:solidFill>
                </a:ln>
                <a:solidFill>
                  <a:schemeClr val="accent1"/>
                </a:solidFill>
                <a:latin typeface="+mn-ea"/>
              </a:rPr>
              <a:t>650</a:t>
            </a:r>
            <a:r>
              <a:rPr lang="ko-KR" altLang="en-US" sz="1200" b="1" kern="0" dirty="0">
                <a:ln>
                  <a:solidFill>
                    <a:schemeClr val="accent4">
                      <a:alpha val="0"/>
                    </a:schemeClr>
                  </a:solidFill>
                </a:ln>
                <a:solidFill>
                  <a:schemeClr val="accent1"/>
                </a:solidFill>
                <a:latin typeface="+mn-ea"/>
              </a:rPr>
              <a:t>억 원 수수료 차액 환급 </a:t>
            </a: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2023.7.31</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관계기관합동 보도자료</a:t>
            </a:r>
            <a:r>
              <a:rPr lang="en-US" altLang="ko-KR" dirty="0">
                <a:solidFill>
                  <a:schemeClr val="bg1">
                    <a:lumMod val="50000"/>
                  </a:schemeClr>
                </a:solidFill>
              </a:rPr>
              <a:t>(2023.7.31), “2023</a:t>
            </a:r>
            <a:r>
              <a:rPr lang="ko-KR" altLang="en-US" dirty="0">
                <a:solidFill>
                  <a:schemeClr val="bg1">
                    <a:lumMod val="50000"/>
                  </a:schemeClr>
                </a:solidFill>
              </a:rPr>
              <a:t>년 하반기 영세</a:t>
            </a:r>
            <a:r>
              <a:rPr lang="en-US" altLang="ko-KR" dirty="0">
                <a:solidFill>
                  <a:schemeClr val="bg1">
                    <a:lumMod val="50000"/>
                  </a:schemeClr>
                </a:solidFill>
              </a:rPr>
              <a:t>·</a:t>
            </a:r>
            <a:r>
              <a:rPr lang="ko-KR" altLang="en-US" dirty="0">
                <a:solidFill>
                  <a:schemeClr val="bg1">
                    <a:lumMod val="50000"/>
                  </a:schemeClr>
                </a:solidFill>
              </a:rPr>
              <a:t>중소신용카드가맹점 선정 결과 및 </a:t>
            </a:r>
            <a:r>
              <a:rPr lang="en-US" altLang="ko-KR" dirty="0">
                <a:solidFill>
                  <a:schemeClr val="bg1">
                    <a:lumMod val="50000"/>
                  </a:schemeClr>
                </a:solidFill>
              </a:rPr>
              <a:t>2023</a:t>
            </a:r>
            <a:r>
              <a:rPr lang="ko-KR" altLang="en-US" dirty="0">
                <a:solidFill>
                  <a:schemeClr val="bg1">
                    <a:lumMod val="50000"/>
                  </a:schemeClr>
                </a:solidFill>
              </a:rPr>
              <a:t>년 상반기 신규 신용카드가맹점에 대한 수수료 환급</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 name="표 3">
            <a:extLst>
              <a:ext uri="{FF2B5EF4-FFF2-40B4-BE49-F238E27FC236}">
                <a16:creationId xmlns:a16="http://schemas.microsoft.com/office/drawing/2014/main" id="{BAB33209-F59E-A232-171F-1CA161D53F8A}"/>
              </a:ext>
            </a:extLst>
          </p:cNvPr>
          <p:cNvGraphicFramePr>
            <a:graphicFrameLocks noGrp="1"/>
          </p:cNvGraphicFramePr>
          <p:nvPr>
            <p:extLst>
              <p:ext uri="{D42A27DB-BD31-4B8C-83A1-F6EECF244321}">
                <p14:modId xmlns:p14="http://schemas.microsoft.com/office/powerpoint/2010/main" val="2749460760"/>
              </p:ext>
            </p:extLst>
          </p:nvPr>
        </p:nvGraphicFramePr>
        <p:xfrm>
          <a:off x="5132437" y="2181037"/>
          <a:ext cx="4284613" cy="3693600"/>
        </p:xfrm>
        <a:graphic>
          <a:graphicData uri="http://schemas.openxmlformats.org/drawingml/2006/table">
            <a:tbl>
              <a:tblPr/>
              <a:tblGrid>
                <a:gridCol w="4284613">
                  <a:extLst>
                    <a:ext uri="{9D8B030D-6E8A-4147-A177-3AD203B41FA5}">
                      <a16:colId xmlns:a16="http://schemas.microsoft.com/office/drawing/2014/main" val="3655866858"/>
                    </a:ext>
                  </a:extLst>
                </a:gridCol>
              </a:tblGrid>
              <a:tr h="309600">
                <a:tc>
                  <a:txBody>
                    <a:bodyPr/>
                    <a:lstStyle/>
                    <a:p>
                      <a:pPr marL="0" marR="0" indent="0" algn="ctr" fontAlgn="base" latinLnBrk="0">
                        <a:lnSpc>
                          <a:spcPct val="100000"/>
                        </a:lnSpc>
                        <a:spcBef>
                          <a:spcPts val="0"/>
                        </a:spcBef>
                        <a:spcAft>
                          <a:spcPts val="0"/>
                        </a:spcAft>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’23.</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상반기 중 신규 개업 신용카드 가맹점에 대한 수수료 환급</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84000">
                <a:tc>
                  <a:txBody>
                    <a:bodyPr/>
                    <a:lstStyle/>
                    <a:p>
                      <a:pPr marL="182563" marR="0" lvl="0" indent="-95250" algn="l" defTabSz="914400" eaLnBrk="1" fontAlgn="base" latinLnBrk="0" hangingPunct="1">
                        <a:lnSpc>
                          <a:spcPct val="110000"/>
                        </a:lnSpc>
                        <a:spcBef>
                          <a:spcPts val="300"/>
                        </a:spcBef>
                        <a:spcAft>
                          <a:spcPts val="0"/>
                        </a:spcAft>
                        <a:buClrTx/>
                        <a:buSzTx/>
                        <a:buFont typeface="Arial" panose="020B0604020202020204" pitchFamily="34" charset="0"/>
                        <a:buChar char="•"/>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상반기 중</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(’23.1.1.~’23.6.30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신규 신용카드 가맹점으로 개업하여 일반가맹점 수수료율을 적용 받다가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금번에 국세청 과세자료 등을 통해 매출액 규모가 영세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중소가맹점에 해당하는 것으로 확인된 경우에는 우대 수수료율을 소급 적용하여 각 카드사에서 가맹점의 카드대금 지급 계좌로 수수료 차액</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기납부</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수수료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우대수수료</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을 환급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(’23.9.14</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일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예정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6700" marR="0" lvl="0" indent="-88900" algn="l" defTabSz="914400" eaLnBrk="1" fontAlgn="base" latinLnBrk="0" hangingPunct="1">
                        <a:lnSpc>
                          <a:spcPct val="110000"/>
                        </a:lnSpc>
                        <a:spcBef>
                          <a:spcPts val="300"/>
                        </a:spcBef>
                        <a:spcAft>
                          <a:spcPts val="0"/>
                        </a:spcAft>
                        <a:buClrTx/>
                        <a:buSzTx/>
                        <a:buFont typeface="Arial" panose="020B0604020202020204" pitchFamily="34" charset="0"/>
                        <a:buNone/>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23</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년 상반기 신규 개업한 가맹점 중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연매출</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30</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억 원 이하로 확인된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19.4</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만 개의 가맹점에 대해서는 약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650</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억 원 환급될 것으로 추정</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가맹점당 약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33</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만 원 환급</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p>
                    <a:p>
                      <a:pPr marL="182563" marR="0" lvl="0" indent="-95250" algn="l" defTabSz="914400" eaLnBrk="1" fontAlgn="base" latinLnBrk="0" hangingPunct="1">
                        <a:lnSpc>
                          <a:spcPct val="11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한편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PG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하위가맹점 및 개인택시사업자 또한 신용카드가맹점과 마찬가지로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국세청 과세자료 등을 통해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23.1.1.~’23.6.30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일중 개업한 신규사업자로서 매출액 규모가 영세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중소 가맹점에 해당하는 것으로 확인된 경우에도 환급 절차를 개시할 예정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266700" marR="0" lvl="0" indent="-88900" algn="l" defTabSz="914400" eaLnBrk="1" fontAlgn="base" latinLnBrk="0" hangingPunct="1">
                        <a:lnSpc>
                          <a:spcPct val="110000"/>
                        </a:lnSpc>
                        <a:spcBef>
                          <a:spcPts val="300"/>
                        </a:spcBef>
                        <a:spcAft>
                          <a:spcPts val="0"/>
                        </a:spcAft>
                        <a:buClrTx/>
                        <a:buSzTx/>
                        <a:buFont typeface="Arial" panose="020B0604020202020204" pitchFamily="34" charset="0"/>
                        <a:buNone/>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’23.</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하반기 우대수수료 적용 대상자로 선정된 사업자 중 신규 사업자로 확인된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PG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하위가맹점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(16.7</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만 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및 개인택시사업자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(4,025</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명</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가 우대수수료 소급 적용 대상에 해당</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144000" marB="468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6" name="표 5">
            <a:extLst>
              <a:ext uri="{FF2B5EF4-FFF2-40B4-BE49-F238E27FC236}">
                <a16:creationId xmlns:a16="http://schemas.microsoft.com/office/drawing/2014/main" id="{DE9F7AE3-F360-022F-F06E-9598A3B19F9C}"/>
              </a:ext>
            </a:extLst>
          </p:cNvPr>
          <p:cNvGraphicFramePr>
            <a:graphicFrameLocks noGrp="1"/>
          </p:cNvGraphicFramePr>
          <p:nvPr>
            <p:extLst>
              <p:ext uri="{D42A27DB-BD31-4B8C-83A1-F6EECF244321}">
                <p14:modId xmlns:p14="http://schemas.microsoft.com/office/powerpoint/2010/main" val="2249404034"/>
              </p:ext>
            </p:extLst>
          </p:nvPr>
        </p:nvGraphicFramePr>
        <p:xfrm>
          <a:off x="488949" y="2181037"/>
          <a:ext cx="4284613" cy="3693600"/>
        </p:xfrm>
        <a:graphic>
          <a:graphicData uri="http://schemas.openxmlformats.org/drawingml/2006/table">
            <a:tbl>
              <a:tblPr/>
              <a:tblGrid>
                <a:gridCol w="4284613">
                  <a:extLst>
                    <a:ext uri="{9D8B030D-6E8A-4147-A177-3AD203B41FA5}">
                      <a16:colId xmlns:a16="http://schemas.microsoft.com/office/drawing/2014/main" val="3655866858"/>
                    </a:ext>
                  </a:extLst>
                </a:gridCol>
              </a:tblGrid>
              <a:tr h="309600">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신용</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체크카드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우대수수료율</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적용 대상</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84000">
                <a:tc>
                  <a:txBody>
                    <a:bodyPr/>
                    <a:lstStyle/>
                    <a:p>
                      <a:pPr marL="182563" marR="0" lvl="0" indent="-95250" algn="l" defTabSz="914400" eaLnBrk="1" fontAlgn="base" latinLnBrk="0" hangingPunct="1">
                        <a:lnSpc>
                          <a:spcPct val="11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23.7.31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일부터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300.4</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만개의 신용카드가맹점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전체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313.6</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만개 중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95.8%)</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에 대해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매출액 구간별로 우대수수료가 적용</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10000"/>
                        </a:lnSpc>
                        <a:spcBef>
                          <a:spcPts val="300"/>
                        </a:spcBef>
                        <a:spcAft>
                          <a:spcPts val="0"/>
                        </a:spcAft>
                        <a:buClrTx/>
                        <a:buSzTx/>
                        <a:buFont typeface="Arial" panose="020B0604020202020204" pitchFamily="34" charset="0"/>
                        <a:buChar char="•"/>
                        <a:tabLst/>
                        <a:defRPr/>
                      </a:pP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연매출</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억 이하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PG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하위가맹점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162.6</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만 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전체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PG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하위가맹점의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93.1%),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개인택시사업자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16.5</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만 명</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전체 택시사업자의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99.9%)</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에 대해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우대수수료율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(0.5~1.5%)</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 적용될 예정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144000" marB="468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8" name="표 7">
            <a:extLst>
              <a:ext uri="{FF2B5EF4-FFF2-40B4-BE49-F238E27FC236}">
                <a16:creationId xmlns:a16="http://schemas.microsoft.com/office/drawing/2014/main" id="{8D5810A6-2872-35A8-23F0-AEF116C0FB91}"/>
              </a:ext>
            </a:extLst>
          </p:cNvPr>
          <p:cNvGraphicFramePr>
            <a:graphicFrameLocks noGrp="1"/>
          </p:cNvGraphicFramePr>
          <p:nvPr>
            <p:extLst>
              <p:ext uri="{D42A27DB-BD31-4B8C-83A1-F6EECF244321}">
                <p14:modId xmlns:p14="http://schemas.microsoft.com/office/powerpoint/2010/main" val="963852822"/>
              </p:ext>
            </p:extLst>
          </p:nvPr>
        </p:nvGraphicFramePr>
        <p:xfrm>
          <a:off x="520124" y="3632613"/>
          <a:ext cx="4222263" cy="2151847"/>
        </p:xfrm>
        <a:graphic>
          <a:graphicData uri="http://schemas.openxmlformats.org/drawingml/2006/table">
            <a:tbl>
              <a:tblPr/>
              <a:tblGrid>
                <a:gridCol w="396000">
                  <a:extLst>
                    <a:ext uri="{9D8B030D-6E8A-4147-A177-3AD203B41FA5}">
                      <a16:colId xmlns:a16="http://schemas.microsoft.com/office/drawing/2014/main" val="207611186"/>
                    </a:ext>
                  </a:extLst>
                </a:gridCol>
                <a:gridCol w="828000">
                  <a:extLst>
                    <a:ext uri="{9D8B030D-6E8A-4147-A177-3AD203B41FA5}">
                      <a16:colId xmlns:a16="http://schemas.microsoft.com/office/drawing/2014/main" val="627442848"/>
                    </a:ext>
                  </a:extLst>
                </a:gridCol>
                <a:gridCol w="680936">
                  <a:extLst>
                    <a:ext uri="{9D8B030D-6E8A-4147-A177-3AD203B41FA5}">
                      <a16:colId xmlns:a16="http://schemas.microsoft.com/office/drawing/2014/main" val="362998435"/>
                    </a:ext>
                  </a:extLst>
                </a:gridCol>
                <a:gridCol w="739302">
                  <a:extLst>
                    <a:ext uri="{9D8B030D-6E8A-4147-A177-3AD203B41FA5}">
                      <a16:colId xmlns:a16="http://schemas.microsoft.com/office/drawing/2014/main" val="2267309714"/>
                    </a:ext>
                  </a:extLst>
                </a:gridCol>
                <a:gridCol w="642025">
                  <a:extLst>
                    <a:ext uri="{9D8B030D-6E8A-4147-A177-3AD203B41FA5}">
                      <a16:colId xmlns:a16="http://schemas.microsoft.com/office/drawing/2014/main" val="1094301488"/>
                    </a:ext>
                  </a:extLst>
                </a:gridCol>
                <a:gridCol w="468000">
                  <a:extLst>
                    <a:ext uri="{9D8B030D-6E8A-4147-A177-3AD203B41FA5}">
                      <a16:colId xmlns:a16="http://schemas.microsoft.com/office/drawing/2014/main" val="3110555834"/>
                    </a:ext>
                  </a:extLst>
                </a:gridCol>
                <a:gridCol w="468000">
                  <a:extLst>
                    <a:ext uri="{9D8B030D-6E8A-4147-A177-3AD203B41FA5}">
                      <a16:colId xmlns:a16="http://schemas.microsoft.com/office/drawing/2014/main" val="299737486"/>
                    </a:ext>
                  </a:extLst>
                </a:gridCol>
              </a:tblGrid>
              <a:tr h="251858">
                <a:tc rowSpan="2">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구분</a:t>
                      </a:r>
                    </a:p>
                  </a:txBody>
                  <a:tcPr marL="64770" marR="64770" marT="17907" marB="17907"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rowSpan="2">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연간 매출액</a:t>
                      </a:r>
                    </a:p>
                  </a:txBody>
                  <a:tcPr marL="64770" marR="64770" marT="17907" marB="17907" anchor="ctr">
                    <a:lnL w="12700" cap="flat" cmpd="sng" algn="ctr">
                      <a:solidFill>
                        <a:schemeClr val="bg1">
                          <a:lumMod val="8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gridSpan="3">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가맹점 수</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hMerge="1">
                  <a:txBody>
                    <a:bodyPr/>
                    <a:lstStyle/>
                    <a:p>
                      <a:pPr latinLnBrk="1"/>
                      <a:endParaRPr lang="ko-KR" altLang="en-US"/>
                    </a:p>
                  </a:txBody>
                  <a:tcPr/>
                </a:tc>
                <a:tc hMerge="1">
                  <a:txBody>
                    <a:bodyPr/>
                    <a:lstStyle/>
                    <a:p>
                      <a:pPr latinLnBrk="1"/>
                      <a:endParaRPr lang="ko-KR" altLang="en-US"/>
                    </a:p>
                  </a:txBody>
                  <a:tcPr/>
                </a:tc>
                <a:tc gridSpan="2">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적용 수수료율</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hMerge="1">
                  <a:txBody>
                    <a:bodyPr/>
                    <a:lstStyle/>
                    <a:p>
                      <a:pPr latinLnBrk="1"/>
                      <a:endParaRPr lang="ko-KR" altLang="en-US"/>
                    </a:p>
                  </a:txBody>
                  <a:tcPr/>
                </a:tc>
                <a:extLst>
                  <a:ext uri="{0D108BD9-81ED-4DB2-BD59-A6C34878D82A}">
                    <a16:rowId xmlns:a16="http://schemas.microsoft.com/office/drawing/2014/main" val="2122149234"/>
                  </a:ext>
                </a:extLst>
              </a:tr>
              <a:tr h="451569">
                <a:tc vMerge="1">
                  <a:txBody>
                    <a:bodyPr/>
                    <a:lstStyle/>
                    <a:p>
                      <a:pPr latinLnBrk="1"/>
                      <a:endParaRPr lang="ko-KR" altLang="en-US"/>
                    </a:p>
                  </a:txBody>
                  <a:tcPr>
                    <a:lnT w="6350" cap="flat" cmpd="sng" algn="ctr">
                      <a:solidFill>
                        <a:schemeClr val="bg1">
                          <a:lumMod val="75000"/>
                        </a:schemeClr>
                      </a:solidFill>
                      <a:prstDash val="solid"/>
                      <a:round/>
                      <a:headEnd type="none" w="med" len="med"/>
                      <a:tailEnd type="none" w="med" len="med"/>
                    </a:lnT>
                  </a:tcPr>
                </a:tc>
                <a:tc vMerge="1">
                  <a:txBody>
                    <a:bodyPr/>
                    <a:lstStyle/>
                    <a:p>
                      <a:pPr latinLnBrk="1"/>
                      <a:endParaRPr lang="ko-KR" altLang="en-US"/>
                    </a:p>
                  </a:txBody>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가맹점</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PG </a:t>
                      </a:r>
                    </a:p>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하위가맹점 </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택시</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latinLnBrk="1"/>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신용</a:t>
                      </a:r>
                      <a:endParaRPr lang="ko-KR" altLang="en-US" dirty="0"/>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latinLnBrk="1"/>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체크</a:t>
                      </a:r>
                      <a:endParaRPr lang="ko-KR" altLang="en-US" dirty="0"/>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288216671"/>
                  </a:ext>
                </a:extLst>
              </a:tr>
              <a:tr h="451569">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영세</a:t>
                      </a:r>
                      <a:endParaRPr lang="en-US" altLang="ko-KR"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억 원 이하</a:t>
                      </a:r>
                    </a:p>
                  </a:txBody>
                  <a:tcPr marL="64770" marR="64770" marT="17907" marB="17907" anchor="ctr">
                    <a:lnL w="12700" cap="flat" cmpd="sng" algn="ctr">
                      <a:solidFill>
                        <a:schemeClr val="bg1">
                          <a:lumMod val="8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229.1</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만 개</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127.4</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만 개</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16.5</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만 명</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sz="900" b="0" kern="0" dirty="0">
                          <a:ln>
                            <a:solidFill>
                              <a:schemeClr val="bg1">
                                <a:lumMod val="75000"/>
                                <a:alpha val="0"/>
                              </a:schemeClr>
                            </a:solidFill>
                          </a:ln>
                          <a:solidFill>
                            <a:schemeClr val="tx1">
                              <a:lumMod val="85000"/>
                              <a:lumOff val="15000"/>
                            </a:schemeClr>
                          </a:solidFill>
                          <a:latin typeface="+mn-ea"/>
                          <a:ea typeface="+mn-ea"/>
                          <a:cs typeface="+mn-cs"/>
                        </a:rPr>
                        <a:t>0.5%</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sz="900" b="0" kern="0" dirty="0">
                          <a:ln>
                            <a:solidFill>
                              <a:schemeClr val="bg1">
                                <a:lumMod val="75000"/>
                                <a:alpha val="0"/>
                              </a:schemeClr>
                            </a:solidFill>
                          </a:ln>
                          <a:solidFill>
                            <a:schemeClr val="tx1">
                              <a:lumMod val="85000"/>
                              <a:lumOff val="15000"/>
                            </a:schemeClr>
                          </a:solidFill>
                          <a:latin typeface="+mn-ea"/>
                          <a:ea typeface="+mn-ea"/>
                          <a:cs typeface="+mn-cs"/>
                        </a:rPr>
                        <a:t>0.25%</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549496152"/>
                  </a:ext>
                </a:extLst>
              </a:tr>
              <a:tr h="251858">
                <a:tc rowSpan="4">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중소</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억 원 초과 </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5</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억 원 이하</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26.9</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만 개</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13.3</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만 개</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sz="900" b="0" kern="0" dirty="0">
                          <a:ln>
                            <a:solidFill>
                              <a:schemeClr val="bg1">
                                <a:lumMod val="75000"/>
                                <a:alpha val="0"/>
                              </a:schemeClr>
                            </a:solidFill>
                          </a:ln>
                          <a:solidFill>
                            <a:schemeClr val="tx1">
                              <a:lumMod val="85000"/>
                              <a:lumOff val="15000"/>
                            </a:schemeClr>
                          </a:solidFill>
                          <a:latin typeface="+mn-ea"/>
                          <a:ea typeface="+mn-ea"/>
                          <a:cs typeface="+mn-cs"/>
                        </a:rPr>
                        <a:t>1.1%</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sz="900" b="0" kern="0" dirty="0">
                          <a:ln>
                            <a:solidFill>
                              <a:schemeClr val="bg1">
                                <a:lumMod val="75000"/>
                                <a:alpha val="0"/>
                              </a:schemeClr>
                            </a:solidFill>
                          </a:ln>
                          <a:solidFill>
                            <a:schemeClr val="tx1">
                              <a:lumMod val="85000"/>
                              <a:lumOff val="15000"/>
                            </a:schemeClr>
                          </a:solidFill>
                          <a:latin typeface="+mn-ea"/>
                          <a:ea typeface="+mn-ea"/>
                          <a:cs typeface="+mn-cs"/>
                        </a:rPr>
                        <a:t>0.85%</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208825225"/>
                  </a:ext>
                </a:extLst>
              </a:tr>
              <a:tr h="251858">
                <a:tc vMerge="1">
                  <a:txBody>
                    <a:bodyPr/>
                    <a:lstStyle/>
                    <a:p>
                      <a:pPr latinLnBrk="1"/>
                      <a:endParaRPr lang="ko-KR" altLang="en-US"/>
                    </a:p>
                  </a:txBody>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5</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억 원 초과 </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10</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억 원 이하</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rowSpan="2">
                  <a:txBody>
                    <a:bodyPr/>
                    <a:lstStyle/>
                    <a:p>
                      <a:pPr marL="0" marR="0" lvl="0" indent="0" algn="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26.3</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만 개</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rowSpan="2">
                  <a:txBody>
                    <a:bodyPr/>
                    <a:lstStyle/>
                    <a:p>
                      <a:pPr marL="0" marR="0" lvl="0" indent="0" algn="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13.1</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만 개</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rowSpan="2">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rowSpan="2">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sz="900" b="0" kern="0" dirty="0">
                          <a:ln>
                            <a:solidFill>
                              <a:schemeClr val="bg1">
                                <a:lumMod val="75000"/>
                                <a:alpha val="0"/>
                              </a:schemeClr>
                            </a:solidFill>
                          </a:ln>
                          <a:solidFill>
                            <a:schemeClr val="tx1">
                              <a:lumMod val="85000"/>
                              <a:lumOff val="15000"/>
                            </a:schemeClr>
                          </a:solidFill>
                          <a:latin typeface="+mn-ea"/>
                          <a:ea typeface="+mn-ea"/>
                          <a:cs typeface="+mn-cs"/>
                        </a:rPr>
                        <a:t>1.25%</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rowSpan="2">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sz="900" b="0" kern="0" dirty="0">
                          <a:ln>
                            <a:solidFill>
                              <a:schemeClr val="bg1">
                                <a:lumMod val="75000"/>
                                <a:alpha val="0"/>
                              </a:schemeClr>
                            </a:solidFill>
                          </a:ln>
                          <a:solidFill>
                            <a:schemeClr val="tx1">
                              <a:lumMod val="85000"/>
                              <a:lumOff val="15000"/>
                            </a:schemeClr>
                          </a:solidFill>
                          <a:latin typeface="+mn-ea"/>
                          <a:ea typeface="+mn-ea"/>
                          <a:cs typeface="+mn-cs"/>
                        </a:rPr>
                        <a:t>1.0%</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719326847"/>
                  </a:ext>
                </a:extLst>
              </a:tr>
              <a:tr h="63057">
                <a:tc vMerge="1">
                  <a:txBody>
                    <a:bodyPr/>
                    <a:lstStyle/>
                    <a:p>
                      <a:pPr latinLnBrk="1"/>
                      <a:endParaRPr lang="ko-KR" altLang="en-US"/>
                    </a:p>
                  </a:txBody>
                  <a:tcPr>
                    <a:lnT w="12700" cap="flat" cmpd="sng" algn="ctr">
                      <a:solidFill>
                        <a:schemeClr val="bg1">
                          <a:lumMod val="75000"/>
                        </a:schemeClr>
                      </a:solidFill>
                      <a:prstDash val="solid"/>
                      <a:round/>
                      <a:headEnd type="none" w="med" len="med"/>
                      <a:tailEnd type="none" w="med" len="med"/>
                    </a:lnT>
                  </a:tcPr>
                </a:tc>
                <a:tc rowSpan="2">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10</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억 원 초과 </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30</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억 원 이하 </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vMerge="1">
                  <a:txBody>
                    <a:bodyPr/>
                    <a:lstStyle/>
                    <a:p>
                      <a:pPr latinLnBrk="1"/>
                      <a:endParaRPr lang="ko-KR" altLang="en-US"/>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lnT w="12700" cap="flat" cmpd="sng" algn="ctr">
                      <a:solidFill>
                        <a:schemeClr val="bg1">
                          <a:lumMod val="75000"/>
                        </a:schemeClr>
                      </a:solidFill>
                      <a:prstDash val="solid"/>
                      <a:round/>
                      <a:headEnd type="none" w="med" len="med"/>
                      <a:tailEnd type="none" w="med" len="med"/>
                    </a:lnT>
                  </a:tcPr>
                </a:tc>
                <a:tc vMerge="1">
                  <a:txBody>
                    <a:bodyPr/>
                    <a:lstStyle/>
                    <a:p>
                      <a:pPr latinLnBrk="1"/>
                      <a:endParaRPr lang="ko-KR" altLang="en-US"/>
                    </a:p>
                  </a:txBody>
                  <a:tcPr>
                    <a:lnT w="12700" cap="flat" cmpd="sng" algn="ctr">
                      <a:solidFill>
                        <a:schemeClr val="bg1">
                          <a:lumMod val="75000"/>
                        </a:schemeClr>
                      </a:solidFill>
                      <a:prstDash val="solid"/>
                      <a:round/>
                      <a:headEnd type="none" w="med" len="med"/>
                      <a:tailEnd type="none" w="med" len="med"/>
                    </a:lnT>
                  </a:tcPr>
                </a:tc>
                <a:extLst>
                  <a:ext uri="{0D108BD9-81ED-4DB2-BD59-A6C34878D82A}">
                    <a16:rowId xmlns:a16="http://schemas.microsoft.com/office/drawing/2014/main" val="3994499775"/>
                  </a:ext>
                </a:extLst>
              </a:tr>
              <a:tr h="313526">
                <a:tc vMerge="1">
                  <a:txBody>
                    <a:bodyPr/>
                    <a:lstStyle/>
                    <a:p>
                      <a:pPr latinLnBrk="1"/>
                      <a:endParaRPr lang="ko-KR" altLang="en-US"/>
                    </a:p>
                  </a:txBody>
                  <a:tcPr/>
                </a:tc>
                <a:tc vMerge="1">
                  <a:txBody>
                    <a:bodyPr/>
                    <a:lstStyle/>
                    <a:p>
                      <a:pPr latinLnBrk="1"/>
                      <a:endParaRPr lang="ko-KR" altLang="en-US"/>
                    </a:p>
                  </a:txBody>
                  <a:tcPr/>
                </a:tc>
                <a:tc>
                  <a:txBody>
                    <a:bodyPr/>
                    <a:lstStyle/>
                    <a:p>
                      <a:pPr marL="0" marR="0" lvl="0" indent="0" algn="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18.1</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만 개</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8.7</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만 개</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sz="900" b="0" kern="0" dirty="0">
                          <a:ln>
                            <a:solidFill>
                              <a:schemeClr val="bg1">
                                <a:lumMod val="75000"/>
                                <a:alpha val="0"/>
                              </a:schemeClr>
                            </a:solidFill>
                          </a:ln>
                          <a:solidFill>
                            <a:schemeClr val="tx1">
                              <a:lumMod val="85000"/>
                              <a:lumOff val="15000"/>
                            </a:schemeClr>
                          </a:solidFill>
                          <a:latin typeface="+mn-ea"/>
                          <a:ea typeface="+mn-ea"/>
                          <a:cs typeface="+mn-cs"/>
                        </a:rPr>
                        <a:t>1.5%</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sz="900" b="0" kern="0" dirty="0">
                          <a:ln>
                            <a:solidFill>
                              <a:schemeClr val="bg1">
                                <a:lumMod val="75000"/>
                                <a:alpha val="0"/>
                              </a:schemeClr>
                            </a:solidFill>
                          </a:ln>
                          <a:solidFill>
                            <a:schemeClr val="tx1">
                              <a:lumMod val="85000"/>
                              <a:lumOff val="15000"/>
                            </a:schemeClr>
                          </a:solidFill>
                          <a:latin typeface="+mn-ea"/>
                          <a:ea typeface="+mn-ea"/>
                          <a:cs typeface="+mn-cs"/>
                        </a:rPr>
                        <a:t>1.25%</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77992458"/>
                  </a:ext>
                </a:extLst>
              </a:tr>
            </a:tbl>
          </a:graphicData>
        </a:graphic>
      </p:graphicFrame>
    </p:spTree>
    <p:extLst>
      <p:ext uri="{BB962C8B-B14F-4D97-AF65-F5344CB8AC3E}">
        <p14:creationId xmlns:p14="http://schemas.microsoft.com/office/powerpoint/2010/main" val="36729042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a16="http://schemas.microsoft.com/office/drawing/2014/main" id="{CA40F34F-5E26-2E86-CAB7-D89855AE460C}"/>
              </a:ext>
            </a:extLst>
          </p:cNvPr>
          <p:cNvGraphicFramePr>
            <a:graphicFrameLocks noGrp="1"/>
          </p:cNvGraphicFramePr>
          <p:nvPr>
            <p:extLst>
              <p:ext uri="{D42A27DB-BD31-4B8C-83A1-F6EECF244321}">
                <p14:modId xmlns:p14="http://schemas.microsoft.com/office/powerpoint/2010/main" val="2250841138"/>
              </p:ext>
            </p:extLst>
          </p:nvPr>
        </p:nvGraphicFramePr>
        <p:xfrm>
          <a:off x="5132437" y="2181037"/>
          <a:ext cx="4284613" cy="3693600"/>
        </p:xfrm>
        <a:graphic>
          <a:graphicData uri="http://schemas.openxmlformats.org/drawingml/2006/table">
            <a:tbl>
              <a:tblPr/>
              <a:tblGrid>
                <a:gridCol w="4284613">
                  <a:extLst>
                    <a:ext uri="{9D8B030D-6E8A-4147-A177-3AD203B41FA5}">
                      <a16:colId xmlns:a16="http://schemas.microsoft.com/office/drawing/2014/main" val="3655866858"/>
                    </a:ext>
                  </a:extLst>
                </a:gridCol>
              </a:tblGrid>
              <a:tr h="309600">
                <a:tc>
                  <a:txBody>
                    <a:bodyPr/>
                    <a:lstStyle/>
                    <a:p>
                      <a:pPr marL="0" marR="0" indent="0" algn="ctr" fontAlgn="base" latinLnBrk="0">
                        <a:lnSpc>
                          <a:spcPct val="100000"/>
                        </a:lnSpc>
                        <a:spcBef>
                          <a:spcPts val="0"/>
                        </a:spcBef>
                        <a:spcAft>
                          <a:spcPts val="0"/>
                        </a:spcAft>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’22.</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하반기 중 신규 개업 신용카드 가맹점에 대한 수수료 환급</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84000">
                <a:tc>
                  <a:txBody>
                    <a:bodyPr/>
                    <a:lstStyle/>
                    <a:p>
                      <a:pPr marL="182563" marR="0" lvl="0" indent="-95250" algn="l" defTabSz="914400" eaLnBrk="1" fontAlgn="base" latinLnBrk="0" hangingPunct="1">
                        <a:lnSpc>
                          <a:spcPct val="11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 하반기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(’22.7.1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~12.31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중 개업한 신규 신용카드 가맹점 중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연매출</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억 원 이하 영세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중소가맹점으로 확인된 약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18.7</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만 개에 대해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우대수수료율</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소급 적용</a:t>
                      </a:r>
                    </a:p>
                    <a:p>
                      <a:pPr marL="266700" marR="0" lvl="0" indent="-88900" algn="l" defTabSz="914400" eaLnBrk="1" fontAlgn="base" latinLnBrk="0" hangingPunct="1">
                        <a:lnSpc>
                          <a:spcPct val="110000"/>
                        </a:lnSpc>
                        <a:spcBef>
                          <a:spcPts val="300"/>
                        </a:spcBef>
                        <a:spcAft>
                          <a:spcPts val="0"/>
                        </a:spcAft>
                        <a:buClrTx/>
                        <a:buSzTx/>
                        <a:buFont typeface="Arial" panose="020B0604020202020204" pitchFamily="34" charset="0"/>
                        <a:buNone/>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기납부한 카드수수료와 우대수수료와의 차액 환급 추정 규모는 약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645</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억 원으로 가맹점당 약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34</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만 원으로 추산</a:t>
                      </a:r>
                    </a:p>
                    <a:p>
                      <a:pPr marL="182563" marR="0" lvl="0" indent="-95250" algn="l" defTabSz="914400" eaLnBrk="1" fontAlgn="base" latinLnBrk="0" hangingPunct="1">
                        <a:lnSpc>
                          <a:spcPct val="11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신규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PG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하위가맹점 및 개인택시사업자에 대해서도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우대수수료율이</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소급 적용</a:t>
                      </a:r>
                    </a:p>
                    <a:p>
                      <a:pPr marL="266700" marR="0" lvl="0" indent="-88900" algn="l" defTabSz="914400" eaLnBrk="1" fontAlgn="base" latinLnBrk="0" hangingPunct="1">
                        <a:lnSpc>
                          <a:spcPct val="110000"/>
                        </a:lnSpc>
                        <a:spcBef>
                          <a:spcPts val="300"/>
                        </a:spcBef>
                        <a:spcAft>
                          <a:spcPts val="0"/>
                        </a:spcAft>
                        <a:buClrTx/>
                        <a:buSzTx/>
                        <a:buFont typeface="Arial" panose="020B0604020202020204" pitchFamily="34" charset="0"/>
                        <a:buNone/>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22</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년 하반기 중 신규 개업 및 영세</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중소가맹점 매출액으로 확인된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PG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하위가맹점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15.4</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만 개 및 개인택시사업자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4,843</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명도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우대수수료율</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소급 적용 예정 </a:t>
                      </a:r>
                    </a:p>
                  </a:txBody>
                  <a:tcPr marL="45720" marR="45720" marT="144000" marB="468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4" name="표 3">
            <a:extLst>
              <a:ext uri="{FF2B5EF4-FFF2-40B4-BE49-F238E27FC236}">
                <a16:creationId xmlns:a16="http://schemas.microsoft.com/office/drawing/2014/main" id="{0FBFD414-5659-5BBB-F453-6924A898B65B}"/>
              </a:ext>
            </a:extLst>
          </p:cNvPr>
          <p:cNvGraphicFramePr>
            <a:graphicFrameLocks noGrp="1"/>
          </p:cNvGraphicFramePr>
          <p:nvPr>
            <p:extLst>
              <p:ext uri="{D42A27DB-BD31-4B8C-83A1-F6EECF244321}">
                <p14:modId xmlns:p14="http://schemas.microsoft.com/office/powerpoint/2010/main" val="3283583262"/>
              </p:ext>
            </p:extLst>
          </p:nvPr>
        </p:nvGraphicFramePr>
        <p:xfrm>
          <a:off x="488949" y="2181037"/>
          <a:ext cx="4284613" cy="3693600"/>
        </p:xfrm>
        <a:graphic>
          <a:graphicData uri="http://schemas.openxmlformats.org/drawingml/2006/table">
            <a:tbl>
              <a:tblPr/>
              <a:tblGrid>
                <a:gridCol w="4284613">
                  <a:extLst>
                    <a:ext uri="{9D8B030D-6E8A-4147-A177-3AD203B41FA5}">
                      <a16:colId xmlns:a16="http://schemas.microsoft.com/office/drawing/2014/main" val="3655866858"/>
                    </a:ext>
                  </a:extLst>
                </a:gridCol>
              </a:tblGrid>
              <a:tr h="309600">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신용</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체크카드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우대수수료율</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 적용 대상</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84000">
                <a:tc>
                  <a:txBody>
                    <a:bodyPr/>
                    <a:lstStyle/>
                    <a:p>
                      <a:pPr marL="182563" marR="0" lvl="0" indent="-95250" algn="l" defTabSz="914400" eaLnBrk="1" fontAlgn="base" latinLnBrk="0" hangingPunct="1">
                        <a:lnSpc>
                          <a:spcPct val="11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➊</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연매출</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억 원 이하 신용카드가맹점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297.7</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만 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전체 가맹점의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96.0%), ➋</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결제대행업체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(PG)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하위가맹점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153.3</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만 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전체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PG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하위가맹점의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93.0%), ➌</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교통정산사업자를 이용하는 개인택시사업자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16.5</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만 명</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전체 택시사업자의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99.9%)</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에게 우대수수료</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(0.5~1.5%)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적용</a:t>
                      </a:r>
                    </a:p>
                  </a:txBody>
                  <a:tcPr marL="45720" marR="45720" marT="144000" marB="468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2023.1.27</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(2023.1.27), “2023</a:t>
            </a:r>
            <a:r>
              <a:rPr lang="ko-KR" altLang="en-US" dirty="0">
                <a:solidFill>
                  <a:schemeClr val="bg1">
                    <a:lumMod val="50000"/>
                  </a:schemeClr>
                </a:solidFill>
              </a:rPr>
              <a:t>년 상반기 영세</a:t>
            </a:r>
            <a:r>
              <a:rPr lang="en-US" altLang="ko-KR" dirty="0">
                <a:solidFill>
                  <a:schemeClr val="bg1">
                    <a:lumMod val="50000"/>
                  </a:schemeClr>
                </a:solidFill>
              </a:rPr>
              <a:t>·</a:t>
            </a:r>
            <a:r>
              <a:rPr lang="ko-KR" altLang="en-US" dirty="0">
                <a:solidFill>
                  <a:schemeClr val="bg1">
                    <a:lumMod val="50000"/>
                  </a:schemeClr>
                </a:solidFill>
              </a:rPr>
              <a:t>중소신용카드가맹점 선정 결과 및 </a:t>
            </a:r>
            <a:r>
              <a:rPr lang="en-US" altLang="ko-KR" dirty="0">
                <a:solidFill>
                  <a:schemeClr val="bg1">
                    <a:lumMod val="50000"/>
                  </a:schemeClr>
                </a:solidFill>
              </a:rPr>
              <a:t>2022</a:t>
            </a:r>
            <a:r>
              <a:rPr lang="ko-KR" altLang="en-US" dirty="0">
                <a:solidFill>
                  <a:schemeClr val="bg1">
                    <a:lumMod val="50000"/>
                  </a:schemeClr>
                </a:solidFill>
              </a:rPr>
              <a:t>년 하반기 신규 신용카드가맹점에 대한 수수료 환급</a:t>
            </a:r>
            <a:r>
              <a:rPr lang="en-US" altLang="ko-KR" dirty="0">
                <a:solidFill>
                  <a:schemeClr val="bg1">
                    <a:lumMod val="50000"/>
                  </a:schemeClr>
                </a:solidFill>
              </a:rPr>
              <a:t>”. </a:t>
            </a:r>
          </a:p>
        </p:txBody>
      </p:sp>
      <p:sp>
        <p:nvSpPr>
          <p:cNvPr id="5" name="텍스트 개체 틀 4">
            <a:extLst>
              <a:ext uri="{FF2B5EF4-FFF2-40B4-BE49-F238E27FC236}">
                <a16:creationId xmlns:a16="http://schemas.microsoft.com/office/drawing/2014/main" id="{4FA4C649-6DA5-9983-F0A0-4E8FEF02CF6F}"/>
              </a:ext>
            </a:extLst>
          </p:cNvPr>
          <p:cNvSpPr>
            <a:spLocks noGrp="1"/>
          </p:cNvSpPr>
          <p:nvPr>
            <p:ph type="body" sz="quarter" idx="10"/>
          </p:nvPr>
        </p:nvSpPr>
        <p:spPr/>
        <p:txBody>
          <a:bodyPr/>
          <a:lstStyle/>
          <a:p>
            <a:r>
              <a:rPr lang="en-US" altLang="ko-KR" dirty="0"/>
              <a:t>V. </a:t>
            </a:r>
            <a:r>
              <a:rPr lang="ko-KR" altLang="en-US" dirty="0"/>
              <a:t>카드산업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en-US" altLang="ko-KR" dirty="0"/>
              <a:t>2023</a:t>
            </a:r>
            <a:r>
              <a:rPr lang="ko-KR" altLang="en-US" dirty="0"/>
              <a:t>년 상반기 영세</a:t>
            </a:r>
            <a:r>
              <a:rPr lang="en-US" altLang="ko-KR" dirty="0"/>
              <a:t>·</a:t>
            </a:r>
            <a:r>
              <a:rPr lang="ko-KR" altLang="en-US" dirty="0"/>
              <a:t>중소신용카드가맹점 선정 결과 등 </a:t>
            </a:r>
          </a:p>
        </p:txBody>
      </p:sp>
      <p:sp>
        <p:nvSpPr>
          <p:cNvPr id="6" name="텍스트 개체 틀 5">
            <a:extLst>
              <a:ext uri="{FF2B5EF4-FFF2-40B4-BE49-F238E27FC236}">
                <a16:creationId xmlns:a16="http://schemas.microsoft.com/office/drawing/2014/main" id="{E7ECC4A1-B044-B8F7-091E-FBD34495D818}"/>
              </a:ext>
            </a:extLst>
          </p:cNvPr>
          <p:cNvSpPr>
            <a:spLocks noGrp="1"/>
          </p:cNvSpPr>
          <p:nvPr>
            <p:ph type="body" sz="quarter" idx="13"/>
          </p:nvPr>
        </p:nvSpPr>
        <p:spPr/>
        <p:txBody>
          <a:bodyPr/>
          <a:lstStyle/>
          <a:p>
            <a:r>
              <a:rPr lang="ko-KR" altLang="en-US" dirty="0"/>
              <a:t>’</a:t>
            </a:r>
            <a:r>
              <a:rPr lang="en-US" altLang="ko-KR" dirty="0"/>
              <a:t>23</a:t>
            </a:r>
            <a:r>
              <a:rPr lang="ko-KR" altLang="en-US" dirty="0"/>
              <a:t>년 상반기 영세</a:t>
            </a:r>
            <a:r>
              <a:rPr lang="en-US" altLang="ko-KR" dirty="0"/>
              <a:t>·</a:t>
            </a:r>
            <a:r>
              <a:rPr lang="ko-KR" altLang="en-US" dirty="0"/>
              <a:t>중소신용카드가맹점 선정 결과</a:t>
            </a:r>
            <a:r>
              <a:rPr lang="en-US" altLang="ko-KR" dirty="0"/>
              <a:t>, 297.7</a:t>
            </a:r>
            <a:r>
              <a:rPr lang="ko-KR" altLang="en-US" dirty="0"/>
              <a:t>만 개의 신용카드가맹점</a:t>
            </a:r>
            <a:r>
              <a:rPr lang="en-US" altLang="ko-KR" dirty="0"/>
              <a:t>(</a:t>
            </a:r>
            <a:r>
              <a:rPr lang="ko-KR" altLang="en-US" dirty="0"/>
              <a:t>전체 </a:t>
            </a:r>
            <a:r>
              <a:rPr lang="en-US" altLang="ko-KR" dirty="0"/>
              <a:t>310.1</a:t>
            </a:r>
            <a:r>
              <a:rPr lang="ko-KR" altLang="en-US" dirty="0"/>
              <a:t>만개 중 </a:t>
            </a:r>
            <a:r>
              <a:rPr lang="en-US" altLang="ko-KR" dirty="0"/>
              <a:t>96.0%) </a:t>
            </a:r>
            <a:r>
              <a:rPr lang="ko-KR" altLang="en-US" dirty="0"/>
              <a:t>등에 대해 매출액 구간별로 우대수수료 적용 </a:t>
            </a:r>
          </a:p>
          <a:p>
            <a:r>
              <a:rPr lang="ko-KR" altLang="en-US" dirty="0"/>
              <a:t>또한 ’</a:t>
            </a:r>
            <a:r>
              <a:rPr lang="en-US" altLang="ko-KR" dirty="0"/>
              <a:t>22</a:t>
            </a:r>
            <a:r>
              <a:rPr lang="ko-KR" altLang="en-US" dirty="0"/>
              <a:t>년 하반기 신규 개업한 가맹점 중 </a:t>
            </a:r>
            <a:r>
              <a:rPr lang="ko-KR" altLang="en-US" dirty="0" err="1"/>
              <a:t>연매출</a:t>
            </a:r>
            <a:r>
              <a:rPr lang="ko-KR" altLang="en-US" dirty="0"/>
              <a:t> </a:t>
            </a:r>
            <a:r>
              <a:rPr lang="en-US" altLang="ko-KR" dirty="0"/>
              <a:t>30</a:t>
            </a:r>
            <a:r>
              <a:rPr lang="ko-KR" altLang="en-US" dirty="0"/>
              <a:t>억 원 이하로 확인된 </a:t>
            </a:r>
            <a:r>
              <a:rPr lang="en-US" altLang="ko-KR" dirty="0"/>
              <a:t>18.7</a:t>
            </a:r>
            <a:r>
              <a:rPr lang="ko-KR" altLang="en-US" dirty="0"/>
              <a:t>만 개의 가맹점에 대해</a:t>
            </a:r>
            <a:r>
              <a:rPr lang="en-US" altLang="ko-KR" dirty="0"/>
              <a:t>, </a:t>
            </a:r>
            <a:r>
              <a:rPr lang="ko-KR" altLang="en-US" dirty="0"/>
              <a:t>약 </a:t>
            </a:r>
            <a:r>
              <a:rPr lang="en-US" altLang="ko-KR" dirty="0"/>
              <a:t>645</a:t>
            </a:r>
            <a:r>
              <a:rPr lang="ko-KR" altLang="en-US" dirty="0"/>
              <a:t>억 원 환급 추정 </a:t>
            </a:r>
          </a:p>
          <a:p>
            <a:pPr marL="0" indent="0">
              <a:buNone/>
            </a:pPr>
            <a:endParaRPr lang="ko-KR" altLang="en-US" dirty="0"/>
          </a:p>
        </p:txBody>
      </p:sp>
      <p:graphicFrame>
        <p:nvGraphicFramePr>
          <p:cNvPr id="7" name="표 6">
            <a:extLst>
              <a:ext uri="{FF2B5EF4-FFF2-40B4-BE49-F238E27FC236}">
                <a16:creationId xmlns:a16="http://schemas.microsoft.com/office/drawing/2014/main" id="{8D0626FB-AD95-0936-5DEE-B42106F614D3}"/>
              </a:ext>
            </a:extLst>
          </p:cNvPr>
          <p:cNvGraphicFramePr>
            <a:graphicFrameLocks noGrp="1"/>
          </p:cNvGraphicFramePr>
          <p:nvPr>
            <p:extLst>
              <p:ext uri="{D42A27DB-BD31-4B8C-83A1-F6EECF244321}">
                <p14:modId xmlns:p14="http://schemas.microsoft.com/office/powerpoint/2010/main" val="1457578701"/>
              </p:ext>
            </p:extLst>
          </p:nvPr>
        </p:nvGraphicFramePr>
        <p:xfrm>
          <a:off x="520124" y="3632613"/>
          <a:ext cx="4222263" cy="2151847"/>
        </p:xfrm>
        <a:graphic>
          <a:graphicData uri="http://schemas.openxmlformats.org/drawingml/2006/table">
            <a:tbl>
              <a:tblPr/>
              <a:tblGrid>
                <a:gridCol w="396000">
                  <a:extLst>
                    <a:ext uri="{9D8B030D-6E8A-4147-A177-3AD203B41FA5}">
                      <a16:colId xmlns:a16="http://schemas.microsoft.com/office/drawing/2014/main" val="207611186"/>
                    </a:ext>
                  </a:extLst>
                </a:gridCol>
                <a:gridCol w="828000">
                  <a:extLst>
                    <a:ext uri="{9D8B030D-6E8A-4147-A177-3AD203B41FA5}">
                      <a16:colId xmlns:a16="http://schemas.microsoft.com/office/drawing/2014/main" val="627442848"/>
                    </a:ext>
                  </a:extLst>
                </a:gridCol>
                <a:gridCol w="680936">
                  <a:extLst>
                    <a:ext uri="{9D8B030D-6E8A-4147-A177-3AD203B41FA5}">
                      <a16:colId xmlns:a16="http://schemas.microsoft.com/office/drawing/2014/main" val="362998435"/>
                    </a:ext>
                  </a:extLst>
                </a:gridCol>
                <a:gridCol w="739302">
                  <a:extLst>
                    <a:ext uri="{9D8B030D-6E8A-4147-A177-3AD203B41FA5}">
                      <a16:colId xmlns:a16="http://schemas.microsoft.com/office/drawing/2014/main" val="2267309714"/>
                    </a:ext>
                  </a:extLst>
                </a:gridCol>
                <a:gridCol w="642025">
                  <a:extLst>
                    <a:ext uri="{9D8B030D-6E8A-4147-A177-3AD203B41FA5}">
                      <a16:colId xmlns:a16="http://schemas.microsoft.com/office/drawing/2014/main" val="1094301488"/>
                    </a:ext>
                  </a:extLst>
                </a:gridCol>
                <a:gridCol w="468000">
                  <a:extLst>
                    <a:ext uri="{9D8B030D-6E8A-4147-A177-3AD203B41FA5}">
                      <a16:colId xmlns:a16="http://schemas.microsoft.com/office/drawing/2014/main" val="3110555834"/>
                    </a:ext>
                  </a:extLst>
                </a:gridCol>
                <a:gridCol w="468000">
                  <a:extLst>
                    <a:ext uri="{9D8B030D-6E8A-4147-A177-3AD203B41FA5}">
                      <a16:colId xmlns:a16="http://schemas.microsoft.com/office/drawing/2014/main" val="299737486"/>
                    </a:ext>
                  </a:extLst>
                </a:gridCol>
              </a:tblGrid>
              <a:tr h="251858">
                <a:tc rowSpan="2">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구분</a:t>
                      </a:r>
                    </a:p>
                  </a:txBody>
                  <a:tcPr marL="64770" marR="64770" marT="17907" marB="17907"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rowSpan="2">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연간 매출액</a:t>
                      </a:r>
                    </a:p>
                  </a:txBody>
                  <a:tcPr marL="64770" marR="64770" marT="17907" marB="17907" anchor="ctr">
                    <a:lnL w="12700" cap="flat" cmpd="sng" algn="ctr">
                      <a:solidFill>
                        <a:schemeClr val="bg1">
                          <a:lumMod val="8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gridSpan="3">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가맹점 수</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hMerge="1">
                  <a:txBody>
                    <a:bodyPr/>
                    <a:lstStyle/>
                    <a:p>
                      <a:pPr latinLnBrk="1"/>
                      <a:endParaRPr lang="ko-KR" altLang="en-US"/>
                    </a:p>
                  </a:txBody>
                  <a:tcPr/>
                </a:tc>
                <a:tc hMerge="1">
                  <a:txBody>
                    <a:bodyPr/>
                    <a:lstStyle/>
                    <a:p>
                      <a:pPr latinLnBrk="1"/>
                      <a:endParaRPr lang="ko-KR" altLang="en-US"/>
                    </a:p>
                  </a:txBody>
                  <a:tcPr/>
                </a:tc>
                <a:tc gridSpan="2">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적용 수수료율</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hMerge="1">
                  <a:txBody>
                    <a:bodyPr/>
                    <a:lstStyle/>
                    <a:p>
                      <a:pPr latinLnBrk="1"/>
                      <a:endParaRPr lang="ko-KR" altLang="en-US"/>
                    </a:p>
                  </a:txBody>
                  <a:tcPr/>
                </a:tc>
                <a:extLst>
                  <a:ext uri="{0D108BD9-81ED-4DB2-BD59-A6C34878D82A}">
                    <a16:rowId xmlns:a16="http://schemas.microsoft.com/office/drawing/2014/main" val="2122149234"/>
                  </a:ext>
                </a:extLst>
              </a:tr>
              <a:tr h="451569">
                <a:tc vMerge="1">
                  <a:txBody>
                    <a:bodyPr/>
                    <a:lstStyle/>
                    <a:p>
                      <a:pPr latinLnBrk="1"/>
                      <a:endParaRPr lang="ko-KR" altLang="en-US"/>
                    </a:p>
                  </a:txBody>
                  <a:tcPr>
                    <a:lnT w="6350" cap="flat" cmpd="sng" algn="ctr">
                      <a:solidFill>
                        <a:schemeClr val="bg1">
                          <a:lumMod val="75000"/>
                        </a:schemeClr>
                      </a:solidFill>
                      <a:prstDash val="solid"/>
                      <a:round/>
                      <a:headEnd type="none" w="med" len="med"/>
                      <a:tailEnd type="none" w="med" len="med"/>
                    </a:lnT>
                  </a:tcPr>
                </a:tc>
                <a:tc vMerge="1">
                  <a:txBody>
                    <a:bodyPr/>
                    <a:lstStyle/>
                    <a:p>
                      <a:pPr latinLnBrk="1"/>
                      <a:endParaRPr lang="ko-KR" altLang="en-US"/>
                    </a:p>
                  </a:txBody>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가맹점</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PG </a:t>
                      </a:r>
                    </a:p>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하위가맹점 </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택시</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latinLnBrk="1"/>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신용</a:t>
                      </a:r>
                      <a:endParaRPr lang="ko-KR" altLang="en-US" dirty="0"/>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latinLnBrk="1"/>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체크</a:t>
                      </a:r>
                      <a:endParaRPr lang="ko-KR" altLang="en-US" dirty="0"/>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288216671"/>
                  </a:ext>
                </a:extLst>
              </a:tr>
              <a:tr h="451569">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영세</a:t>
                      </a:r>
                      <a:endParaRPr lang="en-US" altLang="ko-KR"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635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억 원 이하</a:t>
                      </a:r>
                    </a:p>
                  </a:txBody>
                  <a:tcPr marL="64770" marR="64770" marT="17907" marB="17907" anchor="ctr">
                    <a:lnL w="12700" cap="flat" cmpd="sng" algn="ctr">
                      <a:solidFill>
                        <a:schemeClr val="bg1">
                          <a:lumMod val="8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229.4</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만 개</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120.3</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만 개</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16.5</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만 명</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sz="900" b="0" kern="0" dirty="0">
                          <a:ln>
                            <a:solidFill>
                              <a:schemeClr val="bg1">
                                <a:lumMod val="75000"/>
                                <a:alpha val="0"/>
                              </a:schemeClr>
                            </a:solidFill>
                          </a:ln>
                          <a:solidFill>
                            <a:schemeClr val="tx1">
                              <a:lumMod val="85000"/>
                              <a:lumOff val="15000"/>
                            </a:schemeClr>
                          </a:solidFill>
                          <a:latin typeface="+mn-ea"/>
                          <a:ea typeface="+mn-ea"/>
                          <a:cs typeface="+mn-cs"/>
                        </a:rPr>
                        <a:t>0.5%</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sz="900" b="0" kern="0" dirty="0">
                          <a:ln>
                            <a:solidFill>
                              <a:schemeClr val="bg1">
                                <a:lumMod val="75000"/>
                                <a:alpha val="0"/>
                              </a:schemeClr>
                            </a:solidFill>
                          </a:ln>
                          <a:solidFill>
                            <a:schemeClr val="tx1">
                              <a:lumMod val="85000"/>
                              <a:lumOff val="15000"/>
                            </a:schemeClr>
                          </a:solidFill>
                          <a:latin typeface="+mn-ea"/>
                          <a:ea typeface="+mn-ea"/>
                          <a:cs typeface="+mn-cs"/>
                        </a:rPr>
                        <a:t>0.25%</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549496152"/>
                  </a:ext>
                </a:extLst>
              </a:tr>
              <a:tr h="251858">
                <a:tc rowSpan="4">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중소</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억 원 초과 </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5</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억 원 이하</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26.0</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만 개</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12.7</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만 개</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sz="900" b="0" kern="0" dirty="0">
                          <a:ln>
                            <a:solidFill>
                              <a:schemeClr val="bg1">
                                <a:lumMod val="75000"/>
                                <a:alpha val="0"/>
                              </a:schemeClr>
                            </a:solidFill>
                          </a:ln>
                          <a:solidFill>
                            <a:schemeClr val="tx1">
                              <a:lumMod val="85000"/>
                              <a:lumOff val="15000"/>
                            </a:schemeClr>
                          </a:solidFill>
                          <a:latin typeface="+mn-ea"/>
                          <a:ea typeface="+mn-ea"/>
                          <a:cs typeface="+mn-cs"/>
                        </a:rPr>
                        <a:t>1.1%</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sz="900" b="0" kern="0" dirty="0">
                          <a:ln>
                            <a:solidFill>
                              <a:schemeClr val="bg1">
                                <a:lumMod val="75000"/>
                                <a:alpha val="0"/>
                              </a:schemeClr>
                            </a:solidFill>
                          </a:ln>
                          <a:solidFill>
                            <a:schemeClr val="tx1">
                              <a:lumMod val="85000"/>
                              <a:lumOff val="15000"/>
                            </a:schemeClr>
                          </a:solidFill>
                          <a:latin typeface="+mn-ea"/>
                          <a:ea typeface="+mn-ea"/>
                          <a:cs typeface="+mn-cs"/>
                        </a:rPr>
                        <a:t>0.85%</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208825225"/>
                  </a:ext>
                </a:extLst>
              </a:tr>
              <a:tr h="251858">
                <a:tc vMerge="1">
                  <a:txBody>
                    <a:bodyPr/>
                    <a:lstStyle/>
                    <a:p>
                      <a:pPr latinLnBrk="1"/>
                      <a:endParaRPr lang="ko-KR" altLang="en-US"/>
                    </a:p>
                  </a:txBody>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5</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억 원 초과 </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10</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억 원 이하</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rowSpan="2">
                  <a:txBody>
                    <a:bodyPr/>
                    <a:lstStyle/>
                    <a:p>
                      <a:pPr marL="0" marR="0" lvl="0" indent="0" algn="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25.1</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만 개</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rowSpan="2">
                  <a:txBody>
                    <a:bodyPr/>
                    <a:lstStyle/>
                    <a:p>
                      <a:pPr marL="0" marR="0" lvl="0" indent="0" algn="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12.3</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만 개</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rowSpan="2">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rowSpan="2">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sz="900" b="0" kern="0" dirty="0">
                          <a:ln>
                            <a:solidFill>
                              <a:schemeClr val="bg1">
                                <a:lumMod val="75000"/>
                                <a:alpha val="0"/>
                              </a:schemeClr>
                            </a:solidFill>
                          </a:ln>
                          <a:solidFill>
                            <a:schemeClr val="tx1">
                              <a:lumMod val="85000"/>
                              <a:lumOff val="15000"/>
                            </a:schemeClr>
                          </a:solidFill>
                          <a:latin typeface="+mn-ea"/>
                          <a:ea typeface="+mn-ea"/>
                          <a:cs typeface="+mn-cs"/>
                        </a:rPr>
                        <a:t>1.25%</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rowSpan="2">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sz="900" b="0" kern="0" dirty="0">
                          <a:ln>
                            <a:solidFill>
                              <a:schemeClr val="bg1">
                                <a:lumMod val="75000"/>
                                <a:alpha val="0"/>
                              </a:schemeClr>
                            </a:solidFill>
                          </a:ln>
                          <a:solidFill>
                            <a:schemeClr val="tx1">
                              <a:lumMod val="85000"/>
                              <a:lumOff val="15000"/>
                            </a:schemeClr>
                          </a:solidFill>
                          <a:latin typeface="+mn-ea"/>
                          <a:ea typeface="+mn-ea"/>
                          <a:cs typeface="+mn-cs"/>
                        </a:rPr>
                        <a:t>1.0%</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719326847"/>
                  </a:ext>
                </a:extLst>
              </a:tr>
              <a:tr h="63057">
                <a:tc vMerge="1">
                  <a:txBody>
                    <a:bodyPr/>
                    <a:lstStyle/>
                    <a:p>
                      <a:pPr latinLnBrk="1"/>
                      <a:endParaRPr lang="ko-KR" altLang="en-US"/>
                    </a:p>
                  </a:txBody>
                  <a:tcPr>
                    <a:lnT w="12700" cap="flat" cmpd="sng" algn="ctr">
                      <a:solidFill>
                        <a:schemeClr val="bg1">
                          <a:lumMod val="75000"/>
                        </a:schemeClr>
                      </a:solidFill>
                      <a:prstDash val="solid"/>
                      <a:round/>
                      <a:headEnd type="none" w="med" len="med"/>
                      <a:tailEnd type="none" w="med" len="med"/>
                    </a:lnT>
                  </a:tcPr>
                </a:tc>
                <a:tc rowSpan="2">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10</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억 원 초과 </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30</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억 원 이하 </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vMerge="1">
                  <a:txBody>
                    <a:bodyPr/>
                    <a:lstStyle/>
                    <a:p>
                      <a:pPr latinLnBrk="1"/>
                      <a:endParaRPr lang="ko-KR" altLang="en-US"/>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lnT w="12700" cap="flat" cmpd="sng" algn="ctr">
                      <a:solidFill>
                        <a:schemeClr val="bg1">
                          <a:lumMod val="75000"/>
                        </a:schemeClr>
                      </a:solidFill>
                      <a:prstDash val="solid"/>
                      <a:round/>
                      <a:headEnd type="none" w="med" len="med"/>
                      <a:tailEnd type="none" w="med" len="med"/>
                    </a:lnT>
                  </a:tcPr>
                </a:tc>
                <a:tc vMerge="1">
                  <a:txBody>
                    <a:bodyPr/>
                    <a:lstStyle/>
                    <a:p>
                      <a:pPr latinLnBrk="1"/>
                      <a:endParaRPr lang="ko-KR" altLang="en-US"/>
                    </a:p>
                  </a:txBody>
                  <a:tcPr>
                    <a:lnT w="12700" cap="flat" cmpd="sng" algn="ctr">
                      <a:solidFill>
                        <a:schemeClr val="bg1">
                          <a:lumMod val="75000"/>
                        </a:schemeClr>
                      </a:solidFill>
                      <a:prstDash val="solid"/>
                      <a:round/>
                      <a:headEnd type="none" w="med" len="med"/>
                      <a:tailEnd type="none" w="med" len="med"/>
                    </a:lnT>
                  </a:tcPr>
                </a:tc>
                <a:extLst>
                  <a:ext uri="{0D108BD9-81ED-4DB2-BD59-A6C34878D82A}">
                    <a16:rowId xmlns:a16="http://schemas.microsoft.com/office/drawing/2014/main" val="3994499775"/>
                  </a:ext>
                </a:extLst>
              </a:tr>
              <a:tr h="313526">
                <a:tc vMerge="1">
                  <a:txBody>
                    <a:bodyPr/>
                    <a:lstStyle/>
                    <a:p>
                      <a:pPr latinLnBrk="1"/>
                      <a:endParaRPr lang="ko-KR" altLang="en-US"/>
                    </a:p>
                  </a:txBody>
                  <a:tcPr/>
                </a:tc>
                <a:tc vMerge="1">
                  <a:txBody>
                    <a:bodyPr/>
                    <a:lstStyle/>
                    <a:p>
                      <a:pPr latinLnBrk="1"/>
                      <a:endParaRPr lang="ko-KR" altLang="en-US"/>
                    </a:p>
                  </a:txBody>
                  <a:tcPr/>
                </a:tc>
                <a:tc>
                  <a:txBody>
                    <a:bodyPr/>
                    <a:lstStyle/>
                    <a:p>
                      <a:pPr marL="0" marR="0" lvl="0" indent="0" algn="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17.1</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만 개</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8.1</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만 개</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sz="900" b="0" kern="0" dirty="0">
                          <a:ln>
                            <a:solidFill>
                              <a:schemeClr val="bg1">
                                <a:lumMod val="75000"/>
                                <a:alpha val="0"/>
                              </a:schemeClr>
                            </a:solidFill>
                          </a:ln>
                          <a:solidFill>
                            <a:schemeClr val="tx1">
                              <a:lumMod val="85000"/>
                              <a:lumOff val="15000"/>
                            </a:schemeClr>
                          </a:solidFill>
                          <a:latin typeface="+mn-ea"/>
                          <a:ea typeface="+mn-ea"/>
                          <a:cs typeface="+mn-cs"/>
                        </a:rPr>
                        <a:t>1.5%</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sz="900" b="0" kern="0" dirty="0">
                          <a:ln>
                            <a:solidFill>
                              <a:schemeClr val="bg1">
                                <a:lumMod val="75000"/>
                                <a:alpha val="0"/>
                              </a:schemeClr>
                            </a:solidFill>
                          </a:ln>
                          <a:solidFill>
                            <a:schemeClr val="tx1">
                              <a:lumMod val="85000"/>
                              <a:lumOff val="15000"/>
                            </a:schemeClr>
                          </a:solidFill>
                          <a:latin typeface="+mn-ea"/>
                          <a:ea typeface="+mn-ea"/>
                          <a:cs typeface="+mn-cs"/>
                        </a:rPr>
                        <a:t>1.25%</a:t>
                      </a:r>
                    </a:p>
                  </a:txBody>
                  <a:tcPr marL="64770" marR="64770" marT="17907" marB="1790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77992458"/>
                  </a:ext>
                </a:extLst>
              </a:tr>
            </a:tbl>
          </a:graphicData>
        </a:graphic>
      </p:graphicFrame>
      <p:pic>
        <p:nvPicPr>
          <p:cNvPr id="9" name="그래픽 8" descr="신용 카드 단색으로 채워진">
            <a:extLst>
              <a:ext uri="{FF2B5EF4-FFF2-40B4-BE49-F238E27FC236}">
                <a16:creationId xmlns:a16="http://schemas.microsoft.com/office/drawing/2014/main" id="{94DDA614-EC8F-D762-F003-65E561E1DF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62406" y="4962525"/>
            <a:ext cx="914400" cy="914400"/>
          </a:xfrm>
          <a:prstGeom prst="rect">
            <a:avLst/>
          </a:prstGeom>
        </p:spPr>
      </p:pic>
    </p:spTree>
    <p:extLst>
      <p:ext uri="{BB962C8B-B14F-4D97-AF65-F5344CB8AC3E}">
        <p14:creationId xmlns:p14="http://schemas.microsoft.com/office/powerpoint/2010/main" val="17012596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V. </a:t>
            </a:r>
            <a:r>
              <a:rPr lang="ko-KR" altLang="en-US" dirty="0"/>
              <a:t>카드산업</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신용카드사의 애플페이 서비스 제공 허용 및 관련 필요 절차 제시</a:t>
            </a:r>
          </a:p>
        </p:txBody>
      </p:sp>
      <p:sp>
        <p:nvSpPr>
          <p:cNvPr id="2" name="텍스트 개체 틀 1">
            <a:extLst>
              <a:ext uri="{FF2B5EF4-FFF2-40B4-BE49-F238E27FC236}">
                <a16:creationId xmlns:a16="http://schemas.microsoft.com/office/drawing/2014/main" id="{E1030B3B-662C-4CE5-F58A-32C613F3F067}"/>
              </a:ext>
            </a:extLst>
          </p:cNvPr>
          <p:cNvSpPr>
            <a:spLocks noGrp="1"/>
          </p:cNvSpPr>
          <p:nvPr>
            <p:ph type="body" sz="quarter" idx="13"/>
          </p:nvPr>
        </p:nvSpPr>
        <p:spPr/>
        <p:txBody>
          <a:bodyPr/>
          <a:lstStyle/>
          <a:p>
            <a:r>
              <a:rPr lang="ko-KR" altLang="en-US" dirty="0"/>
              <a:t>’</a:t>
            </a:r>
            <a:r>
              <a:rPr lang="en-US" altLang="ko-KR" dirty="0"/>
              <a:t>23.2.3</a:t>
            </a:r>
            <a:r>
              <a:rPr lang="ko-KR" altLang="en-US" dirty="0"/>
              <a:t>일</a:t>
            </a:r>
            <a:r>
              <a:rPr lang="en-US" altLang="ko-KR" dirty="0"/>
              <a:t>, </a:t>
            </a:r>
            <a:r>
              <a:rPr lang="ko-KR" altLang="en-US" dirty="0"/>
              <a:t>금융당국은 신용카드사들이 필요한 관련 절차 등을 준수하여 애플페이 서비스 도입을 추진할 수 있음을 확인 </a:t>
            </a:r>
          </a:p>
          <a:p>
            <a:r>
              <a:rPr lang="ko-KR" altLang="en-US" dirty="0"/>
              <a:t>애플페이 외의 다른 해외 결제 서비스의 경우에도 내국인에 대해 결제 서비스를 제공하려는 경우 관련 법령 준수 필요</a:t>
            </a: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2023.2.3</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8950" y="5993710"/>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(2023.2.3), “</a:t>
            </a:r>
            <a:r>
              <a:rPr lang="ko-KR" altLang="en-US" dirty="0">
                <a:solidFill>
                  <a:schemeClr val="bg1">
                    <a:lumMod val="50000"/>
                  </a:schemeClr>
                </a:solidFill>
              </a:rPr>
              <a:t>신용카드사의 애플페이 서비스 제공 관련 필요 절차 등의 확인 결과</a:t>
            </a:r>
            <a:r>
              <a:rPr lang="en-US" altLang="ko-KR" dirty="0">
                <a:solidFill>
                  <a:schemeClr val="bg1">
                    <a:lumMod val="50000"/>
                  </a:schemeClr>
                </a:solidFill>
              </a:rPr>
              <a:t>”, </a:t>
            </a:r>
            <a:r>
              <a:rPr lang="ko-KR" altLang="en-US" dirty="0">
                <a:solidFill>
                  <a:schemeClr val="bg1">
                    <a:lumMod val="50000"/>
                  </a:schemeClr>
                </a:solidFill>
              </a:rPr>
              <a:t>언론보도 종합 </a:t>
            </a:r>
            <a:endParaRPr lang="en-US" altLang="ko-KR" dirty="0">
              <a:solidFill>
                <a:schemeClr val="bg1">
                  <a:lumMod val="50000"/>
                </a:schemeClr>
              </a:solidFill>
            </a:endParaRPr>
          </a:p>
        </p:txBody>
      </p:sp>
      <p:graphicFrame>
        <p:nvGraphicFramePr>
          <p:cNvPr id="4" name="표 3">
            <a:extLst>
              <a:ext uri="{FF2B5EF4-FFF2-40B4-BE49-F238E27FC236}">
                <a16:creationId xmlns:a16="http://schemas.microsoft.com/office/drawing/2014/main" id="{1576D9D5-F8C3-7716-A36F-FFDD6333DC30}"/>
              </a:ext>
            </a:extLst>
          </p:cNvPr>
          <p:cNvGraphicFramePr>
            <a:graphicFrameLocks noGrp="1"/>
          </p:cNvGraphicFramePr>
          <p:nvPr>
            <p:extLst>
              <p:ext uri="{D42A27DB-BD31-4B8C-83A1-F6EECF244321}">
                <p14:modId xmlns:p14="http://schemas.microsoft.com/office/powerpoint/2010/main" val="2599948469"/>
              </p:ext>
            </p:extLst>
          </p:nvPr>
        </p:nvGraphicFramePr>
        <p:xfrm>
          <a:off x="489001" y="2183325"/>
          <a:ext cx="2088000" cy="3702681"/>
        </p:xfrm>
        <a:graphic>
          <a:graphicData uri="http://schemas.openxmlformats.org/drawingml/2006/table">
            <a:tbl>
              <a:tblPr/>
              <a:tblGrid>
                <a:gridCol w="2088000">
                  <a:extLst>
                    <a:ext uri="{9D8B030D-6E8A-4147-A177-3AD203B41FA5}">
                      <a16:colId xmlns:a16="http://schemas.microsoft.com/office/drawing/2014/main" val="3655866858"/>
                    </a:ext>
                  </a:extLst>
                </a:gridCol>
              </a:tblGrid>
              <a:tr h="387159">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22.10</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월 이후 애플페이의 국내 출시 가능성 대두</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06441">
                <a:tc>
                  <a:txBody>
                    <a:bodyPr/>
                    <a:lstStyle/>
                    <a:p>
                      <a:pPr marL="182563" marR="0" lvl="0" indent="-95250" algn="l" defTabSz="914400" eaLnBrk="1" fontAlgn="base" latinLnBrk="0" hangingPunct="1">
                        <a:lnSpc>
                          <a:spcPct val="11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22.10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 이후 애플페이가 현대카드와 손잡고 한국 시장 내 시범 서비스를 시작할 것이라는 관측 제기</a:t>
                      </a:r>
                    </a:p>
                    <a:p>
                      <a:pPr marL="182563" marR="0" lvl="0" indent="-95250" algn="l" defTabSz="914400" eaLnBrk="1" fontAlgn="base" latinLnBrk="0" hangingPunct="1">
                        <a:lnSpc>
                          <a:spcPct val="11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금융감독원의 애플페이 약관심사 및 금융위원회가 추가 검토 등으로 출시 지연 </a:t>
                      </a:r>
                    </a:p>
                    <a:p>
                      <a:pPr marL="182563" marR="0" lvl="0" indent="-95250" algn="l" defTabSz="914400" eaLnBrk="1" fontAlgn="base" latinLnBrk="0" hangingPunct="1">
                        <a:lnSpc>
                          <a:spcPct val="11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특히 ①국내 결제정보의 해외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결제망</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승인 시 개인정보 유출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②'</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리베이트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부당 보상금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가능성 등에 대한 우려 지적</a:t>
                      </a:r>
                    </a:p>
                  </a:txBody>
                  <a:tcPr marL="45720" marR="45720" marT="144000" marB="468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13" name="표 12">
            <a:extLst>
              <a:ext uri="{FF2B5EF4-FFF2-40B4-BE49-F238E27FC236}">
                <a16:creationId xmlns:a16="http://schemas.microsoft.com/office/drawing/2014/main" id="{F88F63AC-54AC-16ED-6733-DB6C5E5A4BE2}"/>
              </a:ext>
            </a:extLst>
          </p:cNvPr>
          <p:cNvGraphicFramePr>
            <a:graphicFrameLocks noGrp="1"/>
          </p:cNvGraphicFramePr>
          <p:nvPr>
            <p:extLst>
              <p:ext uri="{D42A27DB-BD31-4B8C-83A1-F6EECF244321}">
                <p14:modId xmlns:p14="http://schemas.microsoft.com/office/powerpoint/2010/main" val="2129973078"/>
              </p:ext>
            </p:extLst>
          </p:nvPr>
        </p:nvGraphicFramePr>
        <p:xfrm>
          <a:off x="6141050" y="2183325"/>
          <a:ext cx="3276000" cy="3700633"/>
        </p:xfrm>
        <a:graphic>
          <a:graphicData uri="http://schemas.openxmlformats.org/drawingml/2006/table">
            <a:tbl>
              <a:tblPr/>
              <a:tblGrid>
                <a:gridCol w="3276000">
                  <a:extLst>
                    <a:ext uri="{9D8B030D-6E8A-4147-A177-3AD203B41FA5}">
                      <a16:colId xmlns:a16="http://schemas.microsoft.com/office/drawing/2014/main" val="3655866858"/>
                    </a:ext>
                  </a:extLst>
                </a:gridCol>
              </a:tblGrid>
              <a:tr h="386919">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애플페이 대중화에 시간 소요 전망되나</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결제시장에 큰 파급력 가능</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04393">
                <a:tc>
                  <a:txBody>
                    <a:bodyPr/>
                    <a:lstStyle/>
                    <a:p>
                      <a:pPr marL="182563" marR="0" lvl="0" indent="-95250" algn="l" defTabSz="914400" eaLnBrk="1" fontAlgn="base" latinLnBrk="0" hangingPunct="1">
                        <a:lnSpc>
                          <a:spcPct val="11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23.2.8</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애플과 현대카드 社</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애플페이 한국 출시 예정 공식화</a:t>
                      </a:r>
                    </a:p>
                    <a:p>
                      <a:pPr marL="182563" marR="0" lvl="0" indent="-95250" algn="l" defTabSz="914400" eaLnBrk="1" fontAlgn="base" latinLnBrk="0" hangingPunct="1">
                        <a:lnSpc>
                          <a:spcPct val="11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당초 애플과 독점적으로 서비스 제공할 것으로 예상된 현대카드가 배타적 사용권 포기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다른 카드사들도 애플페이 도입 가능</a:t>
                      </a:r>
                    </a:p>
                    <a:p>
                      <a:pPr marL="182563" marR="0" lvl="0" indent="-95250" algn="l" defTabSz="914400" eaLnBrk="1" fontAlgn="base" latinLnBrk="0" hangingPunct="1">
                        <a:lnSpc>
                          <a:spcPct val="11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근거리무선통신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(NFC)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단말기의 확대 보급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카드사 수수료 부담 문제 등이 상존하는 가운데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NFC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확대 가능성과 관련 소비자 권리 문제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국내 결제시장에 미치는 파급력 등에 대한 다양한 시각 존재 </a:t>
                      </a:r>
                    </a:p>
                    <a:p>
                      <a:pPr marL="182563" marR="0" lvl="0" indent="-95250" algn="l" defTabSz="914400" eaLnBrk="1" fontAlgn="base" latinLnBrk="0" hangingPunct="1">
                        <a:lnSpc>
                          <a:spcPct val="11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현재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NFC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지원 신용카드 가맹점은 주요 프랜차이즈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대형마트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CVS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등 전체 신용카드 가맹점의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약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만 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수준인 가운데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동반성장위원회가 연간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100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억 원씩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4</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총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400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억 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영세상인에게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NFC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단말기 무상 보급 예정</a:t>
                      </a:r>
                    </a:p>
                    <a:p>
                      <a:pPr marL="182563" marR="0" lvl="0" indent="-95250" algn="l" defTabSz="914400" eaLnBrk="1" fontAlgn="base" latinLnBrk="0" hangingPunct="1">
                        <a:lnSpc>
                          <a:spcPct val="11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애플페이 수수료는 건당 최대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0.15%</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로 제휴 카드사 부담</a:t>
                      </a:r>
                    </a:p>
                    <a:p>
                      <a:pPr marL="182563" marR="0" lvl="0" indent="-95250" algn="l" defTabSz="914400" eaLnBrk="1" fontAlgn="base" latinLnBrk="0" hangingPunct="1">
                        <a:lnSpc>
                          <a:spcPct val="11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간편결제시장 시장 구도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전금업자</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50.4%,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휴대폰제조사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23.6%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차지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에 큰 파급력 전망 </a:t>
                      </a:r>
                    </a:p>
                  </a:txBody>
                  <a:tcPr marL="45720" marR="45720" marT="144000" marB="468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15" name="표 14">
            <a:extLst>
              <a:ext uri="{FF2B5EF4-FFF2-40B4-BE49-F238E27FC236}">
                <a16:creationId xmlns:a16="http://schemas.microsoft.com/office/drawing/2014/main" id="{7665B945-DFAC-37C2-2724-01BDB92C81D8}"/>
              </a:ext>
            </a:extLst>
          </p:cNvPr>
          <p:cNvGraphicFramePr>
            <a:graphicFrameLocks noGrp="1"/>
          </p:cNvGraphicFramePr>
          <p:nvPr>
            <p:extLst>
              <p:ext uri="{D42A27DB-BD31-4B8C-83A1-F6EECF244321}">
                <p14:modId xmlns:p14="http://schemas.microsoft.com/office/powerpoint/2010/main" val="161530092"/>
              </p:ext>
            </p:extLst>
          </p:nvPr>
        </p:nvGraphicFramePr>
        <p:xfrm>
          <a:off x="2721025" y="2183325"/>
          <a:ext cx="3276000" cy="3693600"/>
        </p:xfrm>
        <a:graphic>
          <a:graphicData uri="http://schemas.openxmlformats.org/drawingml/2006/table">
            <a:tbl>
              <a:tblPr/>
              <a:tblGrid>
                <a:gridCol w="3276000">
                  <a:extLst>
                    <a:ext uri="{9D8B030D-6E8A-4147-A177-3AD203B41FA5}">
                      <a16:colId xmlns:a16="http://schemas.microsoft.com/office/drawing/2014/main" val="3655866858"/>
                    </a:ext>
                  </a:extLst>
                </a:gridCol>
              </a:tblGrid>
              <a:tr h="387159">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금융당국</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애플페이 국내 서비스 도입 허용</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06441">
                <a:tc>
                  <a:txBody>
                    <a:bodyPr/>
                    <a:lstStyle/>
                    <a:p>
                      <a:pPr marL="182563" marR="0" lvl="0" indent="-95250" algn="l" defTabSz="914400" eaLnBrk="1" fontAlgn="base" latinLnBrk="0" hangingPunct="1">
                        <a:lnSpc>
                          <a:spcPct val="11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금융당국</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신용카드사들이 필요한 관련 절차 등을 준수 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애플페이 서비스 도입 허용 </a:t>
                      </a:r>
                    </a:p>
                    <a:p>
                      <a:pPr marL="315913" marR="0" lvl="0" indent="-134938" algn="l" defTabSz="914400" eaLnBrk="1" fontAlgn="base" latinLnBrk="0" hangingPunct="1">
                        <a:lnSpc>
                          <a:spcPct val="110000"/>
                        </a:lnSpc>
                        <a:spcBef>
                          <a:spcPts val="300"/>
                        </a:spcBef>
                        <a:spcAft>
                          <a:spcPts val="0"/>
                        </a:spcAft>
                        <a:buClrTx/>
                        <a:buSzTx/>
                        <a:buFont typeface="+mj-ea"/>
                        <a:buAutoNum type="circleNumDbPlain"/>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「여신전문금융업법」</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「전자금융거래법」 등 관련 법령 준수</a:t>
                      </a:r>
                    </a:p>
                    <a:p>
                      <a:pPr marL="315913" marR="0" lvl="0" indent="-134938" algn="l" defTabSz="914400" eaLnBrk="1" fontAlgn="base" latinLnBrk="0" hangingPunct="1">
                        <a:lnSpc>
                          <a:spcPct val="110000"/>
                        </a:lnSpc>
                        <a:spcBef>
                          <a:spcPts val="300"/>
                        </a:spcBef>
                        <a:spcAft>
                          <a:spcPts val="0"/>
                        </a:spcAft>
                        <a:buClrTx/>
                        <a:buSzTx/>
                        <a:buFont typeface="+mj-ea"/>
                        <a:buAutoNum type="circleNumDbPlain"/>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신용카드사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애플페이와 관련된 수수료 등의 비용을 고객</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약관에 반영</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또는 가맹점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기존 법령해석</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에 전가 금지</a:t>
                      </a:r>
                    </a:p>
                    <a:p>
                      <a:pPr marL="315913" marR="0" lvl="0" indent="-134938" algn="l" defTabSz="914400" eaLnBrk="1" fontAlgn="base" latinLnBrk="0" hangingPunct="1">
                        <a:lnSpc>
                          <a:spcPct val="110000"/>
                        </a:lnSpc>
                        <a:spcBef>
                          <a:spcPts val="300"/>
                        </a:spcBef>
                        <a:spcAft>
                          <a:spcPts val="0"/>
                        </a:spcAft>
                        <a:buClrTx/>
                        <a:buSzTx/>
                        <a:buFont typeface="+mj-ea"/>
                        <a:buAutoNum type="circleNumDbPlain"/>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고객의 귀책 없는 개인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신용</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정보 도난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유출 등으로 야기된 손해에 대해 책임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약관에 반영</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등 소비자 보호 방안 마련 </a:t>
                      </a:r>
                    </a:p>
                    <a:p>
                      <a:pPr marL="182563" marR="0" lvl="0" indent="-95250" algn="l" defTabSz="914400" eaLnBrk="1" fontAlgn="base" latinLnBrk="0" hangingPunct="1">
                        <a:lnSpc>
                          <a:spcPct val="11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애플페이 외의 다른 해외 결제 서비스의 내국인 제공을 위해 결제 서비스 사업자별 구체적인 서비스 형태에 따라 여신전문금융업자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신용카드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할부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리스 등</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전자금융업자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선불업자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전자지급결제대행업자</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등</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등의 등록 및 관련 규제 준수 필요 시사</a:t>
                      </a:r>
                    </a:p>
                  </a:txBody>
                  <a:tcPr marL="45720" marR="45720" marT="144000" marB="468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spTree>
    <p:extLst>
      <p:ext uri="{BB962C8B-B14F-4D97-AF65-F5344CB8AC3E}">
        <p14:creationId xmlns:p14="http://schemas.microsoft.com/office/powerpoint/2010/main" val="22441116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24">
            <a:extLst>
              <a:ext uri="{FF2B5EF4-FFF2-40B4-BE49-F238E27FC236}">
                <a16:creationId xmlns:a16="http://schemas.microsoft.com/office/drawing/2014/main" id="{096F73EB-10C7-4B63-9600-9FC45DFD25B4}"/>
              </a:ext>
            </a:extLst>
          </p:cNvPr>
          <p:cNvGraphicFramePr>
            <a:graphicFrameLocks/>
          </p:cNvGraphicFramePr>
          <p:nvPr>
            <p:extLst>
              <p:ext uri="{D42A27DB-BD31-4B8C-83A1-F6EECF244321}">
                <p14:modId xmlns:p14="http://schemas.microsoft.com/office/powerpoint/2010/main" val="1294199322"/>
              </p:ext>
            </p:extLst>
          </p:nvPr>
        </p:nvGraphicFramePr>
        <p:xfrm>
          <a:off x="1050977" y="2420937"/>
          <a:ext cx="5849657" cy="2987676"/>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497946">
                <a:tc>
                  <a:txBody>
                    <a:bodyPr/>
                    <a:lstStyle/>
                    <a:p>
                      <a:r>
                        <a:rPr lang="en-GB" sz="1500" b="0" dirty="0">
                          <a:ln>
                            <a:solidFill>
                              <a:schemeClr val="accent1">
                                <a:alpha val="0"/>
                              </a:schemeClr>
                            </a:solidFill>
                          </a:ln>
                          <a:solidFill>
                            <a:schemeClr val="tx2"/>
                          </a:solidFill>
                          <a:latin typeface="+mn-ea"/>
                          <a:ea typeface="+mn-ea"/>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r>
                        <a:rPr lang="ko-KR" altLang="en-US" sz="1500" b="0" dirty="0">
                          <a:ln>
                            <a:solidFill>
                              <a:schemeClr val="accent1">
                                <a:alpha val="0"/>
                              </a:schemeClr>
                            </a:solidFill>
                          </a:ln>
                          <a:solidFill>
                            <a:schemeClr val="tx2"/>
                          </a:solidFill>
                          <a:latin typeface="+mn-ea"/>
                          <a:ea typeface="+mn-ea"/>
                        </a:rPr>
                        <a:t>금융산업 공통 </a:t>
                      </a:r>
                      <a:endParaRPr lang="en-GB" sz="1500" b="0" dirty="0">
                        <a:ln>
                          <a:solidFill>
                            <a:schemeClr val="accent1">
                              <a:alpha val="0"/>
                            </a:schemeClr>
                          </a:solidFill>
                        </a:ln>
                        <a:solidFill>
                          <a:schemeClr val="tx2"/>
                        </a:solidFill>
                        <a:latin typeface="+mn-ea"/>
                        <a:ea typeface="+mn-ea"/>
                      </a:endParaRP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algn="r" defTabSz="914400" rtl="0" eaLnBrk="1" latinLnBrk="1" hangingPunct="1"/>
                      <a:r>
                        <a:rPr lang="en-US" altLang="ko-KR" sz="1500" b="0" kern="1200" dirty="0">
                          <a:ln>
                            <a:solidFill>
                              <a:schemeClr val="accent1">
                                <a:alpha val="0"/>
                              </a:schemeClr>
                            </a:solidFill>
                          </a:ln>
                          <a:solidFill>
                            <a:srgbClr val="00338D"/>
                          </a:solidFill>
                          <a:latin typeface="+mn-lt"/>
                          <a:ea typeface="+mn-ea"/>
                          <a:cs typeface="+mn-cs"/>
                        </a:rPr>
                        <a:t>3</a:t>
                      </a:r>
                      <a:endParaRPr lang="en-GB" sz="1500" b="0" kern="1200" dirty="0">
                        <a:ln>
                          <a:solidFill>
                            <a:schemeClr val="accent1">
                              <a:alpha val="0"/>
                            </a:schemeClr>
                          </a:solidFill>
                        </a:ln>
                        <a:solidFill>
                          <a:srgbClr val="00338D"/>
                        </a:solidFill>
                        <a:latin typeface="+mn-lt"/>
                        <a:ea typeface="+mn-ea"/>
                        <a:cs typeface="+mn-cs"/>
                      </a:endParaRP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497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II.</a:t>
                      </a:r>
                    </a:p>
                  </a:txBody>
                  <a:tcPr marL="10800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은행산업</a:t>
                      </a:r>
                    </a:p>
                  </a:txBody>
                  <a:tcPr marL="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US" sz="1500" b="0" dirty="0">
                          <a:ln>
                            <a:solidFill>
                              <a:schemeClr val="accent1">
                                <a:alpha val="0"/>
                              </a:schemeClr>
                            </a:solidFill>
                          </a:ln>
                          <a:solidFill>
                            <a:srgbClr val="00338D"/>
                          </a:solidFill>
                          <a:latin typeface="+mn-lt"/>
                        </a:rPr>
                        <a:t>42</a:t>
                      </a:r>
                      <a:endParaRPr lang="en-GB" sz="1500" b="0" dirty="0">
                        <a:ln>
                          <a:solidFill>
                            <a:schemeClr val="accent1">
                              <a:alpha val="0"/>
                            </a:schemeClr>
                          </a:solidFill>
                        </a:ln>
                        <a:solidFill>
                          <a:srgbClr val="00338D"/>
                        </a:solidFill>
                        <a:latin typeface="+mn-lt"/>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497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III.</a:t>
                      </a:r>
                    </a:p>
                  </a:txBody>
                  <a:tcPr marL="108000" marR="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보험산업</a:t>
                      </a:r>
                    </a:p>
                  </a:txBody>
                  <a:tcPr marL="0" marR="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sz="1500" b="0" kern="1200" dirty="0">
                          <a:ln>
                            <a:solidFill>
                              <a:schemeClr val="accent1">
                                <a:alpha val="0"/>
                              </a:schemeClr>
                            </a:solidFill>
                          </a:ln>
                          <a:solidFill>
                            <a:schemeClr val="tx2"/>
                          </a:solidFill>
                          <a:latin typeface="+mn-ea"/>
                          <a:ea typeface="+mn-ea"/>
                          <a:cs typeface="+mn-cs"/>
                        </a:rPr>
                        <a:t>57</a:t>
                      </a:r>
                      <a:endParaRPr lang="en-GB" sz="1500" b="0" kern="1200" dirty="0">
                        <a:ln>
                          <a:solidFill>
                            <a:schemeClr val="accent1">
                              <a:alpha val="0"/>
                            </a:schemeClr>
                          </a:solidFill>
                        </a:ln>
                        <a:solidFill>
                          <a:schemeClr val="tx2"/>
                        </a:solidFill>
                        <a:latin typeface="+mn-ea"/>
                        <a:ea typeface="+mn-ea"/>
                        <a:cs typeface="+mn-cs"/>
                      </a:endParaRPr>
                    </a:p>
                  </a:txBody>
                  <a:tcPr marL="80189" marR="10800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497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IV.</a:t>
                      </a:r>
                    </a:p>
                  </a:txBody>
                  <a:tcPr marL="108000" marR="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금융투자업</a:t>
                      </a:r>
                    </a:p>
                  </a:txBody>
                  <a:tcPr marL="0" marR="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algn="r" defTabSz="914400" rtl="0" eaLnBrk="1" latinLnBrk="1" hangingPunct="1"/>
                      <a:r>
                        <a:rPr lang="en-US" sz="1500" b="0" kern="1200" dirty="0">
                          <a:ln>
                            <a:solidFill>
                              <a:schemeClr val="accent1">
                                <a:alpha val="0"/>
                              </a:schemeClr>
                            </a:solidFill>
                          </a:ln>
                          <a:solidFill>
                            <a:schemeClr val="tx2"/>
                          </a:solidFill>
                          <a:latin typeface="+mn-ea"/>
                          <a:ea typeface="+mn-ea"/>
                          <a:cs typeface="+mn-cs"/>
                        </a:rPr>
                        <a:t>64</a:t>
                      </a:r>
                      <a:endParaRPr lang="en-GB" sz="1500" b="0" kern="1200" dirty="0">
                        <a:ln>
                          <a:solidFill>
                            <a:schemeClr val="accent1">
                              <a:alpha val="0"/>
                            </a:schemeClr>
                          </a:solidFill>
                        </a:ln>
                        <a:solidFill>
                          <a:schemeClr val="tx2"/>
                        </a:solidFill>
                        <a:latin typeface="+mn-ea"/>
                        <a:ea typeface="+mn-ea"/>
                        <a:cs typeface="+mn-cs"/>
                      </a:endParaRPr>
                    </a:p>
                  </a:txBody>
                  <a:tcPr marL="80189" marR="108000" marT="0" marB="0" anchor="ctr">
                    <a:lnL w="12700" cmpd="sng">
                      <a:noFill/>
                    </a:lnL>
                    <a:lnR w="12700" cmpd="sng">
                      <a:noFill/>
                    </a:lnR>
                    <a:lnT w="3175" cap="flat" cmpd="sng" algn="ctr">
                      <a:solidFill>
                        <a:schemeClr val="bg1">
                          <a:lumMod val="50000"/>
                        </a:scheme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1251913"/>
                  </a:ext>
                </a:extLst>
              </a:tr>
              <a:tr h="497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tx2"/>
                          </a:solidFill>
                          <a:effectLst/>
                          <a:uLnTx/>
                          <a:uFillTx/>
                          <a:latin typeface="+mn-ea"/>
                          <a:ea typeface="+mn-ea"/>
                          <a:cs typeface="+mn-cs"/>
                        </a:rPr>
                        <a:t>V.</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카드산업</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algn="r" defTabSz="914400" rtl="0" eaLnBrk="1" latinLnBrk="1" hangingPunct="1"/>
                      <a:r>
                        <a:rPr lang="en-US" sz="1500" b="0" kern="1200" dirty="0">
                          <a:ln>
                            <a:solidFill>
                              <a:schemeClr val="accent1">
                                <a:alpha val="0"/>
                              </a:schemeClr>
                            </a:solidFill>
                          </a:ln>
                          <a:solidFill>
                            <a:schemeClr val="tx2"/>
                          </a:solidFill>
                          <a:latin typeface="+mn-ea"/>
                          <a:ea typeface="+mn-ea"/>
                          <a:cs typeface="+mn-cs"/>
                        </a:rPr>
                        <a:t>80</a:t>
                      </a:r>
                      <a:endParaRPr lang="en-GB" sz="1500" b="0" kern="1200" dirty="0">
                        <a:ln>
                          <a:solidFill>
                            <a:schemeClr val="accent1">
                              <a:alpha val="0"/>
                            </a:schemeClr>
                          </a:solidFill>
                        </a:ln>
                        <a:solidFill>
                          <a:schemeClr val="tx2"/>
                        </a:solidFill>
                        <a:latin typeface="+mn-ea"/>
                        <a:ea typeface="+mn-ea"/>
                        <a:cs typeface="+mn-cs"/>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4979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VI.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가상자산</a:t>
                      </a:r>
                      <a:r>
                        <a:rPr kumimoji="0" lang="en-US" altLang="ko-KR"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a:t>
                      </a:r>
                      <a:r>
                        <a:rPr kumimoji="0" lang="ko-KR" altLang="en-US" sz="1500" b="0" i="0" u="none" strike="noStrike" kern="1200" cap="none" spc="0" normalizeH="0" baseline="0" noProof="0" dirty="0" err="1">
                          <a:ln>
                            <a:solidFill>
                              <a:schemeClr val="accent1">
                                <a:alpha val="0"/>
                              </a:schemeClr>
                            </a:solidFill>
                          </a:ln>
                          <a:solidFill>
                            <a:schemeClr val="bg1"/>
                          </a:solidFill>
                          <a:effectLst/>
                          <a:uLnTx/>
                          <a:uFillTx/>
                          <a:latin typeface="+mj-ea"/>
                          <a:ea typeface="+mj-ea"/>
                          <a:cs typeface="+mn-cs"/>
                        </a:rPr>
                        <a:t>핀테크</a:t>
                      </a:r>
                      <a:r>
                        <a:rPr kumimoji="0" lang="ko-KR" altLang="en-US"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 등 신금융업 </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algn="r" defTabSz="914400" rtl="0" eaLnBrk="1" latinLnBrk="1" hangingPunct="1"/>
                      <a:r>
                        <a:rPr lang="en-US" sz="1500" b="1" kern="1200" dirty="0">
                          <a:ln>
                            <a:solidFill>
                              <a:schemeClr val="accent1">
                                <a:alpha val="0"/>
                              </a:schemeClr>
                            </a:solidFill>
                          </a:ln>
                          <a:solidFill>
                            <a:schemeClr val="bg1"/>
                          </a:solidFill>
                          <a:latin typeface="+mn-ea"/>
                          <a:ea typeface="+mn-ea"/>
                          <a:cs typeface="+mn-cs"/>
                        </a:rPr>
                        <a:t>84</a:t>
                      </a:r>
                      <a:endParaRPr lang="en-GB" sz="1500" b="1" kern="1200" dirty="0">
                        <a:ln>
                          <a:solidFill>
                            <a:schemeClr val="accent1">
                              <a:alpha val="0"/>
                            </a:schemeClr>
                          </a:solidFill>
                        </a:ln>
                        <a:solidFill>
                          <a:schemeClr val="bg1"/>
                        </a:solidFill>
                        <a:latin typeface="+mn-ea"/>
                        <a:ea typeface="+mn-ea"/>
                        <a:cs typeface="+mn-cs"/>
                      </a:endParaRP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763730971"/>
                  </a:ext>
                </a:extLst>
              </a:tr>
            </a:tbl>
          </a:graphicData>
        </a:graphic>
      </p:graphicFrame>
    </p:spTree>
    <p:extLst>
      <p:ext uri="{BB962C8B-B14F-4D97-AF65-F5344CB8AC3E}">
        <p14:creationId xmlns:p14="http://schemas.microsoft.com/office/powerpoint/2010/main" val="32521735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VI. </a:t>
            </a:r>
            <a:r>
              <a:rPr lang="ko-KR" altLang="en-US" dirty="0"/>
              <a:t>가상자산</a:t>
            </a:r>
            <a:r>
              <a:rPr lang="en-US" altLang="ko-KR" dirty="0"/>
              <a:t>/</a:t>
            </a:r>
            <a:r>
              <a:rPr lang="ko-KR" altLang="en-US" dirty="0" err="1"/>
              <a:t>핀테크</a:t>
            </a:r>
            <a:r>
              <a:rPr lang="ko-KR" altLang="en-US" dirty="0"/>
              <a:t> 등 신금융업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가상자산법 </a:t>
            </a:r>
            <a:r>
              <a:rPr lang="ko-KR" altLang="en-US" dirty="0" err="1"/>
              <a:t>제정안</a:t>
            </a:r>
            <a:r>
              <a:rPr lang="ko-KR" altLang="en-US" dirty="0"/>
              <a:t> 국회 본회의 통과</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en-US" altLang="ko-KR" dirty="0"/>
              <a:t>△</a:t>
            </a:r>
            <a:r>
              <a:rPr lang="ko-KR" altLang="en-US" dirty="0"/>
              <a:t>이용자 자산보호</a:t>
            </a:r>
            <a:r>
              <a:rPr lang="en-US" altLang="ko-KR" dirty="0"/>
              <a:t>, △</a:t>
            </a:r>
            <a:r>
              <a:rPr lang="ko-KR" altLang="en-US" dirty="0"/>
              <a:t>불공정거래행위 규제</a:t>
            </a:r>
            <a:r>
              <a:rPr lang="en-US" altLang="ko-KR" dirty="0"/>
              <a:t>, △</a:t>
            </a:r>
            <a:r>
              <a:rPr lang="ko-KR" altLang="en-US" dirty="0"/>
              <a:t>금융당국 감독</a:t>
            </a:r>
            <a:r>
              <a:rPr lang="en-US" altLang="ko-KR" dirty="0"/>
              <a:t>·</a:t>
            </a:r>
            <a:r>
              <a:rPr lang="ko-KR" altLang="en-US" dirty="0"/>
              <a:t>제재 권한 등을 담은 「가상자산 이용자 보호 등에 관한 법률」 국회 본회의 통과</a:t>
            </a:r>
            <a:endParaRPr lang="en-US" altLang="ko-KR" dirty="0"/>
          </a:p>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관계기관</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부처 간 준비기간을 거쳐</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공포 </a:t>
            </a:r>
            <a:r>
              <a:rPr lang="en-US" altLang="ko-KR" sz="1200" b="1" kern="0" dirty="0">
                <a:ln>
                  <a:solidFill>
                    <a:schemeClr val="accent4">
                      <a:alpha val="0"/>
                    </a:schemeClr>
                  </a:solidFill>
                </a:ln>
                <a:solidFill>
                  <a:schemeClr val="accent1"/>
                </a:solidFill>
                <a:latin typeface="+mn-ea"/>
              </a:rPr>
              <a:t>1</a:t>
            </a:r>
            <a:r>
              <a:rPr lang="ko-KR" altLang="en-US" sz="1200" b="1" kern="0" dirty="0">
                <a:ln>
                  <a:solidFill>
                    <a:schemeClr val="accent4">
                      <a:alpha val="0"/>
                    </a:schemeClr>
                  </a:solidFill>
                </a:ln>
                <a:solidFill>
                  <a:schemeClr val="accent1"/>
                </a:solidFill>
                <a:latin typeface="+mn-ea"/>
              </a:rPr>
              <a:t>년 후 시행</a:t>
            </a:r>
            <a:r>
              <a:rPr lang="en-US" altLang="ko-KR" sz="1200" b="1" kern="0" dirty="0">
                <a:ln>
                  <a:solidFill>
                    <a:schemeClr val="accent4">
                      <a:alpha val="0"/>
                    </a:schemeClr>
                  </a:solidFill>
                </a:ln>
                <a:solidFill>
                  <a:schemeClr val="accent1"/>
                </a:solidFill>
                <a:latin typeface="+mn-ea"/>
              </a:rPr>
              <a:t>(’24.7</a:t>
            </a:r>
            <a:r>
              <a:rPr lang="ko-KR" altLang="en-US" sz="1200" b="1" kern="0" dirty="0">
                <a:ln>
                  <a:solidFill>
                    <a:schemeClr val="accent4">
                      <a:alpha val="0"/>
                    </a:schemeClr>
                  </a:solidFill>
                </a:ln>
                <a:solidFill>
                  <a:schemeClr val="accent1"/>
                </a:solidFill>
                <a:latin typeface="+mn-ea"/>
              </a:rPr>
              <a:t>월 예상</a:t>
            </a:r>
            <a:r>
              <a:rPr lang="en-US" altLang="ko-KR" sz="1200" b="1" kern="0" dirty="0">
                <a:ln>
                  <a:solidFill>
                    <a:schemeClr val="accent4">
                      <a:alpha val="0"/>
                    </a:schemeClr>
                  </a:solidFill>
                </a:ln>
                <a:solidFill>
                  <a:schemeClr val="accent1"/>
                </a:solidFill>
                <a:latin typeface="+mn-ea"/>
              </a:rPr>
              <a:t>)</a:t>
            </a: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2023.6.30</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(2023.6.30), “</a:t>
            </a:r>
            <a:r>
              <a:rPr lang="ko-KR" altLang="en-US" dirty="0">
                <a:solidFill>
                  <a:schemeClr val="bg1">
                    <a:lumMod val="50000"/>
                  </a:schemeClr>
                </a:solidFill>
              </a:rPr>
              <a:t>가상자산이용자를 보호하고</a:t>
            </a:r>
            <a:r>
              <a:rPr lang="en-US" altLang="ko-KR" dirty="0">
                <a:solidFill>
                  <a:schemeClr val="bg1">
                    <a:lumMod val="50000"/>
                  </a:schemeClr>
                </a:solidFill>
              </a:rPr>
              <a:t>, </a:t>
            </a:r>
            <a:r>
              <a:rPr lang="ko-KR" altLang="en-US" dirty="0">
                <a:solidFill>
                  <a:schemeClr val="bg1">
                    <a:lumMod val="50000"/>
                  </a:schemeClr>
                </a:solidFill>
              </a:rPr>
              <a:t>가상자산시장의 거래질서를 확립해 나가겠습니다</a:t>
            </a:r>
            <a:r>
              <a:rPr lang="en-US" altLang="ko-KR" dirty="0">
                <a:solidFill>
                  <a:schemeClr val="bg1">
                    <a:lumMod val="50000"/>
                  </a:schemeClr>
                </a:solidFill>
              </a:rPr>
              <a:t>. – </a:t>
            </a:r>
            <a:r>
              <a:rPr lang="ko-KR" altLang="en-US" dirty="0">
                <a:solidFill>
                  <a:schemeClr val="bg1">
                    <a:lumMod val="50000"/>
                  </a:schemeClr>
                </a:solidFill>
              </a:rPr>
              <a:t>가상자산법 </a:t>
            </a:r>
            <a:r>
              <a:rPr lang="ko-KR" altLang="en-US" dirty="0" err="1">
                <a:solidFill>
                  <a:schemeClr val="bg1">
                    <a:lumMod val="50000"/>
                  </a:schemeClr>
                </a:solidFill>
              </a:rPr>
              <a:t>제정안</a:t>
            </a:r>
            <a:r>
              <a:rPr lang="ko-KR" altLang="en-US" dirty="0">
                <a:solidFill>
                  <a:schemeClr val="bg1">
                    <a:lumMod val="50000"/>
                  </a:schemeClr>
                </a:solidFill>
              </a:rPr>
              <a:t> 국회 본회의 통과 </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6" name="표 5">
            <a:extLst>
              <a:ext uri="{FF2B5EF4-FFF2-40B4-BE49-F238E27FC236}">
                <a16:creationId xmlns:a16="http://schemas.microsoft.com/office/drawing/2014/main" id="{9857CDC3-9F2E-9E2D-6F14-3C1C99D401C3}"/>
              </a:ext>
            </a:extLst>
          </p:cNvPr>
          <p:cNvGraphicFramePr>
            <a:graphicFrameLocks noGrp="1"/>
          </p:cNvGraphicFramePr>
          <p:nvPr>
            <p:extLst>
              <p:ext uri="{D42A27DB-BD31-4B8C-83A1-F6EECF244321}">
                <p14:modId xmlns:p14="http://schemas.microsoft.com/office/powerpoint/2010/main" val="937450615"/>
              </p:ext>
            </p:extLst>
          </p:nvPr>
        </p:nvGraphicFramePr>
        <p:xfrm>
          <a:off x="488940" y="2168523"/>
          <a:ext cx="2808000" cy="3708402"/>
        </p:xfrm>
        <a:graphic>
          <a:graphicData uri="http://schemas.openxmlformats.org/drawingml/2006/table">
            <a:tbl>
              <a:tblPr/>
              <a:tblGrid>
                <a:gridCol w="2808000">
                  <a:extLst>
                    <a:ext uri="{9D8B030D-6E8A-4147-A177-3AD203B41FA5}">
                      <a16:colId xmlns:a16="http://schemas.microsoft.com/office/drawing/2014/main" val="3655866858"/>
                    </a:ext>
                  </a:extLst>
                </a:gridCol>
              </a:tblGrid>
              <a:tr h="320995">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가상자산 이용자 자산보호</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87407">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가상자산사업자는 가상자산 매매</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중개 등과 관련하여 이용자로부터 예치 받은 예치금을 고유재산과 분리하여 예치 또는 신탁하여 관리해야 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이용자의 가상자산을 자기소유 가상자산과 분리하여 보관해야 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이용자가 위탁한 동일한 종류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수량의 가상자산을 실질적으로 보유하되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대통령령으로 정하는 비율 이상은 인터넷과 분리하여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콜드월렛</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보관해야 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해킹</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전산장애 등 사고에 따른 책임을 이행하기 위하여 보험 또는 공제에 가입하거나 준비금 적립을 해야 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가상자산 거래 내용을 추적</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확인할 수 있도록 거래기록을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15</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년간 보존해야 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216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9" name="표 8">
            <a:extLst>
              <a:ext uri="{FF2B5EF4-FFF2-40B4-BE49-F238E27FC236}">
                <a16:creationId xmlns:a16="http://schemas.microsoft.com/office/drawing/2014/main" id="{3FD8C455-4F1E-7DF8-9B75-91E65D65C9B0}"/>
              </a:ext>
            </a:extLst>
          </p:cNvPr>
          <p:cNvGraphicFramePr>
            <a:graphicFrameLocks noGrp="1"/>
          </p:cNvGraphicFramePr>
          <p:nvPr>
            <p:extLst>
              <p:ext uri="{D42A27DB-BD31-4B8C-83A1-F6EECF244321}">
                <p14:modId xmlns:p14="http://schemas.microsoft.com/office/powerpoint/2010/main" val="527832287"/>
              </p:ext>
            </p:extLst>
          </p:nvPr>
        </p:nvGraphicFramePr>
        <p:xfrm>
          <a:off x="3548970" y="2168523"/>
          <a:ext cx="2808000" cy="3708402"/>
        </p:xfrm>
        <a:graphic>
          <a:graphicData uri="http://schemas.openxmlformats.org/drawingml/2006/table">
            <a:tbl>
              <a:tblPr/>
              <a:tblGrid>
                <a:gridCol w="2808000">
                  <a:extLst>
                    <a:ext uri="{9D8B030D-6E8A-4147-A177-3AD203B41FA5}">
                      <a16:colId xmlns:a16="http://schemas.microsoft.com/office/drawing/2014/main" val="3655866858"/>
                    </a:ext>
                  </a:extLst>
                </a:gridCol>
              </a:tblGrid>
              <a:tr h="320995">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가상자산시장 불공정거래 행위 규제</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87407">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자본시장과 유사하게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미공개중요</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정보이용행위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시세조종행위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사기적 부정거래행위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중요사항 거짓기재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누락 등</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를 금지하고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불공정거래 위험성이 높은 자기발행 가상자산 거래를 제한</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가상자산사업자가 정당한 사유없이 임의적으로 입출금을 차단할 수 없도록 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가상자산사업자는 가격</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거래량이 비정상적으로 변동하는 거래 등 이상거래를 상시 감시하고 이용자 보호를 위한 적절한 조치를 취해야 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불공정거래행위 의심사항 발견 시 지체없이 금융당국과 수사기관에 보고해야 함</a:t>
                      </a:r>
                    </a:p>
                  </a:txBody>
                  <a:tcPr marL="45720" marR="45720" marT="216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11" name="표 10">
            <a:extLst>
              <a:ext uri="{FF2B5EF4-FFF2-40B4-BE49-F238E27FC236}">
                <a16:creationId xmlns:a16="http://schemas.microsoft.com/office/drawing/2014/main" id="{0C701B47-9526-65D2-2175-A20748D8215A}"/>
              </a:ext>
            </a:extLst>
          </p:cNvPr>
          <p:cNvGraphicFramePr>
            <a:graphicFrameLocks noGrp="1"/>
          </p:cNvGraphicFramePr>
          <p:nvPr>
            <p:extLst>
              <p:ext uri="{D42A27DB-BD31-4B8C-83A1-F6EECF244321}">
                <p14:modId xmlns:p14="http://schemas.microsoft.com/office/powerpoint/2010/main" val="2603038272"/>
              </p:ext>
            </p:extLst>
          </p:nvPr>
        </p:nvGraphicFramePr>
        <p:xfrm>
          <a:off x="6609000" y="2168523"/>
          <a:ext cx="2808000" cy="3708402"/>
        </p:xfrm>
        <a:graphic>
          <a:graphicData uri="http://schemas.openxmlformats.org/drawingml/2006/table">
            <a:tbl>
              <a:tblPr/>
              <a:tblGrid>
                <a:gridCol w="2808000">
                  <a:extLst>
                    <a:ext uri="{9D8B030D-6E8A-4147-A177-3AD203B41FA5}">
                      <a16:colId xmlns:a16="http://schemas.microsoft.com/office/drawing/2014/main" val="3655866858"/>
                    </a:ext>
                  </a:extLst>
                </a:gridCol>
              </a:tblGrid>
              <a:tr h="320995">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가상자산시장</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사업자에 대한 금융당국 감독</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제재 권한</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87407">
                <a:tc>
                  <a:txBody>
                    <a:bodyPr/>
                    <a:lstStyle/>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가상자산사업자에 대한 금융당국의 감독</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검사 및 조치 권한을 명확히 하여 법 집행의 실효성을 제고</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불공정거래행위에 대해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 이상 징역</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자기발행 가상자산 거래 제한 위반의 경우에는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 이하 징역</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또는 부당이득의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배 이상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배 이하에 상당하는 벌금이 부과</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불공정거래행위를 통해 취득한 재산은 몰수하며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몰수할 수 없는 경우에는 그 가액을 추징함</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2160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spTree>
    <p:extLst>
      <p:ext uri="{BB962C8B-B14F-4D97-AF65-F5344CB8AC3E}">
        <p14:creationId xmlns:p14="http://schemas.microsoft.com/office/powerpoint/2010/main" val="34927318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VI. </a:t>
            </a:r>
            <a:r>
              <a:rPr lang="ko-KR" altLang="en-US" dirty="0"/>
              <a:t>가상자산</a:t>
            </a:r>
            <a:r>
              <a:rPr lang="en-US" altLang="ko-KR" dirty="0"/>
              <a:t>/</a:t>
            </a:r>
            <a:r>
              <a:rPr lang="ko-KR" altLang="en-US" dirty="0" err="1"/>
              <a:t>핀테크</a:t>
            </a:r>
            <a:r>
              <a:rPr lang="ko-KR" altLang="en-US" dirty="0"/>
              <a:t> 등 신금융업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가상자산 회계처리 감독지침 제정</a:t>
            </a:r>
            <a:r>
              <a:rPr lang="en-US" altLang="ko-KR" dirty="0"/>
              <a:t>·</a:t>
            </a:r>
            <a:r>
              <a:rPr lang="ko-KR" altLang="en-US" dirty="0"/>
              <a:t>공표 및 주석공시 의무화</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en-US" altLang="ko-KR" dirty="0"/>
              <a:t>’23.6.30</a:t>
            </a:r>
            <a:r>
              <a:rPr lang="ko-KR" altLang="en-US" dirty="0"/>
              <a:t>일 가상자산법이 국회 본회의를 통과한 데 이어 가상자산을 발행하거나 보유한 기업이 명확하고 상세한 정보를 공개하도록 가상자산 거래 관련 회계투명성 제고</a:t>
            </a:r>
            <a:endParaRPr lang="en-US" altLang="ko-KR" dirty="0"/>
          </a:p>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회계처리 감독지침은 공표 즉시 시행</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개정된 기준서</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주석공시 의무화</a:t>
            </a:r>
            <a:r>
              <a:rPr lang="en-US" altLang="ko-KR" sz="1200" b="1" kern="0" dirty="0">
                <a:ln>
                  <a:solidFill>
                    <a:schemeClr val="accent4">
                      <a:alpha val="0"/>
                    </a:schemeClr>
                  </a:solidFill>
                </a:ln>
                <a:solidFill>
                  <a:schemeClr val="accent1"/>
                </a:solidFill>
                <a:latin typeface="+mn-ea"/>
              </a:rPr>
              <a:t>)</a:t>
            </a:r>
            <a:r>
              <a:rPr lang="ko-KR" altLang="en-US" sz="1200" b="1" kern="0" dirty="0">
                <a:ln>
                  <a:solidFill>
                    <a:schemeClr val="accent4">
                      <a:alpha val="0"/>
                    </a:schemeClr>
                  </a:solidFill>
                </a:ln>
                <a:solidFill>
                  <a:schemeClr val="accent1"/>
                </a:solidFill>
                <a:latin typeface="+mn-ea"/>
              </a:rPr>
              <a:t>는 ’</a:t>
            </a:r>
            <a:r>
              <a:rPr lang="en-US" altLang="ko-KR" sz="1200" b="1" kern="0" dirty="0">
                <a:ln>
                  <a:solidFill>
                    <a:schemeClr val="accent4">
                      <a:alpha val="0"/>
                    </a:schemeClr>
                  </a:solidFill>
                </a:ln>
                <a:solidFill>
                  <a:schemeClr val="accent1"/>
                </a:solidFill>
                <a:latin typeface="+mn-ea"/>
              </a:rPr>
              <a:t>24.1.1</a:t>
            </a:r>
            <a:r>
              <a:rPr lang="ko-KR" altLang="en-US" sz="1200" b="1" kern="0" dirty="0">
                <a:ln>
                  <a:solidFill>
                    <a:schemeClr val="accent4">
                      <a:alpha val="0"/>
                    </a:schemeClr>
                  </a:solidFill>
                </a:ln>
                <a:solidFill>
                  <a:schemeClr val="accent1"/>
                </a:solidFill>
                <a:latin typeface="+mn-ea"/>
              </a:rPr>
              <a:t>일 이후 최초로 개시되는 사업연도부터 적용 예정</a:t>
            </a:r>
            <a:endParaRPr lang="en-US" altLang="ko-KR" sz="1200" b="1" kern="0" dirty="0">
              <a:ln>
                <a:solidFill>
                  <a:schemeClr val="accent4">
                    <a:alpha val="0"/>
                  </a:schemeClr>
                </a:solidFill>
              </a:ln>
              <a:solidFill>
                <a:schemeClr val="accent1"/>
              </a:solidFill>
              <a:latin typeface="+mn-ea"/>
            </a:endParaRP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2023.7.10</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(2023.7.10), “</a:t>
            </a:r>
            <a:r>
              <a:rPr lang="ko-KR" altLang="en-US" dirty="0">
                <a:solidFill>
                  <a:schemeClr val="bg1">
                    <a:lumMod val="50000"/>
                  </a:schemeClr>
                </a:solidFill>
              </a:rPr>
              <a:t>가상자산 관련 회계</a:t>
            </a:r>
            <a:r>
              <a:rPr lang="en-US" altLang="ko-KR" dirty="0">
                <a:solidFill>
                  <a:schemeClr val="bg1">
                    <a:lumMod val="50000"/>
                  </a:schemeClr>
                </a:solidFill>
              </a:rPr>
              <a:t>·</a:t>
            </a:r>
            <a:r>
              <a:rPr lang="ko-KR" altLang="en-US" dirty="0">
                <a:solidFill>
                  <a:schemeClr val="bg1">
                    <a:lumMod val="50000"/>
                  </a:schemeClr>
                </a:solidFill>
              </a:rPr>
              <a:t>공시가 명확하고 </a:t>
            </a:r>
            <a:r>
              <a:rPr lang="ko-KR" altLang="en-US" dirty="0" err="1">
                <a:solidFill>
                  <a:schemeClr val="bg1">
                    <a:lumMod val="50000"/>
                  </a:schemeClr>
                </a:solidFill>
              </a:rPr>
              <a:t>투명해집니다</a:t>
            </a:r>
            <a:r>
              <a:rPr lang="en-US" altLang="ko-KR" dirty="0">
                <a:solidFill>
                  <a:schemeClr val="bg1">
                    <a:lumMod val="50000"/>
                  </a:schemeClr>
                </a:solidFill>
              </a:rPr>
              <a:t>. – </a:t>
            </a:r>
            <a:r>
              <a:rPr lang="ko-KR" altLang="en-US" dirty="0">
                <a:solidFill>
                  <a:schemeClr val="bg1">
                    <a:lumMod val="50000"/>
                  </a:schemeClr>
                </a:solidFill>
              </a:rPr>
              <a:t>가상자산 회계지침 안내 및 공시투명성 제고 추진 </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8" name="표 7">
            <a:extLst>
              <a:ext uri="{FF2B5EF4-FFF2-40B4-BE49-F238E27FC236}">
                <a16:creationId xmlns:a16="http://schemas.microsoft.com/office/drawing/2014/main" id="{BD0CA8BB-5E7D-8588-6F1A-38ED52211873}"/>
              </a:ext>
            </a:extLst>
          </p:cNvPr>
          <p:cNvGraphicFramePr>
            <a:graphicFrameLocks noGrp="1"/>
          </p:cNvGraphicFramePr>
          <p:nvPr>
            <p:extLst>
              <p:ext uri="{D42A27DB-BD31-4B8C-83A1-F6EECF244321}">
                <p14:modId xmlns:p14="http://schemas.microsoft.com/office/powerpoint/2010/main" val="2942668853"/>
              </p:ext>
            </p:extLst>
          </p:nvPr>
        </p:nvGraphicFramePr>
        <p:xfrm>
          <a:off x="488949" y="2181036"/>
          <a:ext cx="4284613" cy="3695885"/>
        </p:xfrm>
        <a:graphic>
          <a:graphicData uri="http://schemas.openxmlformats.org/drawingml/2006/table">
            <a:tbl>
              <a:tblPr/>
              <a:tblGrid>
                <a:gridCol w="4284613">
                  <a:extLst>
                    <a:ext uri="{9D8B030D-6E8A-4147-A177-3AD203B41FA5}">
                      <a16:colId xmlns:a16="http://schemas.microsoft.com/office/drawing/2014/main" val="3655866858"/>
                    </a:ext>
                  </a:extLst>
                </a:gridCol>
              </a:tblGrid>
              <a:tr h="247118">
                <a:tc>
                  <a:txBody>
                    <a:bodyPr/>
                    <a:lstStyle/>
                    <a:p>
                      <a:pPr marL="0" marR="0" indent="0" algn="ctr" fontAlgn="base" latinLnBrk="0">
                        <a:lnSpc>
                          <a:spcPct val="100000"/>
                        </a:lnSpc>
                        <a:spcBef>
                          <a:spcPts val="0"/>
                        </a:spcBef>
                        <a:spcAft>
                          <a:spcPts val="0"/>
                        </a:spcAft>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1.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회계처리 감독지침 </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448767">
                <a:tc>
                  <a:txBody>
                    <a:bodyPr/>
                    <a:lstStyle/>
                    <a:p>
                      <a:pPr marL="87313" marR="0" lvl="0" indent="0" algn="l"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en-US" altLang="ko-KR" sz="1000" kern="0" dirty="0">
                          <a:ln>
                            <a:solidFill>
                              <a:schemeClr val="bg1">
                                <a:lumMod val="75000"/>
                                <a:alpha val="0"/>
                              </a:schemeClr>
                            </a:solidFill>
                          </a:ln>
                          <a:solidFill>
                            <a:schemeClr val="accent1"/>
                          </a:solidFill>
                          <a:latin typeface="+mn-ea"/>
                          <a:ea typeface="+mn-ea"/>
                          <a:cs typeface="+mn-cs"/>
                        </a:rPr>
                        <a:t>[</a:t>
                      </a:r>
                      <a:r>
                        <a:rPr lang="ko-KR" altLang="en-US" sz="1000" kern="0" dirty="0">
                          <a:ln>
                            <a:solidFill>
                              <a:schemeClr val="bg1">
                                <a:lumMod val="75000"/>
                                <a:alpha val="0"/>
                              </a:schemeClr>
                            </a:solidFill>
                          </a:ln>
                          <a:solidFill>
                            <a:schemeClr val="accent1"/>
                          </a:solidFill>
                          <a:latin typeface="+mn-ea"/>
                          <a:ea typeface="+mn-ea"/>
                          <a:cs typeface="+mn-cs"/>
                        </a:rPr>
                        <a:t>가상자산 발행자</a:t>
                      </a:r>
                      <a:r>
                        <a:rPr lang="en-US" altLang="ko-KR" sz="1000" kern="0" dirty="0">
                          <a:ln>
                            <a:solidFill>
                              <a:schemeClr val="bg1">
                                <a:lumMod val="75000"/>
                                <a:alpha val="0"/>
                              </a:schemeClr>
                            </a:solidFill>
                          </a:ln>
                          <a:solidFill>
                            <a:schemeClr val="accent1"/>
                          </a:solidFill>
                          <a:latin typeface="+mn-ea"/>
                          <a:ea typeface="+mn-ea"/>
                          <a:cs typeface="+mn-cs"/>
                        </a:rPr>
                        <a:t>]</a:t>
                      </a: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판매 목적 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수익 기준서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(K-IFRS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1115</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적용</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회사가 가상자산 보유자에 대한 의무를 모두 완료한 이후 가상자산 매각대가를 수익으로 인식하도록 함</a:t>
                      </a: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가상자산 및 그 플랫폼을 개발하는 과정에서 지출된 원가는 명확한 근거를 제시할 수 없다면 발생 시 비용으로 회계처리</a:t>
                      </a: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p>
                      <a:pPr marL="87313" marR="0" lvl="0" indent="0" algn="l"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en-US" altLang="ko-KR" sz="1000" kern="0" dirty="0">
                          <a:ln>
                            <a:solidFill>
                              <a:schemeClr val="bg1">
                                <a:lumMod val="75000"/>
                                <a:alpha val="0"/>
                              </a:schemeClr>
                            </a:solidFill>
                          </a:ln>
                          <a:solidFill>
                            <a:schemeClr val="accent1"/>
                          </a:solidFill>
                          <a:latin typeface="+mn-ea"/>
                          <a:ea typeface="+mn-ea"/>
                          <a:cs typeface="+mn-cs"/>
                        </a:rPr>
                        <a:t>[</a:t>
                      </a:r>
                      <a:r>
                        <a:rPr lang="ko-KR" altLang="en-US" sz="1000" kern="0" dirty="0">
                          <a:ln>
                            <a:solidFill>
                              <a:schemeClr val="bg1">
                                <a:lumMod val="75000"/>
                                <a:alpha val="0"/>
                              </a:schemeClr>
                            </a:solidFill>
                          </a:ln>
                          <a:solidFill>
                            <a:schemeClr val="accent1"/>
                          </a:solidFill>
                          <a:latin typeface="+mn-ea"/>
                          <a:ea typeface="+mn-ea"/>
                          <a:cs typeface="+mn-cs"/>
                        </a:rPr>
                        <a:t>가상자산 보유자</a:t>
                      </a:r>
                      <a:r>
                        <a:rPr lang="en-US" altLang="ko-KR" sz="1000" kern="0" dirty="0">
                          <a:ln>
                            <a:solidFill>
                              <a:schemeClr val="bg1">
                                <a:lumMod val="75000"/>
                                <a:alpha val="0"/>
                              </a:schemeClr>
                            </a:solidFill>
                          </a:ln>
                          <a:solidFill>
                            <a:schemeClr val="accent1"/>
                          </a:solidFill>
                          <a:latin typeface="+mn-ea"/>
                          <a:ea typeface="+mn-ea"/>
                          <a:cs typeface="+mn-cs"/>
                        </a:rPr>
                        <a:t>]</a:t>
                      </a: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앞으로는 토큰증권이 금융상품 기준서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(K-IFRS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1032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에 따른 금융상품의 정의를 충족하는 경우 금융자산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부채로 분류</a:t>
                      </a: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p>
                      <a:pPr marL="87313" marR="0" lvl="0" indent="0" algn="l"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en-US" altLang="ko-KR" sz="1000" kern="0" dirty="0">
                          <a:ln>
                            <a:solidFill>
                              <a:schemeClr val="bg1">
                                <a:lumMod val="75000"/>
                                <a:alpha val="0"/>
                              </a:schemeClr>
                            </a:solidFill>
                          </a:ln>
                          <a:solidFill>
                            <a:schemeClr val="accent1"/>
                          </a:solidFill>
                          <a:latin typeface="+mn-ea"/>
                          <a:ea typeface="+mn-ea"/>
                          <a:cs typeface="+mn-cs"/>
                        </a:rPr>
                        <a:t>[</a:t>
                      </a:r>
                      <a:r>
                        <a:rPr lang="ko-KR" altLang="en-US" sz="1000" kern="0" dirty="0">
                          <a:ln>
                            <a:solidFill>
                              <a:schemeClr val="bg1">
                                <a:lumMod val="75000"/>
                                <a:alpha val="0"/>
                              </a:schemeClr>
                            </a:solidFill>
                          </a:ln>
                          <a:solidFill>
                            <a:schemeClr val="accent1"/>
                          </a:solidFill>
                          <a:latin typeface="+mn-ea"/>
                          <a:ea typeface="+mn-ea"/>
                          <a:cs typeface="+mn-cs"/>
                        </a:rPr>
                        <a:t>가상자산 사업자</a:t>
                      </a:r>
                      <a:r>
                        <a:rPr lang="en-US" altLang="ko-KR" sz="1000" kern="0" dirty="0">
                          <a:ln>
                            <a:solidFill>
                              <a:schemeClr val="bg1">
                                <a:lumMod val="75000"/>
                                <a:alpha val="0"/>
                              </a:schemeClr>
                            </a:solidFill>
                          </a:ln>
                          <a:solidFill>
                            <a:schemeClr val="accent1"/>
                          </a:solidFill>
                          <a:latin typeface="+mn-ea"/>
                          <a:ea typeface="+mn-ea"/>
                          <a:cs typeface="+mn-cs"/>
                        </a:rPr>
                        <a:t>]</a:t>
                      </a: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가상자산에 대한 경제적 통제권을 고려하여 자산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부채 인식 여부를 결정하되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국제 동향 등을 감안하여 법적 재산권 보호수준 등을 경제적 통제권 판단 시에 고려 </a:t>
                      </a: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가상자산 거래에 있어 활성시장</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공정가치 등의 개념에 대한 구체적 조건을 사례와 함께 충실히 제공하여 회사와 감사인이 참고할 수 있도록 함 </a:t>
                      </a: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가상자산 적용범위는 기본적으로 「가상자산 이용자 보호법」 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조의 가상자산 정의를 준용하되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자본시장법」이</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적용되는 토큰증권을 포함</a:t>
                      </a:r>
                    </a:p>
                  </a:txBody>
                  <a:tcPr marL="45720" marR="45720" marT="72000" marB="468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4" name="표 3">
            <a:extLst>
              <a:ext uri="{FF2B5EF4-FFF2-40B4-BE49-F238E27FC236}">
                <a16:creationId xmlns:a16="http://schemas.microsoft.com/office/drawing/2014/main" id="{04A49233-20AC-883C-327F-78E7A5D0E952}"/>
              </a:ext>
            </a:extLst>
          </p:cNvPr>
          <p:cNvGraphicFramePr>
            <a:graphicFrameLocks noGrp="1"/>
          </p:cNvGraphicFramePr>
          <p:nvPr>
            <p:extLst>
              <p:ext uri="{D42A27DB-BD31-4B8C-83A1-F6EECF244321}">
                <p14:modId xmlns:p14="http://schemas.microsoft.com/office/powerpoint/2010/main" val="1445980474"/>
              </p:ext>
            </p:extLst>
          </p:nvPr>
        </p:nvGraphicFramePr>
        <p:xfrm>
          <a:off x="5132440" y="2181036"/>
          <a:ext cx="4284613" cy="3695885"/>
        </p:xfrm>
        <a:graphic>
          <a:graphicData uri="http://schemas.openxmlformats.org/drawingml/2006/table">
            <a:tbl>
              <a:tblPr/>
              <a:tblGrid>
                <a:gridCol w="4284613">
                  <a:extLst>
                    <a:ext uri="{9D8B030D-6E8A-4147-A177-3AD203B41FA5}">
                      <a16:colId xmlns:a16="http://schemas.microsoft.com/office/drawing/2014/main" val="3655866858"/>
                    </a:ext>
                  </a:extLst>
                </a:gridCol>
              </a:tblGrid>
              <a:tr h="248413">
                <a:tc>
                  <a:txBody>
                    <a:bodyPr/>
                    <a:lstStyle/>
                    <a:p>
                      <a:pPr marL="0" marR="0" indent="0" algn="ctr" fontAlgn="base" latinLnBrk="0">
                        <a:lnSpc>
                          <a:spcPct val="100000"/>
                        </a:lnSpc>
                        <a:spcBef>
                          <a:spcPts val="0"/>
                        </a:spcBef>
                        <a:spcAft>
                          <a:spcPts val="0"/>
                        </a:spcAft>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2.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주석공시 의무화 </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기준서 개정</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447472">
                <a:tc>
                  <a:txBody>
                    <a:bodyPr/>
                    <a:lstStyle/>
                    <a:p>
                      <a:pPr marL="87313" marR="0" lvl="0" indent="0" algn="l"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en-US" altLang="ko-KR" sz="1000" kern="0" dirty="0">
                          <a:ln>
                            <a:solidFill>
                              <a:schemeClr val="bg1">
                                <a:lumMod val="75000"/>
                                <a:alpha val="0"/>
                              </a:schemeClr>
                            </a:solidFill>
                          </a:ln>
                          <a:solidFill>
                            <a:schemeClr val="accent1"/>
                          </a:solidFill>
                          <a:latin typeface="+mn-ea"/>
                          <a:ea typeface="+mn-ea"/>
                          <a:cs typeface="+mn-cs"/>
                        </a:rPr>
                        <a:t>[</a:t>
                      </a:r>
                      <a:r>
                        <a:rPr lang="ko-KR" altLang="en-US" sz="1000" kern="0" dirty="0">
                          <a:ln>
                            <a:solidFill>
                              <a:schemeClr val="bg1">
                                <a:lumMod val="75000"/>
                                <a:alpha val="0"/>
                              </a:schemeClr>
                            </a:solidFill>
                          </a:ln>
                          <a:solidFill>
                            <a:schemeClr val="accent1"/>
                          </a:solidFill>
                          <a:latin typeface="+mn-ea"/>
                          <a:ea typeface="+mn-ea"/>
                          <a:cs typeface="+mn-cs"/>
                        </a:rPr>
                        <a:t>가상자산 발행자</a:t>
                      </a:r>
                      <a:r>
                        <a:rPr lang="en-US" altLang="ko-KR" sz="1000" kern="0" dirty="0">
                          <a:ln>
                            <a:solidFill>
                              <a:schemeClr val="bg1">
                                <a:lumMod val="75000"/>
                                <a:alpha val="0"/>
                              </a:schemeClr>
                            </a:solidFill>
                          </a:ln>
                          <a:solidFill>
                            <a:schemeClr val="accent1"/>
                          </a:solidFill>
                          <a:latin typeface="+mn-ea"/>
                          <a:ea typeface="+mn-ea"/>
                          <a:cs typeface="+mn-cs"/>
                        </a:rPr>
                        <a:t>]</a:t>
                      </a: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가상자산 개발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발행 회사는 해당 가상자산의 수량</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특성</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이를 활용한 사업모형 등 일반정보를 포함하여 수익 인식 등 회계정책과 의무이행 경과에 대한 회사의 판단까지 상세히 기재하도록 의무화 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특히 자체 유보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(Reserve)</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한 가상자산의 보유정보 및 기증 사용내역</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물량 포함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까지 공시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87313" marR="0" lvl="0" indent="0" algn="l"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en-US" altLang="ko-KR" sz="1000" kern="0" dirty="0">
                          <a:ln>
                            <a:solidFill>
                              <a:schemeClr val="bg1">
                                <a:lumMod val="75000"/>
                                <a:alpha val="0"/>
                              </a:schemeClr>
                            </a:solidFill>
                          </a:ln>
                          <a:solidFill>
                            <a:schemeClr val="accent1"/>
                          </a:solidFill>
                          <a:latin typeface="+mn-ea"/>
                          <a:ea typeface="+mn-ea"/>
                          <a:cs typeface="+mn-cs"/>
                        </a:rPr>
                        <a:t>[</a:t>
                      </a:r>
                      <a:r>
                        <a:rPr lang="ko-KR" altLang="en-US" sz="1000" kern="0" dirty="0">
                          <a:ln>
                            <a:solidFill>
                              <a:schemeClr val="bg1">
                                <a:lumMod val="75000"/>
                                <a:alpha val="0"/>
                              </a:schemeClr>
                            </a:solidFill>
                          </a:ln>
                          <a:solidFill>
                            <a:schemeClr val="accent1"/>
                          </a:solidFill>
                          <a:latin typeface="+mn-ea"/>
                          <a:ea typeface="+mn-ea"/>
                          <a:cs typeface="+mn-cs"/>
                        </a:rPr>
                        <a:t>가상자산 보유자</a:t>
                      </a:r>
                      <a:r>
                        <a:rPr lang="en-US" altLang="ko-KR" sz="1000" kern="0" dirty="0">
                          <a:ln>
                            <a:solidFill>
                              <a:schemeClr val="bg1">
                                <a:lumMod val="75000"/>
                                <a:alpha val="0"/>
                              </a:schemeClr>
                            </a:solidFill>
                          </a:ln>
                          <a:solidFill>
                            <a:schemeClr val="accent1"/>
                          </a:solidFill>
                          <a:latin typeface="+mn-ea"/>
                          <a:ea typeface="+mn-ea"/>
                          <a:cs typeface="+mn-cs"/>
                        </a:rPr>
                        <a:t>]</a:t>
                      </a: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투자목적 등 가상자산을 보유한 상장회사의 경우 가상자산의 분류기준에 대한 회계정책</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장부금액 및 시장가치 정보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물량 포함</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을 기재하도록 함</a:t>
                      </a: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p>
                      <a:pPr marL="87313" marR="0" lvl="0" indent="0" algn="l"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en-US" altLang="ko-KR" sz="1000" kern="0" dirty="0">
                          <a:ln>
                            <a:solidFill>
                              <a:schemeClr val="bg1">
                                <a:lumMod val="75000"/>
                                <a:alpha val="0"/>
                              </a:schemeClr>
                            </a:solidFill>
                          </a:ln>
                          <a:solidFill>
                            <a:schemeClr val="accent1"/>
                          </a:solidFill>
                          <a:latin typeface="+mn-ea"/>
                          <a:ea typeface="+mn-ea"/>
                          <a:cs typeface="+mn-cs"/>
                        </a:rPr>
                        <a:t>[</a:t>
                      </a:r>
                      <a:r>
                        <a:rPr lang="ko-KR" altLang="en-US" sz="1000" kern="0" dirty="0">
                          <a:ln>
                            <a:solidFill>
                              <a:schemeClr val="bg1">
                                <a:lumMod val="75000"/>
                                <a:alpha val="0"/>
                              </a:schemeClr>
                            </a:solidFill>
                          </a:ln>
                          <a:solidFill>
                            <a:schemeClr val="accent1"/>
                          </a:solidFill>
                          <a:latin typeface="+mn-ea"/>
                          <a:ea typeface="+mn-ea"/>
                          <a:cs typeface="+mn-cs"/>
                        </a:rPr>
                        <a:t>가상자산 사업자</a:t>
                      </a:r>
                      <a:r>
                        <a:rPr lang="en-US" altLang="ko-KR" sz="1000" kern="0" dirty="0">
                          <a:ln>
                            <a:solidFill>
                              <a:schemeClr val="bg1">
                                <a:lumMod val="75000"/>
                                <a:alpha val="0"/>
                              </a:schemeClr>
                            </a:solidFill>
                          </a:ln>
                          <a:solidFill>
                            <a:schemeClr val="accent1"/>
                          </a:solidFill>
                          <a:latin typeface="+mn-ea"/>
                          <a:ea typeface="+mn-ea"/>
                          <a:cs typeface="+mn-cs"/>
                        </a:rPr>
                        <a:t>]</a:t>
                      </a: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자산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부채 인식 여부와 관련 없이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고객위탁 가상자산의 물량과 시장가치 등의 정보를 가상자산별로 공시하고 물리적 위험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해킹 등</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과 보호수준 등에 대한 정보도 함께 제공하도록 함</a:t>
                      </a:r>
                    </a:p>
                  </a:txBody>
                  <a:tcPr marL="45720" marR="45720" marT="72000" marB="468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spTree>
    <p:extLst>
      <p:ext uri="{BB962C8B-B14F-4D97-AF65-F5344CB8AC3E}">
        <p14:creationId xmlns:p14="http://schemas.microsoft.com/office/powerpoint/2010/main" val="2952065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VI. </a:t>
            </a:r>
            <a:r>
              <a:rPr lang="ko-KR" altLang="en-US" dirty="0"/>
              <a:t>가상자산</a:t>
            </a:r>
            <a:r>
              <a:rPr lang="en-US" altLang="ko-KR" dirty="0"/>
              <a:t>/</a:t>
            </a:r>
            <a:r>
              <a:rPr lang="ko-KR" altLang="en-US" dirty="0" err="1"/>
              <a:t>핀테크</a:t>
            </a:r>
            <a:r>
              <a:rPr lang="ko-KR" altLang="en-US" dirty="0"/>
              <a:t> 등 신금융업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a:t>
            </a:r>
            <a:r>
              <a:rPr lang="en-US" altLang="ko-KR" dirty="0"/>
              <a:t>CBDC </a:t>
            </a:r>
            <a:r>
              <a:rPr lang="ko-KR" altLang="en-US" dirty="0"/>
              <a:t>활용성 테스트」 세부 추진 계획 마련</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한국은행</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금융위원회</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금융감독원은 공동으로 ‘</a:t>
            </a:r>
            <a:r>
              <a:rPr lang="en-US" altLang="ko-KR" sz="1200" b="1" kern="0" dirty="0">
                <a:ln>
                  <a:solidFill>
                    <a:schemeClr val="accent4">
                      <a:alpha val="0"/>
                    </a:schemeClr>
                  </a:solidFill>
                </a:ln>
                <a:solidFill>
                  <a:schemeClr val="accent1"/>
                </a:solidFill>
                <a:latin typeface="+mn-ea"/>
              </a:rPr>
              <a:t>CBDC </a:t>
            </a:r>
            <a:r>
              <a:rPr lang="ko-KR" altLang="en-US" sz="1200" b="1" kern="0" dirty="0">
                <a:ln>
                  <a:solidFill>
                    <a:schemeClr val="accent4">
                      <a:alpha val="0"/>
                    </a:schemeClr>
                  </a:solidFill>
                </a:ln>
                <a:solidFill>
                  <a:schemeClr val="accent1"/>
                </a:solidFill>
                <a:latin typeface="+mn-ea"/>
              </a:rPr>
              <a:t>활용성 테스트’ 세부 추진 계획을 마련</a:t>
            </a:r>
            <a:endParaRPr lang="en-US" altLang="ko-KR" sz="1200" b="1" kern="0" dirty="0">
              <a:ln>
                <a:solidFill>
                  <a:schemeClr val="accent4">
                    <a:alpha val="0"/>
                  </a:schemeClr>
                </a:solidFill>
              </a:ln>
              <a:solidFill>
                <a:schemeClr val="accent1"/>
              </a:solidFill>
              <a:latin typeface="+mn-ea"/>
            </a:endParaRPr>
          </a:p>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세부 추진 계획은 유관기관과의 협의를 거쳐 확정한 테스트 대상 활용사례 및 참여 은행 선정 방향 등을 포함하며</a:t>
            </a:r>
            <a:r>
              <a:rPr lang="en-US" altLang="ko-KR" sz="1200" b="1" kern="0" dirty="0">
                <a:ln>
                  <a:solidFill>
                    <a:schemeClr val="accent4">
                      <a:alpha val="0"/>
                    </a:schemeClr>
                  </a:solidFill>
                </a:ln>
                <a:solidFill>
                  <a:schemeClr val="accent1"/>
                </a:solidFill>
                <a:latin typeface="+mn-ea"/>
              </a:rPr>
              <a:t>, </a:t>
            </a:r>
            <a:r>
              <a:rPr lang="ko-KR" altLang="en-US" dirty="0"/>
              <a:t>테스트는 크게 </a:t>
            </a:r>
            <a:r>
              <a:rPr lang="en-US" altLang="ko-KR" dirty="0"/>
              <a:t>‘</a:t>
            </a:r>
            <a:r>
              <a:rPr lang="ko-KR" altLang="en-US" dirty="0" err="1"/>
              <a:t>실거래</a:t>
            </a:r>
            <a:r>
              <a:rPr lang="ko-KR" altLang="en-US" dirty="0"/>
              <a:t> 테스트</a:t>
            </a:r>
            <a:r>
              <a:rPr lang="en-US" altLang="ko-KR" dirty="0"/>
              <a:t>’</a:t>
            </a:r>
            <a:r>
              <a:rPr lang="ko-KR" altLang="en-US" dirty="0"/>
              <a:t>와 </a:t>
            </a:r>
            <a:r>
              <a:rPr lang="en-US" altLang="ko-KR" dirty="0"/>
              <a:t>‘</a:t>
            </a:r>
            <a:r>
              <a:rPr lang="ko-KR" altLang="en-US" dirty="0"/>
              <a:t>가상환경에서의 기술 실험</a:t>
            </a:r>
            <a:r>
              <a:rPr lang="en-US" altLang="ko-KR" dirty="0"/>
              <a:t>’</a:t>
            </a:r>
            <a:r>
              <a:rPr lang="ko-KR" altLang="en-US" dirty="0"/>
              <a:t>으로 구분되어 실시될 예정 </a:t>
            </a:r>
            <a:endParaRPr lang="ko-KR" altLang="en-US" sz="1200" dirty="0">
              <a:solidFill>
                <a:schemeClr val="accent1"/>
              </a:solidFill>
            </a:endParaRP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2023.11.23</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한국은행</a:t>
            </a:r>
            <a:r>
              <a:rPr lang="en-US" altLang="ko-KR" dirty="0">
                <a:solidFill>
                  <a:schemeClr val="bg1">
                    <a:lumMod val="50000"/>
                  </a:schemeClr>
                </a:solidFill>
              </a:rPr>
              <a:t>·</a:t>
            </a:r>
            <a:r>
              <a:rPr lang="ko-KR" altLang="en-US" dirty="0">
                <a:solidFill>
                  <a:schemeClr val="bg1">
                    <a:lumMod val="50000"/>
                  </a:schemeClr>
                </a:solidFill>
              </a:rPr>
              <a:t>금융위원회</a:t>
            </a:r>
            <a:r>
              <a:rPr lang="en-US" altLang="ko-KR" dirty="0">
                <a:solidFill>
                  <a:schemeClr val="bg1">
                    <a:lumMod val="50000"/>
                  </a:schemeClr>
                </a:solidFill>
              </a:rPr>
              <a:t>·</a:t>
            </a:r>
            <a:r>
              <a:rPr lang="ko-KR" altLang="en-US" dirty="0">
                <a:solidFill>
                  <a:schemeClr val="bg1">
                    <a:lumMod val="50000"/>
                  </a:schemeClr>
                </a:solidFill>
              </a:rPr>
              <a:t>금융감독원 보도자료</a:t>
            </a:r>
            <a:r>
              <a:rPr lang="en-US" altLang="ko-KR" dirty="0">
                <a:solidFill>
                  <a:schemeClr val="bg1">
                    <a:lumMod val="50000"/>
                  </a:schemeClr>
                </a:solidFill>
              </a:rPr>
              <a:t>(2023.11.23), “</a:t>
            </a:r>
            <a:r>
              <a:rPr lang="ko-KR" altLang="en-US" dirty="0">
                <a:solidFill>
                  <a:schemeClr val="bg1">
                    <a:lumMod val="50000"/>
                  </a:schemeClr>
                </a:solidFill>
              </a:rPr>
              <a:t>한국은행</a:t>
            </a:r>
            <a:r>
              <a:rPr lang="en-US" altLang="ko-KR" dirty="0">
                <a:solidFill>
                  <a:schemeClr val="bg1">
                    <a:lumMod val="50000"/>
                  </a:schemeClr>
                </a:solidFill>
              </a:rPr>
              <a:t>-</a:t>
            </a:r>
            <a:r>
              <a:rPr lang="ko-KR" altLang="en-US" dirty="0">
                <a:solidFill>
                  <a:schemeClr val="bg1">
                    <a:lumMod val="50000"/>
                  </a:schemeClr>
                </a:solidFill>
              </a:rPr>
              <a:t>금융위원회</a:t>
            </a:r>
            <a:r>
              <a:rPr lang="en-US" altLang="ko-KR" dirty="0">
                <a:solidFill>
                  <a:schemeClr val="bg1">
                    <a:lumMod val="50000"/>
                  </a:schemeClr>
                </a:solidFill>
              </a:rPr>
              <a:t>-</a:t>
            </a:r>
            <a:r>
              <a:rPr lang="ko-KR" altLang="en-US" dirty="0">
                <a:solidFill>
                  <a:schemeClr val="bg1">
                    <a:lumMod val="50000"/>
                  </a:schemeClr>
                </a:solidFill>
              </a:rPr>
              <a:t>금융감독원</a:t>
            </a:r>
            <a:r>
              <a:rPr lang="en-US" altLang="ko-KR" dirty="0">
                <a:solidFill>
                  <a:schemeClr val="bg1">
                    <a:lumMod val="50000"/>
                  </a:schemeClr>
                </a:solidFill>
              </a:rPr>
              <a:t>, </a:t>
            </a:r>
            <a:r>
              <a:rPr lang="ko-KR" altLang="en-US" dirty="0">
                <a:solidFill>
                  <a:schemeClr val="bg1">
                    <a:lumMod val="50000"/>
                  </a:schemeClr>
                </a:solidFill>
              </a:rPr>
              <a:t>「</a:t>
            </a:r>
            <a:r>
              <a:rPr lang="en-US" altLang="ko-KR" dirty="0">
                <a:solidFill>
                  <a:schemeClr val="bg1">
                    <a:lumMod val="50000"/>
                  </a:schemeClr>
                </a:solidFill>
              </a:rPr>
              <a:t>CBDC </a:t>
            </a:r>
            <a:r>
              <a:rPr lang="ko-KR" altLang="en-US" dirty="0">
                <a:solidFill>
                  <a:schemeClr val="bg1">
                    <a:lumMod val="50000"/>
                  </a:schemeClr>
                </a:solidFill>
              </a:rPr>
              <a:t>활용성 테스트」</a:t>
            </a:r>
            <a:r>
              <a:rPr lang="en-US" altLang="ko-KR" dirty="0">
                <a:solidFill>
                  <a:schemeClr val="bg1">
                    <a:lumMod val="50000"/>
                  </a:schemeClr>
                </a:solidFill>
              </a:rPr>
              <a:t> </a:t>
            </a:r>
            <a:r>
              <a:rPr lang="ko-KR" altLang="en-US" dirty="0">
                <a:solidFill>
                  <a:schemeClr val="bg1">
                    <a:lumMod val="50000"/>
                  </a:schemeClr>
                </a:solidFill>
              </a:rPr>
              <a:t>세부 추진 계획 마련</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6" name="표 5">
            <a:extLst>
              <a:ext uri="{FF2B5EF4-FFF2-40B4-BE49-F238E27FC236}">
                <a16:creationId xmlns:a16="http://schemas.microsoft.com/office/drawing/2014/main" id="{98F80A4B-854E-7372-DD83-04485723AB0E}"/>
              </a:ext>
            </a:extLst>
          </p:cNvPr>
          <p:cNvGraphicFramePr>
            <a:graphicFrameLocks noGrp="1"/>
          </p:cNvGraphicFramePr>
          <p:nvPr>
            <p:extLst>
              <p:ext uri="{D42A27DB-BD31-4B8C-83A1-F6EECF244321}">
                <p14:modId xmlns:p14="http://schemas.microsoft.com/office/powerpoint/2010/main" val="2925576390"/>
              </p:ext>
            </p:extLst>
          </p:nvPr>
        </p:nvGraphicFramePr>
        <p:xfrm>
          <a:off x="488949" y="2168521"/>
          <a:ext cx="4284000" cy="3708403"/>
        </p:xfrm>
        <a:graphic>
          <a:graphicData uri="http://schemas.openxmlformats.org/drawingml/2006/table">
            <a:tbl>
              <a:tblPr/>
              <a:tblGrid>
                <a:gridCol w="432000">
                  <a:extLst>
                    <a:ext uri="{9D8B030D-6E8A-4147-A177-3AD203B41FA5}">
                      <a16:colId xmlns:a16="http://schemas.microsoft.com/office/drawing/2014/main" val="3291401615"/>
                    </a:ext>
                  </a:extLst>
                </a:gridCol>
                <a:gridCol w="1152000">
                  <a:extLst>
                    <a:ext uri="{9D8B030D-6E8A-4147-A177-3AD203B41FA5}">
                      <a16:colId xmlns:a16="http://schemas.microsoft.com/office/drawing/2014/main" val="3167723449"/>
                    </a:ext>
                  </a:extLst>
                </a:gridCol>
                <a:gridCol w="2700000">
                  <a:extLst>
                    <a:ext uri="{9D8B030D-6E8A-4147-A177-3AD203B41FA5}">
                      <a16:colId xmlns:a16="http://schemas.microsoft.com/office/drawing/2014/main" val="827630335"/>
                    </a:ext>
                  </a:extLst>
                </a:gridCol>
              </a:tblGrid>
              <a:tr h="250233">
                <a:tc>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gridSpan="2">
                  <a:txBody>
                    <a:bodyPr/>
                    <a:lstStyle/>
                    <a:p>
                      <a:pPr marL="0" marR="0" indent="0" algn="ctr" fontAlgn="base" latinLnBrk="0">
                        <a:lnSpc>
                          <a:spcPct val="100000"/>
                        </a:lnSpc>
                        <a:spcBef>
                          <a:spcPts val="10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주요 내용</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hMerge="1">
                  <a:txBody>
                    <a:bodyPr/>
                    <a:lstStyle/>
                    <a:p>
                      <a:pPr latinLnBrk="1"/>
                      <a:endParaRPr lang="ko-KR" altLang="en-US"/>
                    </a:p>
                  </a:txBody>
                  <a:tcPr/>
                </a:tc>
                <a:extLst>
                  <a:ext uri="{0D108BD9-81ED-4DB2-BD59-A6C34878D82A}">
                    <a16:rowId xmlns:a16="http://schemas.microsoft.com/office/drawing/2014/main" val="4291391519"/>
                  </a:ext>
                </a:extLst>
              </a:tr>
              <a:tr h="861284">
                <a:tc rowSpan="2">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개요</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87313" marR="0" lvl="0" indent="-87313" algn="ctr" defTabSz="914400" eaLnBrk="1" fontAlgn="base" latinLnBrk="0" hangingPunct="1">
                        <a:lnSpc>
                          <a:spcPct val="110000"/>
                        </a:lnSpc>
                        <a:spcBef>
                          <a:spcPts val="100"/>
                        </a:spcBef>
                        <a:spcAft>
                          <a:spcPts val="0"/>
                        </a:spcAft>
                        <a:buClrTx/>
                        <a:buSzTx/>
                        <a:buFont typeface="Arial" panose="020B0604020202020204" pitchFamily="34" charset="0"/>
                        <a:buNone/>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테스트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방식별</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활용사례</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87313" marR="0" lvl="0" indent="-87313" algn="l" defTabSz="914400" eaLnBrk="1" fontAlgn="base" latinLnBrk="0" hangingPunct="1">
                        <a:lnSpc>
                          <a:spcPct val="110000"/>
                        </a:lnSpc>
                        <a:spcBef>
                          <a:spcPts val="100"/>
                        </a:spcBef>
                        <a:spcAft>
                          <a:spcPts val="0"/>
                        </a:spcAft>
                        <a:buClrTx/>
                        <a:buSzTx/>
                        <a:buFont typeface="Arial" panose="020B0604020202020204" pitchFamily="34" charset="0"/>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CBDC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활용성 테스트를 통해 ①국민들이 새로운 디지털통화의 효용을 직접 체험하고 ②미래 금융시장 인프라 구축 방안을 점검할 수 있도록 두 가지 방식의 테스트 별로 활용사례를 선정</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53696699"/>
                  </a:ext>
                </a:extLst>
              </a:tr>
              <a:tr h="1493644">
                <a:tc vMerge="1">
                  <a:txBody>
                    <a:bodyPr/>
                    <a:lstStyle/>
                    <a:p>
                      <a:pPr latinLnBrk="1"/>
                      <a:endParaRPr lang="ko-KR" altLang="en-US"/>
                    </a:p>
                  </a:txBody>
                  <a:tcPr/>
                </a:tc>
                <a:tc>
                  <a:txBody>
                    <a:bodyPr/>
                    <a:lstStyle/>
                    <a:p>
                      <a:pPr marL="87313" marR="0" lvl="0" indent="-87313" algn="ctr" defTabSz="914400" eaLnBrk="1" fontAlgn="base" latinLnBrk="0" hangingPunct="1">
                        <a:lnSpc>
                          <a:spcPct val="110000"/>
                        </a:lnSpc>
                        <a:spcBef>
                          <a:spcPts val="100"/>
                        </a:spcBef>
                        <a:spcAft>
                          <a:spcPts val="0"/>
                        </a:spcAft>
                        <a:buClrTx/>
                        <a:buSzTx/>
                        <a:buFont typeface="Arial" panose="020B0604020202020204" pitchFamily="34" charset="0"/>
                        <a:buNone/>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참가 은행 및 일반 이용자 선정</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87313" marR="0" lvl="0" indent="-87313" algn="l" defTabSz="914400" eaLnBrk="1" fontAlgn="base" latinLnBrk="0" hangingPunct="1">
                        <a:lnSpc>
                          <a:spcPct val="110000"/>
                        </a:lnSpc>
                        <a:spcBef>
                          <a:spcPts val="100"/>
                        </a:spcBef>
                        <a:spcAft>
                          <a:spcPts val="0"/>
                        </a:spcAft>
                        <a:buClrTx/>
                        <a:buSzTx/>
                        <a:buFont typeface="Arial" panose="020B0604020202020204" pitchFamily="34" charset="0"/>
                        <a:buChar char="•"/>
                        <a:tabLst/>
                        <a:defRPr/>
                      </a:pP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실거래</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테스트 참가 은행은 관련 절차를 거쳐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’24.3</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분기말 이전 확정될 예정이며</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별도로 가상환경에서의 기술 실험에는 희망하는 모든 은행이 참여 가능 </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87313" marR="0" lvl="0" indent="-87313" algn="l" defTabSz="914400" eaLnBrk="1" fontAlgn="base" latinLnBrk="0" hangingPunct="1">
                        <a:lnSpc>
                          <a:spcPct val="110000"/>
                        </a:lnSpc>
                        <a:spcBef>
                          <a:spcPts val="100"/>
                        </a:spcBef>
                        <a:spcAft>
                          <a:spcPts val="0"/>
                        </a:spcAft>
                        <a:buClrTx/>
                        <a:buSzTx/>
                        <a:buFont typeface="Arial" panose="020B0604020202020204" pitchFamily="34" charset="0"/>
                        <a:buChar char="•"/>
                        <a:tabLst/>
                        <a:defRPr/>
                      </a:pP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실거래</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테스트 참여 일반 이용자들은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’24.9~10</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월중</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잠정</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참가 은행을 통해 신청 접수를 진행</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참여자 수는 총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10</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만 명 내로 제한 예정</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760014088"/>
                  </a:ext>
                </a:extLst>
              </a:tr>
              <a:tr h="551621">
                <a:tc rowSpan="2">
                  <a:txBody>
                    <a:bodyPr/>
                    <a:lstStyle/>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활용</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ctr" defTabSz="914400" eaLnBrk="1" fontAlgn="base" latinLnBrk="0" hangingPunct="1">
                        <a:lnSpc>
                          <a:spcPct val="100000"/>
                        </a:lnSpc>
                        <a:spcBef>
                          <a:spcPts val="10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사례</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87313" marR="0" lvl="0" indent="-87313" algn="ctr" defTabSz="914400" eaLnBrk="1" fontAlgn="base" latinLnBrk="0" hangingPunct="1">
                        <a:lnSpc>
                          <a:spcPct val="110000"/>
                        </a:lnSpc>
                        <a:spcBef>
                          <a:spcPts val="100"/>
                        </a:spcBef>
                        <a:spcAft>
                          <a:spcPts val="0"/>
                        </a:spcAft>
                        <a:buClrTx/>
                        <a:buSzTx/>
                        <a:buFont typeface="Arial" panose="020B0604020202020204" pitchFamily="34" charset="0"/>
                        <a:buNone/>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실거래</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테스트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improving the old</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87313" marR="0" lvl="0" indent="-87313" algn="l" defTabSz="914400" eaLnBrk="1" fontAlgn="base" latinLnBrk="0" hangingPunct="1">
                        <a:lnSpc>
                          <a:spcPct val="110000"/>
                        </a:lnSpc>
                        <a:spcBef>
                          <a:spcPts val="10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새로운 디지털 바우처 기능을 중심으로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’24.4</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분기중 일반인 대상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실거래</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(live)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테스트에 착수</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71884664"/>
                  </a:ext>
                </a:extLst>
              </a:tr>
              <a:tr h="551621">
                <a:tc vMerge="1">
                  <a:txBody>
                    <a:bodyPr/>
                    <a:lstStyle/>
                    <a:p>
                      <a:pPr latinLnBrk="1"/>
                      <a:endParaRPr lang="ko-KR" altLang="en-US"/>
                    </a:p>
                  </a:txBody>
                  <a:tcPr/>
                </a:tc>
                <a:tc>
                  <a:txBody>
                    <a:bodyPr/>
                    <a:lstStyle/>
                    <a:p>
                      <a:pPr marL="87313" marR="0" lvl="0" indent="-87313" algn="ctr" defTabSz="914400" eaLnBrk="1" fontAlgn="base" latinLnBrk="0" hangingPunct="1">
                        <a:lnSpc>
                          <a:spcPct val="110000"/>
                        </a:lnSpc>
                        <a:spcBef>
                          <a:spcPts val="100"/>
                        </a:spcBef>
                        <a:spcAft>
                          <a:spcPts val="0"/>
                        </a:spcAft>
                        <a:buClrTx/>
                        <a:buSzTx/>
                        <a:buFont typeface="Arial" panose="020B0604020202020204" pitchFamily="34" charset="0"/>
                        <a:buNone/>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가상환경에서의 기술 실험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enabling the new</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87313" marR="0" lvl="0" indent="-87313" algn="l" defTabSz="914400" eaLnBrk="1" fontAlgn="base" latinLnBrk="0" hangingPunct="1">
                        <a:lnSpc>
                          <a:spcPct val="110000"/>
                        </a:lnSpc>
                        <a:spcBef>
                          <a:spcPts val="100"/>
                        </a:spcBef>
                        <a:spcAft>
                          <a:spcPts val="0"/>
                        </a:spcAft>
                        <a:buClrTx/>
                        <a:buSzTx/>
                        <a:buFont typeface="Arial" panose="020B0604020202020204" pitchFamily="34" charset="0"/>
                        <a:buChar char="•"/>
                        <a:tabLst/>
                        <a:defRPr/>
                      </a:pP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실거래</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테스트와 별개로 새로운 형태의 금융상품</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탄소배출권 등</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발행</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유통 과정 등을 가상 구현하는 기술 실험도 병행</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217029730"/>
                  </a:ext>
                </a:extLst>
              </a:tr>
            </a:tbl>
          </a:graphicData>
        </a:graphic>
      </p:graphicFrame>
      <p:graphicFrame>
        <p:nvGraphicFramePr>
          <p:cNvPr id="11" name="표 10">
            <a:extLst>
              <a:ext uri="{FF2B5EF4-FFF2-40B4-BE49-F238E27FC236}">
                <a16:creationId xmlns:a16="http://schemas.microsoft.com/office/drawing/2014/main" id="{02C00B6E-72EE-3D0D-5595-63AC5A868333}"/>
              </a:ext>
            </a:extLst>
          </p:cNvPr>
          <p:cNvGraphicFramePr>
            <a:graphicFrameLocks noGrp="1"/>
          </p:cNvGraphicFramePr>
          <p:nvPr>
            <p:extLst>
              <p:ext uri="{D42A27DB-BD31-4B8C-83A1-F6EECF244321}">
                <p14:modId xmlns:p14="http://schemas.microsoft.com/office/powerpoint/2010/main" val="1516533099"/>
              </p:ext>
            </p:extLst>
          </p:nvPr>
        </p:nvGraphicFramePr>
        <p:xfrm>
          <a:off x="5132388" y="2168524"/>
          <a:ext cx="4284000" cy="2226311"/>
        </p:xfrm>
        <a:graphic>
          <a:graphicData uri="http://schemas.openxmlformats.org/drawingml/2006/table">
            <a:tbl>
              <a:tblPr/>
              <a:tblGrid>
                <a:gridCol w="4284000">
                  <a:extLst>
                    <a:ext uri="{9D8B030D-6E8A-4147-A177-3AD203B41FA5}">
                      <a16:colId xmlns:a16="http://schemas.microsoft.com/office/drawing/2014/main" val="3655866858"/>
                    </a:ext>
                  </a:extLst>
                </a:gridCol>
              </a:tblGrid>
              <a:tr h="244231">
                <a:tc>
                  <a:txBody>
                    <a:bodyPr/>
                    <a:lstStyle/>
                    <a:p>
                      <a:pPr marL="0" marR="0" indent="0" algn="ctr" fontAlgn="base" latinLnBrk="0">
                        <a:lnSpc>
                          <a:spcPct val="100000"/>
                        </a:lnSpc>
                        <a:spcBef>
                          <a:spcPts val="200"/>
                        </a:spcBef>
                        <a:spcAft>
                          <a:spcPts val="0"/>
                        </a:spcAft>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1. </a:t>
                      </a:r>
                      <a:r>
                        <a:rPr lang="ko-KR" altLang="en-US" sz="1000" b="1" kern="0" dirty="0" err="1">
                          <a:ln>
                            <a:solidFill>
                              <a:schemeClr val="bg1">
                                <a:lumMod val="75000"/>
                                <a:alpha val="0"/>
                              </a:schemeClr>
                            </a:solidFill>
                          </a:ln>
                          <a:solidFill>
                            <a:schemeClr val="tx1">
                              <a:lumMod val="85000"/>
                              <a:lumOff val="15000"/>
                            </a:schemeClr>
                          </a:solidFill>
                          <a:latin typeface="+mn-ea"/>
                          <a:ea typeface="+mn-ea"/>
                          <a:cs typeface="+mn-cs"/>
                        </a:rPr>
                        <a:t>실거래</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테스트</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디지털 바우처 기능</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1709402">
                <a:tc>
                  <a:txBody>
                    <a:bodyPr/>
                    <a:lstStyle/>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선정 배경 및 목적</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2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현재 정부</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기업 등이 다양한 목적</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형태의 바우처를 발행</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활용 중이나 높은 수수료</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복잡하고 느린 정산 프로세스</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사후 검증 방식 한계</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부정수급 우려</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민간 보조사업자에 대한 높은 의존 등의 문제점이 존재</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2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디지털통화의 프로그래밍 기능</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(programmability)</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에 기반하여</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CBDC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기반 예금 토큰 등에 디지털 바우처 기능 부여 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이러한 문제점을 획기적으로 개선할 가능성이 있으며</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국제적 관심도 높은 상황</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71450" marR="0" lvl="0" indent="-85725"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추진 계획</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200"/>
                        </a:spcBef>
                        <a:spcAft>
                          <a:spcPts val="0"/>
                        </a:spcAft>
                        <a:buClrTx/>
                        <a:buSzTx/>
                        <a:buFontTx/>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CBDC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기반 예금 토큰의 프로그래밍 기능을 활용하여 공적 목적의 바우처 기능 활용 방안을 점검</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2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동 실험은 크게 ①발행의뢰기관 의뢰로 은행이 디지털 바우처 기능이 부여된 예금 토큰</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(I</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형 통화</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을 발행하고</a:t>
                      </a:r>
                      <a:r>
                        <a:rPr lang="en-US" altLang="ko-KR" sz="900" kern="0" dirty="0">
                          <a:ln>
                            <a:solidFill>
                              <a:schemeClr val="bg1">
                                <a:lumMod val="75000"/>
                                <a:alpha val="0"/>
                              </a:schemeClr>
                            </a:solidFill>
                          </a:ln>
                          <a:solidFill>
                            <a:schemeClr val="accent1"/>
                          </a:solidFill>
                          <a:latin typeface="+mn-ea"/>
                          <a:ea typeface="+mn-ea"/>
                          <a:cs typeface="+mn-cs"/>
                        </a:rPr>
                        <a:t>(</a:t>
                      </a:r>
                      <a:r>
                        <a:rPr lang="ko-KR" altLang="en-US" sz="900" kern="0" dirty="0">
                          <a:ln>
                            <a:solidFill>
                              <a:schemeClr val="bg1">
                                <a:lumMod val="75000"/>
                                <a:alpha val="0"/>
                              </a:schemeClr>
                            </a:solidFill>
                          </a:ln>
                          <a:solidFill>
                            <a:schemeClr val="accent1"/>
                          </a:solidFill>
                          <a:latin typeface="+mn-ea"/>
                          <a:ea typeface="+mn-ea"/>
                          <a:cs typeface="+mn-cs"/>
                        </a:rPr>
                        <a:t>발행</a:t>
                      </a:r>
                      <a:r>
                        <a:rPr lang="en-US" altLang="ko-KR" sz="900" kern="0" dirty="0">
                          <a:ln>
                            <a:solidFill>
                              <a:schemeClr val="bg1">
                                <a:lumMod val="75000"/>
                                <a:alpha val="0"/>
                              </a:schemeClr>
                            </a:solidFill>
                          </a:ln>
                          <a:solidFill>
                            <a:schemeClr val="accent1"/>
                          </a:solidFill>
                          <a:latin typeface="+mn-ea"/>
                          <a:ea typeface="+mn-ea"/>
                          <a:cs typeface="+mn-cs"/>
                        </a:rPr>
                        <a:t>)</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②</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이용자가 이를 이용하여 사용처에서 물품 등을 구매한 후</a:t>
                      </a:r>
                      <a:r>
                        <a:rPr lang="en-US" altLang="ko-KR" sz="900" kern="0" dirty="0">
                          <a:ln>
                            <a:solidFill>
                              <a:schemeClr val="bg1">
                                <a:lumMod val="75000"/>
                                <a:alpha val="0"/>
                              </a:schemeClr>
                            </a:solidFill>
                          </a:ln>
                          <a:solidFill>
                            <a:schemeClr val="accent1"/>
                          </a:solidFill>
                          <a:latin typeface="+mn-ea"/>
                          <a:ea typeface="+mn-ea"/>
                          <a:cs typeface="+mn-cs"/>
                        </a:rPr>
                        <a:t>(</a:t>
                      </a:r>
                      <a:r>
                        <a:rPr lang="ko-KR" altLang="en-US" sz="900" kern="0" dirty="0">
                          <a:ln>
                            <a:solidFill>
                              <a:schemeClr val="bg1">
                                <a:lumMod val="75000"/>
                                <a:alpha val="0"/>
                              </a:schemeClr>
                            </a:solidFill>
                          </a:ln>
                          <a:solidFill>
                            <a:schemeClr val="accent1"/>
                          </a:solidFill>
                          <a:latin typeface="+mn-ea"/>
                          <a:ea typeface="+mn-ea"/>
                          <a:cs typeface="+mn-cs"/>
                        </a:rPr>
                        <a:t>유통</a:t>
                      </a:r>
                      <a:r>
                        <a:rPr lang="en-US" altLang="ko-KR" sz="900" kern="0" dirty="0">
                          <a:ln>
                            <a:solidFill>
                              <a:schemeClr val="bg1">
                                <a:lumMod val="75000"/>
                                <a:alpha val="0"/>
                              </a:schemeClr>
                            </a:solidFill>
                          </a:ln>
                          <a:solidFill>
                            <a:schemeClr val="accent1"/>
                          </a:solidFill>
                          <a:latin typeface="+mn-ea"/>
                          <a:ea typeface="+mn-ea"/>
                          <a:cs typeface="+mn-cs"/>
                        </a:rPr>
                        <a:t>)</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③</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사용처 앞 대금이 지급되는</a:t>
                      </a:r>
                      <a:r>
                        <a:rPr lang="en-US" altLang="ko-KR" sz="900" kern="0" dirty="0">
                          <a:ln>
                            <a:solidFill>
                              <a:schemeClr val="bg1">
                                <a:lumMod val="75000"/>
                                <a:alpha val="0"/>
                              </a:schemeClr>
                            </a:solidFill>
                          </a:ln>
                          <a:solidFill>
                            <a:schemeClr val="accent1"/>
                          </a:solidFill>
                          <a:latin typeface="+mn-ea"/>
                          <a:ea typeface="+mn-ea"/>
                          <a:cs typeface="+mn-cs"/>
                        </a:rPr>
                        <a:t>(</a:t>
                      </a:r>
                      <a:r>
                        <a:rPr lang="ko-KR" altLang="en-US" sz="900" kern="0" dirty="0">
                          <a:ln>
                            <a:solidFill>
                              <a:schemeClr val="bg1">
                                <a:lumMod val="75000"/>
                                <a:alpha val="0"/>
                              </a:schemeClr>
                            </a:solidFill>
                          </a:ln>
                          <a:solidFill>
                            <a:schemeClr val="accent1"/>
                          </a:solidFill>
                          <a:latin typeface="+mn-ea"/>
                          <a:ea typeface="+mn-ea"/>
                          <a:cs typeface="+mn-cs"/>
                        </a:rPr>
                        <a:t>지급</a:t>
                      </a:r>
                      <a:r>
                        <a:rPr lang="en-US" altLang="ko-KR" sz="900" kern="0" dirty="0">
                          <a:ln>
                            <a:solidFill>
                              <a:schemeClr val="bg1">
                                <a:lumMod val="75000"/>
                                <a:alpha val="0"/>
                              </a:schemeClr>
                            </a:solidFill>
                          </a:ln>
                          <a:solidFill>
                            <a:schemeClr val="accent1"/>
                          </a:solidFill>
                          <a:latin typeface="+mn-ea"/>
                          <a:ea typeface="+mn-ea"/>
                          <a:cs typeface="+mn-cs"/>
                        </a:rPr>
                        <a:t>)</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단계로 구성될 예정</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pic>
        <p:nvPicPr>
          <p:cNvPr id="18" name="그림 17">
            <a:extLst>
              <a:ext uri="{FF2B5EF4-FFF2-40B4-BE49-F238E27FC236}">
                <a16:creationId xmlns:a16="http://schemas.microsoft.com/office/drawing/2014/main" id="{4A596095-0C3B-AB46-13DF-FC13B81FBB6B}"/>
              </a:ext>
            </a:extLst>
          </p:cNvPr>
          <p:cNvPicPr>
            <a:picLocks noChangeAspect="1"/>
          </p:cNvPicPr>
          <p:nvPr/>
        </p:nvPicPr>
        <p:blipFill>
          <a:blip r:embed="rId2"/>
          <a:stretch>
            <a:fillRect/>
          </a:stretch>
        </p:blipFill>
        <p:spPr>
          <a:xfrm>
            <a:off x="5416550" y="4631200"/>
            <a:ext cx="3727954" cy="1271849"/>
          </a:xfrm>
          <a:prstGeom prst="rect">
            <a:avLst/>
          </a:prstGeom>
        </p:spPr>
      </p:pic>
      <p:sp>
        <p:nvSpPr>
          <p:cNvPr id="20" name="TextBox 19">
            <a:extLst>
              <a:ext uri="{FF2B5EF4-FFF2-40B4-BE49-F238E27FC236}">
                <a16:creationId xmlns:a16="http://schemas.microsoft.com/office/drawing/2014/main" id="{332FE6F6-908F-A119-C34E-E90DF7E5FA65}"/>
              </a:ext>
            </a:extLst>
          </p:cNvPr>
          <p:cNvSpPr txBox="1"/>
          <p:nvPr/>
        </p:nvSpPr>
        <p:spPr>
          <a:xfrm>
            <a:off x="5836494" y="4463346"/>
            <a:ext cx="2875787" cy="153888"/>
          </a:xfrm>
          <a:prstGeom prst="rect">
            <a:avLst/>
          </a:prstGeom>
          <a:noFill/>
        </p:spPr>
        <p:txBody>
          <a:bodyPr wrap="none" lIns="0" tIns="0" rIns="0" bIns="0" rtlCol="0">
            <a:spAutoFit/>
          </a:bodyPr>
          <a:lstStyle/>
          <a:p>
            <a:pPr algn="l"/>
            <a:r>
              <a:rPr lang="en-US" altLang="ko-KR" sz="10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&lt; </a:t>
            </a:r>
            <a:r>
              <a:rPr lang="ko-KR" altLang="en-US" sz="10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디지털 바우처 기능을 활용한 </a:t>
            </a:r>
            <a:r>
              <a:rPr lang="ko-KR" altLang="en-US" sz="1000" b="1" dirty="0" err="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실거래</a:t>
            </a:r>
            <a:r>
              <a:rPr lang="ko-KR" altLang="en-US" sz="10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 테스트 구성</a:t>
            </a:r>
            <a:r>
              <a:rPr lang="en-US" altLang="ko-KR" sz="10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r>
              <a:rPr lang="ko-KR" altLang="en-US" sz="10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예시</a:t>
            </a:r>
            <a:r>
              <a:rPr lang="en-US" altLang="ko-KR" sz="10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 &gt;</a:t>
            </a:r>
            <a:endParaRPr lang="ko-KR" altLang="en-US" sz="1000" b="1" dirty="0" err="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Tree>
    <p:extLst>
      <p:ext uri="{BB962C8B-B14F-4D97-AF65-F5344CB8AC3E}">
        <p14:creationId xmlns:p14="http://schemas.microsoft.com/office/powerpoint/2010/main" val="41682945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VI. </a:t>
            </a:r>
            <a:r>
              <a:rPr lang="ko-KR" altLang="en-US" dirty="0"/>
              <a:t>가상자산</a:t>
            </a:r>
            <a:r>
              <a:rPr lang="en-US" altLang="ko-KR" dirty="0"/>
              <a:t>/</a:t>
            </a:r>
            <a:r>
              <a:rPr lang="ko-KR" altLang="en-US" dirty="0" err="1"/>
              <a:t>핀테크</a:t>
            </a:r>
            <a:r>
              <a:rPr lang="ko-KR" altLang="en-US" dirty="0"/>
              <a:t> 등 신금융업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a:t>
            </a:r>
            <a:r>
              <a:rPr lang="en-US" altLang="ko-KR" dirty="0"/>
              <a:t>CBDC </a:t>
            </a:r>
            <a:r>
              <a:rPr lang="ko-KR" altLang="en-US" dirty="0"/>
              <a:t>활용성 테스트」 세부 추진 계획 마련 </a:t>
            </a:r>
            <a:r>
              <a:rPr lang="en-US" altLang="ko-KR" dirty="0"/>
              <a:t>(</a:t>
            </a:r>
            <a:r>
              <a:rPr lang="ko-KR" altLang="en-US" dirty="0"/>
              <a:t>계속</a:t>
            </a:r>
            <a:r>
              <a:rPr lang="en-US" altLang="ko-KR" dirty="0"/>
              <a:t>)</a:t>
            </a:r>
            <a:endParaRPr lang="ko-KR" altLang="en-US" dirty="0"/>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한국은행</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금융위원회</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금융감독원은 공동으로 ‘</a:t>
            </a:r>
            <a:r>
              <a:rPr lang="en-US" altLang="ko-KR" sz="1200" b="1" kern="0" dirty="0">
                <a:ln>
                  <a:solidFill>
                    <a:schemeClr val="accent4">
                      <a:alpha val="0"/>
                    </a:schemeClr>
                  </a:solidFill>
                </a:ln>
                <a:solidFill>
                  <a:schemeClr val="accent1"/>
                </a:solidFill>
                <a:latin typeface="+mn-ea"/>
              </a:rPr>
              <a:t>CBDC </a:t>
            </a:r>
            <a:r>
              <a:rPr lang="ko-KR" altLang="en-US" sz="1200" b="1" kern="0" dirty="0">
                <a:ln>
                  <a:solidFill>
                    <a:schemeClr val="accent4">
                      <a:alpha val="0"/>
                    </a:schemeClr>
                  </a:solidFill>
                </a:ln>
                <a:solidFill>
                  <a:schemeClr val="accent1"/>
                </a:solidFill>
                <a:latin typeface="+mn-ea"/>
              </a:rPr>
              <a:t>활용성 테스트’ 세부 추진 계획을 마련</a:t>
            </a:r>
            <a:endParaRPr lang="en-US" altLang="ko-KR" sz="1200" b="1" kern="0" dirty="0">
              <a:ln>
                <a:solidFill>
                  <a:schemeClr val="accent4">
                    <a:alpha val="0"/>
                  </a:schemeClr>
                </a:solidFill>
              </a:ln>
              <a:solidFill>
                <a:schemeClr val="accent1"/>
              </a:solidFill>
              <a:latin typeface="+mn-ea"/>
            </a:endParaRPr>
          </a:p>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세부 추진 계획은 유관기관과의 협의를 거쳐 확정한 테스트 대상 활용사례 및 참여 은행 선정 방향 등을 포함하며</a:t>
            </a:r>
            <a:r>
              <a:rPr lang="en-US" altLang="ko-KR" sz="1200" b="1" kern="0" dirty="0">
                <a:ln>
                  <a:solidFill>
                    <a:schemeClr val="accent4">
                      <a:alpha val="0"/>
                    </a:schemeClr>
                  </a:solidFill>
                </a:ln>
                <a:solidFill>
                  <a:schemeClr val="accent1"/>
                </a:solidFill>
                <a:latin typeface="+mn-ea"/>
              </a:rPr>
              <a:t>, </a:t>
            </a:r>
            <a:r>
              <a:rPr lang="ko-KR" altLang="en-US" dirty="0"/>
              <a:t>테스트는 크게 </a:t>
            </a:r>
            <a:r>
              <a:rPr lang="en-US" altLang="ko-KR" dirty="0"/>
              <a:t>‘</a:t>
            </a:r>
            <a:r>
              <a:rPr lang="ko-KR" altLang="en-US" dirty="0" err="1"/>
              <a:t>실거래</a:t>
            </a:r>
            <a:r>
              <a:rPr lang="ko-KR" altLang="en-US" dirty="0"/>
              <a:t> 테스트</a:t>
            </a:r>
            <a:r>
              <a:rPr lang="en-US" altLang="ko-KR" dirty="0"/>
              <a:t>’</a:t>
            </a:r>
            <a:r>
              <a:rPr lang="ko-KR" altLang="en-US" dirty="0"/>
              <a:t>와 </a:t>
            </a:r>
            <a:r>
              <a:rPr lang="en-US" altLang="ko-KR" dirty="0"/>
              <a:t>‘</a:t>
            </a:r>
            <a:r>
              <a:rPr lang="ko-KR" altLang="en-US" dirty="0"/>
              <a:t>가상환경에서의 기술 실험</a:t>
            </a:r>
            <a:r>
              <a:rPr lang="en-US" altLang="ko-KR" dirty="0"/>
              <a:t>’</a:t>
            </a:r>
            <a:r>
              <a:rPr lang="ko-KR" altLang="en-US" dirty="0"/>
              <a:t>으로 구분되어 실시될 예정 </a:t>
            </a:r>
            <a:endParaRPr lang="ko-KR" altLang="en-US" sz="1200" dirty="0">
              <a:solidFill>
                <a:schemeClr val="accent1"/>
              </a:solidFill>
            </a:endParaRP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2023.11.23</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한국은행</a:t>
            </a:r>
            <a:r>
              <a:rPr lang="en-US" altLang="ko-KR" dirty="0">
                <a:solidFill>
                  <a:schemeClr val="bg1">
                    <a:lumMod val="50000"/>
                  </a:schemeClr>
                </a:solidFill>
              </a:rPr>
              <a:t>·</a:t>
            </a:r>
            <a:r>
              <a:rPr lang="ko-KR" altLang="en-US" dirty="0">
                <a:solidFill>
                  <a:schemeClr val="bg1">
                    <a:lumMod val="50000"/>
                  </a:schemeClr>
                </a:solidFill>
              </a:rPr>
              <a:t>금융위원회</a:t>
            </a:r>
            <a:r>
              <a:rPr lang="en-US" altLang="ko-KR" dirty="0">
                <a:solidFill>
                  <a:schemeClr val="bg1">
                    <a:lumMod val="50000"/>
                  </a:schemeClr>
                </a:solidFill>
              </a:rPr>
              <a:t>·</a:t>
            </a:r>
            <a:r>
              <a:rPr lang="ko-KR" altLang="en-US" dirty="0">
                <a:solidFill>
                  <a:schemeClr val="bg1">
                    <a:lumMod val="50000"/>
                  </a:schemeClr>
                </a:solidFill>
              </a:rPr>
              <a:t>금융감독원 보도자료</a:t>
            </a:r>
            <a:r>
              <a:rPr lang="en-US" altLang="ko-KR" dirty="0">
                <a:solidFill>
                  <a:schemeClr val="bg1">
                    <a:lumMod val="50000"/>
                  </a:schemeClr>
                </a:solidFill>
              </a:rPr>
              <a:t>(2023.11.23), “</a:t>
            </a:r>
            <a:r>
              <a:rPr lang="ko-KR" altLang="en-US" dirty="0">
                <a:solidFill>
                  <a:schemeClr val="bg1">
                    <a:lumMod val="50000"/>
                  </a:schemeClr>
                </a:solidFill>
              </a:rPr>
              <a:t>한국은행</a:t>
            </a:r>
            <a:r>
              <a:rPr lang="en-US" altLang="ko-KR" dirty="0">
                <a:solidFill>
                  <a:schemeClr val="bg1">
                    <a:lumMod val="50000"/>
                  </a:schemeClr>
                </a:solidFill>
              </a:rPr>
              <a:t>-</a:t>
            </a:r>
            <a:r>
              <a:rPr lang="ko-KR" altLang="en-US" dirty="0">
                <a:solidFill>
                  <a:schemeClr val="bg1">
                    <a:lumMod val="50000"/>
                  </a:schemeClr>
                </a:solidFill>
              </a:rPr>
              <a:t>금융위원회</a:t>
            </a:r>
            <a:r>
              <a:rPr lang="en-US" altLang="ko-KR" dirty="0">
                <a:solidFill>
                  <a:schemeClr val="bg1">
                    <a:lumMod val="50000"/>
                  </a:schemeClr>
                </a:solidFill>
              </a:rPr>
              <a:t>-</a:t>
            </a:r>
            <a:r>
              <a:rPr lang="ko-KR" altLang="en-US" dirty="0">
                <a:solidFill>
                  <a:schemeClr val="bg1">
                    <a:lumMod val="50000"/>
                  </a:schemeClr>
                </a:solidFill>
              </a:rPr>
              <a:t>금융감독원</a:t>
            </a:r>
            <a:r>
              <a:rPr lang="en-US" altLang="ko-KR" dirty="0">
                <a:solidFill>
                  <a:schemeClr val="bg1">
                    <a:lumMod val="50000"/>
                  </a:schemeClr>
                </a:solidFill>
              </a:rPr>
              <a:t>, </a:t>
            </a:r>
            <a:r>
              <a:rPr lang="ko-KR" altLang="en-US" dirty="0">
                <a:solidFill>
                  <a:schemeClr val="bg1">
                    <a:lumMod val="50000"/>
                  </a:schemeClr>
                </a:solidFill>
              </a:rPr>
              <a:t>「</a:t>
            </a:r>
            <a:r>
              <a:rPr lang="en-US" altLang="ko-KR" dirty="0">
                <a:solidFill>
                  <a:schemeClr val="bg1">
                    <a:lumMod val="50000"/>
                  </a:schemeClr>
                </a:solidFill>
              </a:rPr>
              <a:t>CBDC </a:t>
            </a:r>
            <a:r>
              <a:rPr lang="ko-KR" altLang="en-US" dirty="0">
                <a:solidFill>
                  <a:schemeClr val="bg1">
                    <a:lumMod val="50000"/>
                  </a:schemeClr>
                </a:solidFill>
              </a:rPr>
              <a:t>활용성 테스트」</a:t>
            </a:r>
            <a:r>
              <a:rPr lang="en-US" altLang="ko-KR" dirty="0">
                <a:solidFill>
                  <a:schemeClr val="bg1">
                    <a:lumMod val="50000"/>
                  </a:schemeClr>
                </a:solidFill>
              </a:rPr>
              <a:t> </a:t>
            </a:r>
            <a:r>
              <a:rPr lang="ko-KR" altLang="en-US" dirty="0">
                <a:solidFill>
                  <a:schemeClr val="bg1">
                    <a:lumMod val="50000"/>
                  </a:schemeClr>
                </a:solidFill>
              </a:rPr>
              <a:t>세부 추진 계획 마련</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11" name="표 10">
            <a:extLst>
              <a:ext uri="{FF2B5EF4-FFF2-40B4-BE49-F238E27FC236}">
                <a16:creationId xmlns:a16="http://schemas.microsoft.com/office/drawing/2014/main" id="{02C00B6E-72EE-3D0D-5595-63AC5A868333}"/>
              </a:ext>
            </a:extLst>
          </p:cNvPr>
          <p:cNvGraphicFramePr>
            <a:graphicFrameLocks noGrp="1"/>
          </p:cNvGraphicFramePr>
          <p:nvPr>
            <p:extLst>
              <p:ext uri="{D42A27DB-BD31-4B8C-83A1-F6EECF244321}">
                <p14:modId xmlns:p14="http://schemas.microsoft.com/office/powerpoint/2010/main" val="1561100143"/>
              </p:ext>
            </p:extLst>
          </p:nvPr>
        </p:nvGraphicFramePr>
        <p:xfrm>
          <a:off x="488950" y="2168525"/>
          <a:ext cx="4284663" cy="2069320"/>
        </p:xfrm>
        <a:graphic>
          <a:graphicData uri="http://schemas.openxmlformats.org/drawingml/2006/table">
            <a:tbl>
              <a:tblPr/>
              <a:tblGrid>
                <a:gridCol w="4284663">
                  <a:extLst>
                    <a:ext uri="{9D8B030D-6E8A-4147-A177-3AD203B41FA5}">
                      <a16:colId xmlns:a16="http://schemas.microsoft.com/office/drawing/2014/main" val="3655866858"/>
                    </a:ext>
                  </a:extLst>
                </a:gridCol>
              </a:tblGrid>
              <a:tr h="0">
                <a:tc>
                  <a:txBody>
                    <a:bodyPr/>
                    <a:lstStyle/>
                    <a:p>
                      <a:pPr marL="0" marR="0" indent="0" algn="ctr" fontAlgn="base" latinLnBrk="0">
                        <a:lnSpc>
                          <a:spcPct val="100000"/>
                        </a:lnSpc>
                        <a:spcBef>
                          <a:spcPts val="200"/>
                        </a:spcBef>
                        <a:spcAft>
                          <a:spcPts val="0"/>
                        </a:spcAft>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2.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가상환경에서의 기술  실험 </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❶</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새로운 형태의 자산 유통 실험</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616183">
                <a:tc>
                  <a:txBody>
                    <a:bodyPr/>
                    <a:lstStyle/>
                    <a:p>
                      <a:pPr marL="87313" marR="0" lvl="0" indent="-87313"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선정 배경 및 목적</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2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향후 다양한 새로운 형태의 자산 거래 플랫폼이 구축될 것으로 전망됨에 따라 이의 효율적이고 안전한 거래 및 최종 결제를 지원하는 방안을 모색할 필요가 높은 상황</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2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국제결제은행</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(BIS)</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이 제시한 결제 자산으로서 갖춰야 할 디지털 통화의 요건을 고려해 특수 지급 토큰</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(III</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형 통화</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발행 방안을 제안</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III</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형 통화가 새로운 형태의 자산 거래용 외부 연계 시스템에 발행되고 정상적으로 자산</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통화 간 동시결제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en-US" altLang="ko-KR" sz="900" kern="0" dirty="0" err="1">
                          <a:ln>
                            <a:solidFill>
                              <a:schemeClr val="bg1">
                                <a:lumMod val="75000"/>
                                <a:alpha val="0"/>
                              </a:schemeClr>
                            </a:solidFill>
                          </a:ln>
                          <a:solidFill>
                            <a:schemeClr val="tx1">
                              <a:lumMod val="85000"/>
                              <a:lumOff val="15000"/>
                            </a:schemeClr>
                          </a:solidFill>
                          <a:latin typeface="+mn-ea"/>
                          <a:ea typeface="+mn-ea"/>
                          <a:cs typeface="+mn-cs"/>
                        </a:rPr>
                        <a:t>DvP</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가 되는지 확인</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2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아울러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CBDC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시스템과 외부 분산원장 시스템 연계 시 안전성과 보안성을 제고하기 위한 다양한 기술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예</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bridge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기술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을 점검한다는 의의도 존재</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87313" marR="0" lvl="0" indent="-87313"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추진 계획</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2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한국거래소의 탄소배출권 시장 관련 분산원장 기술 모의실험과 연계하여 실시하며</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한국거래소는 분산원장 기술을 활용한 가상 탄소배출권 거래 모의 시스템을 구축하고 동 시스템 내에서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Ⅲ</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형 통화를 이용한 탄소배출권 거래가 원활한지 개념검증</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(PoC)</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을 실시</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4" name="표 3">
            <a:extLst>
              <a:ext uri="{FF2B5EF4-FFF2-40B4-BE49-F238E27FC236}">
                <a16:creationId xmlns:a16="http://schemas.microsoft.com/office/drawing/2014/main" id="{8A7B42D7-9EE9-B091-9552-1CC131E350D1}"/>
              </a:ext>
            </a:extLst>
          </p:cNvPr>
          <p:cNvGraphicFramePr>
            <a:graphicFrameLocks noGrp="1"/>
          </p:cNvGraphicFramePr>
          <p:nvPr>
            <p:extLst>
              <p:ext uri="{D42A27DB-BD31-4B8C-83A1-F6EECF244321}">
                <p14:modId xmlns:p14="http://schemas.microsoft.com/office/powerpoint/2010/main" val="3842305162"/>
              </p:ext>
            </p:extLst>
          </p:nvPr>
        </p:nvGraphicFramePr>
        <p:xfrm>
          <a:off x="5132389" y="2168525"/>
          <a:ext cx="4284663" cy="1632440"/>
        </p:xfrm>
        <a:graphic>
          <a:graphicData uri="http://schemas.openxmlformats.org/drawingml/2006/table">
            <a:tbl>
              <a:tblPr/>
              <a:tblGrid>
                <a:gridCol w="4284663">
                  <a:extLst>
                    <a:ext uri="{9D8B030D-6E8A-4147-A177-3AD203B41FA5}">
                      <a16:colId xmlns:a16="http://schemas.microsoft.com/office/drawing/2014/main" val="3655866858"/>
                    </a:ext>
                  </a:extLst>
                </a:gridCol>
              </a:tblGrid>
              <a:tr h="110198">
                <a:tc>
                  <a:txBody>
                    <a:bodyPr/>
                    <a:lstStyle/>
                    <a:p>
                      <a:pPr marL="0" marR="0" indent="0" algn="ctr" fontAlgn="base" latinLnBrk="0">
                        <a:lnSpc>
                          <a:spcPct val="100000"/>
                        </a:lnSpc>
                        <a:spcBef>
                          <a:spcPts val="200"/>
                        </a:spcBef>
                        <a:spcAft>
                          <a:spcPts val="0"/>
                        </a:spcAft>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2.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가상환경에서의 기술  실험 </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❷</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고객 대상 발행 실험</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691459">
                <a:tc>
                  <a:txBody>
                    <a:bodyPr/>
                    <a:lstStyle/>
                    <a:p>
                      <a:pPr marL="87313" marR="0" lvl="0" indent="-87313"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선정 배경 및 목적</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2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향후 새로운 형태의 금융상품을 고객 대상 청약 형태로 발행하게 될 경우 금융기관 간 불필요한 자금이체 규모가 매우 커질 뿐 아니라 지급결제시스템의 불안정도 초래할 수 있는 등의 결제 리스크를 최소화할 수 있는 방안을 마련할 필요</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2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프로그래밍 기능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활용시</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청약 신청 금액을 실제 이체하지 않더라도 배정 물량에 대한 안정적인 결제를 보장하면서도</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지급결제시스템에 미치는 부정적 영향도 방지 가능</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87313" marR="0" lvl="0" indent="-87313"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추진 계획</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2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가상의 발행업자가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토큰화된</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자산을 일반인에게 공모 형태로 발행하는 경우를 상정하여 개념검증</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(PoC)</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을 실시</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pic>
        <p:nvPicPr>
          <p:cNvPr id="9" name="그림 8">
            <a:extLst>
              <a:ext uri="{FF2B5EF4-FFF2-40B4-BE49-F238E27FC236}">
                <a16:creationId xmlns:a16="http://schemas.microsoft.com/office/drawing/2014/main" id="{C350023A-4786-28DC-4944-16081FF9C42C}"/>
              </a:ext>
            </a:extLst>
          </p:cNvPr>
          <p:cNvPicPr>
            <a:picLocks noChangeAspect="1"/>
          </p:cNvPicPr>
          <p:nvPr/>
        </p:nvPicPr>
        <p:blipFill>
          <a:blip r:embed="rId2"/>
          <a:stretch>
            <a:fillRect/>
          </a:stretch>
        </p:blipFill>
        <p:spPr>
          <a:xfrm>
            <a:off x="880110" y="4533900"/>
            <a:ext cx="3505200" cy="1356446"/>
          </a:xfrm>
          <a:prstGeom prst="rect">
            <a:avLst/>
          </a:prstGeom>
        </p:spPr>
      </p:pic>
      <p:sp>
        <p:nvSpPr>
          <p:cNvPr id="14" name="TextBox 13">
            <a:extLst>
              <a:ext uri="{FF2B5EF4-FFF2-40B4-BE49-F238E27FC236}">
                <a16:creationId xmlns:a16="http://schemas.microsoft.com/office/drawing/2014/main" id="{3AA29BA4-842B-C9BB-CEE5-49081BEC5DB5}"/>
              </a:ext>
            </a:extLst>
          </p:cNvPr>
          <p:cNvSpPr txBox="1"/>
          <p:nvPr/>
        </p:nvSpPr>
        <p:spPr>
          <a:xfrm>
            <a:off x="1193720" y="4298061"/>
            <a:ext cx="2952731" cy="153888"/>
          </a:xfrm>
          <a:prstGeom prst="rect">
            <a:avLst/>
          </a:prstGeom>
          <a:noFill/>
        </p:spPr>
        <p:txBody>
          <a:bodyPr wrap="none" lIns="0" tIns="0" rIns="0" bIns="0" rtlCol="0">
            <a:spAutoFit/>
          </a:bodyPr>
          <a:lstStyle/>
          <a:p>
            <a:pPr algn="l"/>
            <a:r>
              <a:rPr lang="en-US" altLang="ko-KR" sz="10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&lt; </a:t>
            </a:r>
            <a:r>
              <a:rPr lang="ko-KR" altLang="en-US" sz="10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새로운 형태의 자산</a:t>
            </a:r>
            <a:r>
              <a:rPr lang="en-US" altLang="ko-KR" sz="10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r>
              <a:rPr lang="ko-KR" altLang="en-US" sz="10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탄소배출권</a:t>
            </a:r>
            <a:r>
              <a:rPr lang="en-US" altLang="ko-KR" sz="10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 </a:t>
            </a:r>
            <a:r>
              <a:rPr lang="ko-KR" altLang="en-US" sz="10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유통 기술 실험 구성</a:t>
            </a:r>
            <a:r>
              <a:rPr lang="en-US" altLang="ko-KR" sz="10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r>
              <a:rPr lang="ko-KR" altLang="en-US" sz="10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안</a:t>
            </a:r>
            <a:r>
              <a:rPr lang="en-US" altLang="ko-KR" sz="1000" b="1"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 &gt;</a:t>
            </a:r>
            <a:endParaRPr lang="ko-KR" altLang="en-US" sz="1000" b="1" dirty="0" err="1">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graphicFrame>
        <p:nvGraphicFramePr>
          <p:cNvPr id="15" name="표 14">
            <a:extLst>
              <a:ext uri="{FF2B5EF4-FFF2-40B4-BE49-F238E27FC236}">
                <a16:creationId xmlns:a16="http://schemas.microsoft.com/office/drawing/2014/main" id="{4A63D70A-6DCF-B2BC-7EF4-8708E8FEB14C}"/>
              </a:ext>
            </a:extLst>
          </p:cNvPr>
          <p:cNvGraphicFramePr>
            <a:graphicFrameLocks noGrp="1"/>
          </p:cNvGraphicFramePr>
          <p:nvPr>
            <p:extLst>
              <p:ext uri="{D42A27DB-BD31-4B8C-83A1-F6EECF244321}">
                <p14:modId xmlns:p14="http://schemas.microsoft.com/office/powerpoint/2010/main" val="3222462149"/>
              </p:ext>
            </p:extLst>
          </p:nvPr>
        </p:nvGraphicFramePr>
        <p:xfrm>
          <a:off x="5132389" y="3833005"/>
          <a:ext cx="4284663" cy="2043920"/>
        </p:xfrm>
        <a:graphic>
          <a:graphicData uri="http://schemas.openxmlformats.org/drawingml/2006/table">
            <a:tbl>
              <a:tblPr/>
              <a:tblGrid>
                <a:gridCol w="4284663">
                  <a:extLst>
                    <a:ext uri="{9D8B030D-6E8A-4147-A177-3AD203B41FA5}">
                      <a16:colId xmlns:a16="http://schemas.microsoft.com/office/drawing/2014/main" val="3655866858"/>
                    </a:ext>
                  </a:extLst>
                </a:gridCol>
              </a:tblGrid>
              <a:tr h="170553">
                <a:tc>
                  <a:txBody>
                    <a:bodyPr/>
                    <a:lstStyle/>
                    <a:p>
                      <a:pPr marL="0" marR="0" indent="0" algn="ctr" fontAlgn="base" latinLnBrk="0">
                        <a:lnSpc>
                          <a:spcPct val="100000"/>
                        </a:lnSpc>
                        <a:spcBef>
                          <a:spcPts val="200"/>
                        </a:spcBef>
                        <a:spcAft>
                          <a:spcPts val="0"/>
                        </a:spcAft>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2. </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가상환경에서의 기술  실험 </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 ❸</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한국은행 자체 추진</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1382910">
                <a:tc>
                  <a:txBody>
                    <a:bodyPr/>
                    <a:lstStyle/>
                    <a:p>
                      <a:pPr marL="87313" marR="0" lvl="0" indent="-87313"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선정 배경 및 목적</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2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분산원장 기술이 대두되면서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BIS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및 중앙은행</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프랑스</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스위스 등</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들은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토큰화된</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증권을 기관용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CBDC</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를 통해 결제하는 실험을 진행해왔으며</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BIS·</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국제증권감독기구</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(IOSCO)</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는 증권거래 시 신용 및 유동성 리스크를 제거하기 위해 중앙은행 화폐로 자금을 결제할 것을 권고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원칙</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9)</a:t>
                      </a:r>
                    </a:p>
                    <a:p>
                      <a:pPr marL="182563" marR="0" lvl="0" indent="-95250" algn="l" defTabSz="914400" eaLnBrk="1" fontAlgn="base" latinLnBrk="0" hangingPunct="1">
                        <a:lnSpc>
                          <a:spcPct val="100000"/>
                        </a:lnSpc>
                        <a:spcBef>
                          <a:spcPts val="200"/>
                        </a:spcBef>
                        <a:spcAft>
                          <a:spcPts val="0"/>
                        </a:spcAft>
                        <a:buClrTx/>
                        <a:buSzTx/>
                        <a:buFontTx/>
                        <a:buChar char="-"/>
                        <a:tabLst/>
                        <a:defRP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CBDC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시스템 내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토큰화된</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증권 발행이 가능해질 경우 금융기관 간 증권 결제가 중앙은행 화폐인 기관용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CBDC</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로 동시에 이루어져 결제안전성이 제고될 수 있어</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일부 증권 대상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BIS</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가 제시한 통합원장</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(unified ledger)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개념을 보다 구체적으로 구현해 볼 필요</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87313" marR="0" lvl="0" indent="-87313" algn="l"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추진 계획</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200"/>
                        </a:spcBef>
                        <a:spcAft>
                          <a:spcPts val="0"/>
                        </a:spcAft>
                        <a:buClrTx/>
                        <a:buSzTx/>
                        <a:buFontTx/>
                        <a:buChar char="-"/>
                        <a:tabLst/>
                        <a:defRP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①한국은행이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CBDC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시스템 상에서 증권을 디지털 형태로 발행하고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②</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금융기관은 기관용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CBDC</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를 이용해 낙찰 받은 증권의 거래와 결제를 동시에 수행</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en-US" altLang="ko-KR" sz="900" kern="0" dirty="0" err="1">
                          <a:ln>
                            <a:solidFill>
                              <a:schemeClr val="bg1">
                                <a:lumMod val="75000"/>
                                <a:alpha val="0"/>
                              </a:schemeClr>
                            </a:solidFill>
                          </a:ln>
                          <a:solidFill>
                            <a:schemeClr val="tx1">
                              <a:lumMod val="85000"/>
                              <a:lumOff val="15000"/>
                            </a:schemeClr>
                          </a:solidFill>
                          <a:latin typeface="+mn-ea"/>
                          <a:ea typeface="+mn-ea"/>
                          <a:cs typeface="+mn-cs"/>
                        </a:rPr>
                        <a:t>DvP</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하는 개념검증</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(PoC)</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을 실시</a:t>
                      </a: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spTree>
    <p:extLst>
      <p:ext uri="{BB962C8B-B14F-4D97-AF65-F5344CB8AC3E}">
        <p14:creationId xmlns:p14="http://schemas.microsoft.com/office/powerpoint/2010/main" val="3623083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I. </a:t>
            </a:r>
            <a:r>
              <a:rPr lang="ko-KR" altLang="en-US" dirty="0"/>
              <a:t>금융산업 공통</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p:txBody>
          <a:bodyPr/>
          <a:lstStyle/>
          <a:p>
            <a:pPr lvl="0" latinLnBrk="0"/>
            <a:r>
              <a:rPr lang="ko-KR" altLang="en-US" dirty="0"/>
              <a:t>제</a:t>
            </a:r>
            <a:r>
              <a:rPr lang="en-US" altLang="ko-KR" dirty="0"/>
              <a:t>6</a:t>
            </a:r>
            <a:r>
              <a:rPr lang="ko-KR" altLang="en-US" dirty="0"/>
              <a:t>차 금융규제혁신회의 개최</a:t>
            </a:r>
          </a:p>
        </p:txBody>
      </p:sp>
      <p:sp>
        <p:nvSpPr>
          <p:cNvPr id="2" name="텍스트 개체 틀 1">
            <a:extLst>
              <a:ext uri="{FF2B5EF4-FFF2-40B4-BE49-F238E27FC236}">
                <a16:creationId xmlns:a16="http://schemas.microsoft.com/office/drawing/2014/main" id="{F3B30378-EB10-2A44-0BF0-02EED81D4208}"/>
              </a:ext>
            </a:extLst>
          </p:cNvPr>
          <p:cNvSpPr>
            <a:spLocks noGrp="1"/>
          </p:cNvSpPr>
          <p:nvPr>
            <p:ph type="body" sz="quarter" idx="13"/>
          </p:nvPr>
        </p:nvSpPr>
        <p:spPr/>
        <p:txBody>
          <a:bodyPr/>
          <a:lstStyle/>
          <a:p>
            <a:r>
              <a:rPr lang="ko-KR" altLang="en-US" dirty="0"/>
              <a:t>’</a:t>
            </a:r>
            <a:r>
              <a:rPr lang="en-US" altLang="ko-KR" dirty="0"/>
              <a:t>23.1.19</a:t>
            </a:r>
            <a:r>
              <a:rPr lang="ko-KR" altLang="en-US" dirty="0"/>
              <a:t>일</a:t>
            </a:r>
            <a:r>
              <a:rPr lang="en-US" altLang="ko-KR" dirty="0"/>
              <a:t> </a:t>
            </a:r>
            <a:r>
              <a:rPr lang="ko-KR" altLang="en-US" dirty="0"/>
              <a:t>제</a:t>
            </a:r>
            <a:r>
              <a:rPr lang="en-US" altLang="ko-KR" dirty="0"/>
              <a:t>6</a:t>
            </a:r>
            <a:r>
              <a:rPr lang="ko-KR" altLang="en-US" dirty="0"/>
              <a:t>차 금융규제혁신회의</a:t>
            </a:r>
            <a:r>
              <a:rPr lang="en-US" altLang="ko-KR" dirty="0"/>
              <a:t>(</a:t>
            </a:r>
            <a:r>
              <a:rPr lang="ko-KR" altLang="en-US" dirty="0"/>
              <a:t>의장</a:t>
            </a:r>
            <a:r>
              <a:rPr lang="en-US" altLang="ko-KR" dirty="0"/>
              <a:t>:</a:t>
            </a:r>
            <a:r>
              <a:rPr lang="ko-KR" altLang="en-US" dirty="0"/>
              <a:t>박병원</a:t>
            </a:r>
            <a:r>
              <a:rPr lang="en-US" altLang="ko-KR" dirty="0"/>
              <a:t>)</a:t>
            </a:r>
            <a:r>
              <a:rPr lang="ko-KR" altLang="en-US" dirty="0"/>
              <a:t>를 개최하여 자본시장 분야 규제혁신 안건을 심의</a:t>
            </a:r>
          </a:p>
          <a:p>
            <a:r>
              <a:rPr lang="ko-KR" altLang="en-US" dirty="0"/>
              <a:t>➊ 외국인 투자자 등록제도 폐지</a:t>
            </a:r>
            <a:r>
              <a:rPr lang="en-US" altLang="ko-KR" dirty="0"/>
              <a:t>, </a:t>
            </a:r>
            <a:r>
              <a:rPr lang="ko-KR" altLang="en-US" dirty="0"/>
              <a:t>영문공시의 단계적 확대 등 자본시장의 글로벌 역동성 제고를 위한 「외국인 투자자의 자본시장 접근성 제고방안」</a:t>
            </a:r>
            <a:r>
              <a:rPr lang="en-US" altLang="ko-KR" dirty="0"/>
              <a:t>, </a:t>
            </a:r>
            <a:r>
              <a:rPr lang="ko-KR" altLang="en-US" dirty="0"/>
              <a:t>➋ 토큰 증권의 발행</a:t>
            </a:r>
            <a:r>
              <a:rPr lang="en-US" altLang="ko-KR" dirty="0"/>
              <a:t>(Security Token Offering, STO) </a:t>
            </a:r>
            <a:r>
              <a:rPr lang="ko-KR" altLang="en-US" dirty="0"/>
              <a:t>허용과 안전한 유통시장 형성을 위한 「토큰 증권 발행 </a:t>
            </a:r>
            <a:r>
              <a:rPr lang="en-US" altLang="ko-KR" dirty="0"/>
              <a:t>․ </a:t>
            </a:r>
            <a:r>
              <a:rPr lang="ko-KR" altLang="en-US" dirty="0"/>
              <a:t>유통 규율체계」 마련</a:t>
            </a:r>
          </a:p>
          <a:p>
            <a:endParaRPr lang="ko-KR" altLang="en-US" dirty="0"/>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2023.1.19</a:t>
            </a:r>
          </a:p>
        </p:txBody>
      </p:sp>
      <p:sp>
        <p:nvSpPr>
          <p:cNvPr id="25" name="TextBox 24">
            <a:extLst>
              <a:ext uri="{FF2B5EF4-FFF2-40B4-BE49-F238E27FC236}">
                <a16:creationId xmlns:a16="http://schemas.microsoft.com/office/drawing/2014/main" id="{BC2246C7-DA16-4AF3-8321-2615EFE80F02}"/>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(2023.1.19), “</a:t>
            </a:r>
            <a:r>
              <a:rPr lang="ko-KR" altLang="en-US" dirty="0">
                <a:solidFill>
                  <a:schemeClr val="bg1">
                    <a:lumMod val="50000"/>
                  </a:schemeClr>
                </a:solidFill>
              </a:rPr>
              <a:t>제</a:t>
            </a:r>
            <a:r>
              <a:rPr lang="en-US" altLang="ko-KR" dirty="0">
                <a:solidFill>
                  <a:schemeClr val="bg1">
                    <a:lumMod val="50000"/>
                  </a:schemeClr>
                </a:solidFill>
              </a:rPr>
              <a:t>6</a:t>
            </a:r>
            <a:r>
              <a:rPr lang="ko-KR" altLang="en-US" dirty="0">
                <a:solidFill>
                  <a:schemeClr val="bg1">
                    <a:lumMod val="50000"/>
                  </a:schemeClr>
                </a:solidFill>
              </a:rPr>
              <a:t>차 금융규제혁신회의 개최</a:t>
            </a:r>
            <a:r>
              <a:rPr lang="en-US" altLang="ko-KR" dirty="0">
                <a:solidFill>
                  <a:schemeClr val="bg1">
                    <a:lumMod val="50000"/>
                  </a:schemeClr>
                </a:solidFill>
              </a:rPr>
              <a:t>”. </a:t>
            </a:r>
          </a:p>
        </p:txBody>
      </p:sp>
      <p:grpSp>
        <p:nvGrpSpPr>
          <p:cNvPr id="38" name="그룹 37">
            <a:extLst>
              <a:ext uri="{FF2B5EF4-FFF2-40B4-BE49-F238E27FC236}">
                <a16:creationId xmlns:a16="http://schemas.microsoft.com/office/drawing/2014/main" id="{23BBCD88-2313-4571-A734-189C2270BC05}"/>
              </a:ext>
            </a:extLst>
          </p:cNvPr>
          <p:cNvGrpSpPr/>
          <p:nvPr/>
        </p:nvGrpSpPr>
        <p:grpSpPr>
          <a:xfrm>
            <a:off x="488947" y="2425405"/>
            <a:ext cx="8930194" cy="3451519"/>
            <a:chOff x="488947" y="2051451"/>
            <a:chExt cx="8930194" cy="3413979"/>
          </a:xfrm>
        </p:grpSpPr>
        <p:grpSp>
          <p:nvGrpSpPr>
            <p:cNvPr id="6" name="그룹 5">
              <a:extLst>
                <a:ext uri="{FF2B5EF4-FFF2-40B4-BE49-F238E27FC236}">
                  <a16:creationId xmlns:a16="http://schemas.microsoft.com/office/drawing/2014/main" id="{E1ED771C-8C85-4F4A-874C-BA8E6392D3CB}"/>
                </a:ext>
              </a:extLst>
            </p:cNvPr>
            <p:cNvGrpSpPr/>
            <p:nvPr/>
          </p:nvGrpSpPr>
          <p:grpSpPr>
            <a:xfrm>
              <a:off x="488948" y="2051451"/>
              <a:ext cx="2816228" cy="1613797"/>
              <a:chOff x="488948" y="2059735"/>
              <a:chExt cx="2816228" cy="1484855"/>
            </a:xfrm>
          </p:grpSpPr>
          <p:sp>
            <p:nvSpPr>
              <p:cNvPr id="13" name="TextBox 12">
                <a:extLst>
                  <a:ext uri="{FF2B5EF4-FFF2-40B4-BE49-F238E27FC236}">
                    <a16:creationId xmlns:a16="http://schemas.microsoft.com/office/drawing/2014/main" id="{BCEFA08E-5EBE-4FEF-BEBB-B87D3C38B98D}"/>
                  </a:ext>
                </a:extLst>
              </p:cNvPr>
              <p:cNvSpPr txBox="1"/>
              <p:nvPr/>
            </p:nvSpPr>
            <p:spPr>
              <a:xfrm>
                <a:off x="1504074" y="2059735"/>
                <a:ext cx="1801102" cy="1484854"/>
              </a:xfrm>
              <a:prstGeom prst="rect">
                <a:avLst/>
              </a:prstGeom>
              <a:solidFill>
                <a:srgbClr val="E5F8FE"/>
              </a:solidFill>
              <a:ln w="25400">
                <a:noFill/>
                <a:miter lim="800000"/>
              </a:ln>
            </p:spPr>
            <p:txBody>
              <a:bodyPr wrap="square" lIns="90000" tIns="46800" rIns="90000" bIns="46800" rtlCol="0" anchor="ctr">
                <a:noAutofit/>
              </a:bodyPr>
              <a:lstStyle/>
              <a:p>
                <a:pPr marL="171450" indent="-171450">
                  <a:spcAft>
                    <a:spcPts val="500"/>
                  </a:spcAft>
                  <a:buClr>
                    <a:schemeClr val="accent4"/>
                  </a:buClr>
                  <a:buFont typeface="Wingdings" panose="05000000000000000000" pitchFamily="2" charset="2"/>
                  <a:buChar char="ü"/>
                  <a:defRPr/>
                </a:pPr>
                <a:r>
                  <a:rPr lang="ko-KR" altLang="en-US" sz="1000" b="1"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글로벌 스탠더드에 맞는 투자환경 조성으로 우리 자본시장의 국제적 매력도 제고</a:t>
                </a:r>
                <a:endParaRPr lang="en-US" altLang="ko-KR" sz="9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p:txBody>
          </p:sp>
          <p:sp>
            <p:nvSpPr>
              <p:cNvPr id="20" name="직사각형 19">
                <a:extLst>
                  <a:ext uri="{FF2B5EF4-FFF2-40B4-BE49-F238E27FC236}">
                    <a16:creationId xmlns:a16="http://schemas.microsoft.com/office/drawing/2014/main" id="{D93DA64C-CAFD-47E5-B207-5B30A4A6B889}"/>
                  </a:ext>
                </a:extLst>
              </p:cNvPr>
              <p:cNvSpPr/>
              <p:nvPr/>
            </p:nvSpPr>
            <p:spPr>
              <a:xfrm>
                <a:off x="488949" y="2059740"/>
                <a:ext cx="2816227" cy="1484849"/>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0000" rIns="3528000" rtlCol="0" anchor="ctr"/>
              <a:lstStyle/>
              <a:p>
                <a:pPr marL="0" marR="0" lvl="0" indent="0" defTabSz="914400" rtl="0" eaLnBrk="1" fontAlgn="auto" hangingPunct="1">
                  <a:lnSpc>
                    <a:spcPct val="110000"/>
                  </a:lnSpc>
                  <a:spcBef>
                    <a:spcPts val="0"/>
                  </a:spcBef>
                  <a:spcAft>
                    <a:spcPts val="300"/>
                  </a:spcAft>
                  <a:buClrTx/>
                  <a:buSzTx/>
                  <a:buFontTx/>
                  <a:buNone/>
                  <a:tabLst/>
                  <a:defRPr/>
                </a:pPr>
                <a:endParaRPr kumimoji="0" lang="ko-KR" altLang="en-US" sz="1200" b="1" i="0" u="none" strike="noStrike" kern="1200" cap="none" spc="0" normalizeH="0" baseline="0" noProof="0" dirty="0">
                  <a:ln>
                    <a:solidFill>
                      <a:prstClr val="white">
                        <a:lumMod val="75000"/>
                        <a:alpha val="0"/>
                      </a:prstClr>
                    </a:solidFill>
                  </a:ln>
                  <a:solidFill>
                    <a:schemeClr val="accent4"/>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6" name="직사각형 25">
                <a:extLst>
                  <a:ext uri="{FF2B5EF4-FFF2-40B4-BE49-F238E27FC236}">
                    <a16:creationId xmlns:a16="http://schemas.microsoft.com/office/drawing/2014/main" id="{886633A6-48F8-4F3F-AEED-176D1450BAAD}"/>
                  </a:ext>
                </a:extLst>
              </p:cNvPr>
              <p:cNvSpPr/>
              <p:nvPr/>
            </p:nvSpPr>
            <p:spPr>
              <a:xfrm>
                <a:off x="488948" y="2067336"/>
                <a:ext cx="45719" cy="1477254"/>
              </a:xfrm>
              <a:prstGeom prst="rect">
                <a:avLst/>
              </a:prstGeom>
              <a:solidFill>
                <a:schemeClr val="accent4"/>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pPr marL="0" marR="0" lvl="0" indent="0" defTabSz="914400" rtl="0" eaLnBrk="1" fontAlgn="auto" hangingPunct="1">
                  <a:lnSpc>
                    <a:spcPct val="110000"/>
                  </a:lnSpc>
                  <a:spcBef>
                    <a:spcPts val="0"/>
                  </a:spcBef>
                  <a:spcAft>
                    <a:spcPts val="300"/>
                  </a:spcAft>
                  <a:buClrTx/>
                  <a:buSzTx/>
                  <a:buFontTx/>
                  <a:buNone/>
                  <a:tabLst/>
                  <a:defRPr/>
                </a:pPr>
                <a:endParaRPr kumimoji="0" lang="ko-KR" altLang="en-US" sz="1200" b="1" i="0" u="none" strike="noStrike" kern="1200" cap="none" spc="0" normalizeH="0" baseline="0" noProof="0" dirty="0">
                  <a:ln>
                    <a:solidFill>
                      <a:prstClr val="white">
                        <a:lumMod val="75000"/>
                        <a:alpha val="0"/>
                      </a:prstClr>
                    </a:solidFill>
                  </a:ln>
                  <a:solidFill>
                    <a:schemeClr val="accent4"/>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2" name="TextBox 31">
                <a:extLst>
                  <a:ext uri="{FF2B5EF4-FFF2-40B4-BE49-F238E27FC236}">
                    <a16:creationId xmlns:a16="http://schemas.microsoft.com/office/drawing/2014/main" id="{744249BD-7F7C-454B-B427-BD8A6DD16104}"/>
                  </a:ext>
                </a:extLst>
              </p:cNvPr>
              <p:cNvSpPr txBox="1"/>
              <p:nvPr/>
            </p:nvSpPr>
            <p:spPr>
              <a:xfrm>
                <a:off x="526395" y="2409248"/>
                <a:ext cx="1134908" cy="1035398"/>
              </a:xfrm>
              <a:prstGeom prst="rect">
                <a:avLst/>
              </a:prstGeom>
              <a:noFill/>
            </p:spPr>
            <p:txBody>
              <a:bodyPr wrap="square">
                <a:spAutoFit/>
              </a:bodyPr>
              <a:lstStyle/>
              <a:p>
                <a:pPr marL="0" marR="0" lvl="0" indent="0" defTabSz="914400" rtl="0" eaLnBrk="1" fontAlgn="auto" hangingPunct="1">
                  <a:lnSpc>
                    <a:spcPct val="110000"/>
                  </a:lnSpc>
                  <a:spcBef>
                    <a:spcPts val="0"/>
                  </a:spcBef>
                  <a:spcAft>
                    <a:spcPts val="300"/>
                  </a:spcAft>
                  <a:buClrTx/>
                  <a:buSzTx/>
                  <a:buFontTx/>
                  <a:buNone/>
                  <a:tabLst/>
                  <a:defRPr/>
                </a:pPr>
                <a:r>
                  <a:rPr kumimoji="0" lang="ko-KR" altLang="en-US" sz="1200" b="1" i="0" u="none" strike="noStrike" kern="1200" cap="none" spc="0" normalizeH="0" baseline="0" noProof="0" dirty="0">
                    <a:ln>
                      <a:solidFill>
                        <a:prstClr val="white">
                          <a:lumMod val="75000"/>
                          <a:alpha val="0"/>
                        </a:prstClr>
                      </a:solidFill>
                    </a:ln>
                    <a:solidFill>
                      <a:schemeClr val="accent4"/>
                    </a:solidFill>
                    <a:effectLst/>
                    <a:uLnTx/>
                    <a:uFillTx/>
                    <a:latin typeface="KoPub돋움체 Medium" panose="02020603020101020101" pitchFamily="18" charset="-127"/>
                    <a:ea typeface="KoPub돋움체 Medium" panose="02020603020101020101" pitchFamily="18" charset="-127"/>
                    <a:cs typeface="+mn-cs"/>
                  </a:rPr>
                  <a:t>가</a:t>
                </a:r>
                <a:r>
                  <a:rPr kumimoji="0" lang="en-US" altLang="ko-KR" sz="1200" b="1" i="0" u="none" strike="noStrike" kern="1200" cap="none" spc="0" normalizeH="0" baseline="0" noProof="0" dirty="0">
                    <a:ln>
                      <a:solidFill>
                        <a:prstClr val="white">
                          <a:lumMod val="75000"/>
                          <a:alpha val="0"/>
                        </a:prstClr>
                      </a:solidFill>
                    </a:ln>
                    <a:solidFill>
                      <a:schemeClr val="accent4"/>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200" b="1" i="0" u="none" strike="noStrike" kern="1200" cap="none" spc="0" normalizeH="0" baseline="0" noProof="0" dirty="0">
                    <a:ln>
                      <a:solidFill>
                        <a:prstClr val="white">
                          <a:lumMod val="75000"/>
                          <a:alpha val="0"/>
                        </a:prstClr>
                      </a:solidFill>
                    </a:ln>
                    <a:solidFill>
                      <a:schemeClr val="accent4"/>
                    </a:solidFill>
                    <a:effectLst/>
                    <a:uLnTx/>
                    <a:uFillTx/>
                    <a:latin typeface="KoPub돋움체 Medium" panose="02020603020101020101" pitchFamily="18" charset="-127"/>
                    <a:ea typeface="KoPub돋움체 Medium" panose="02020603020101020101" pitchFamily="18" charset="-127"/>
                    <a:cs typeface="+mn-cs"/>
                  </a:rPr>
                  <a:t>외국인 투자자의 자본시장 접근성 제고</a:t>
                </a:r>
              </a:p>
              <a:p>
                <a:pPr marL="0" marR="0" lvl="0" indent="0" defTabSz="914400" rtl="0" eaLnBrk="1" fontAlgn="auto" hangingPunct="1">
                  <a:lnSpc>
                    <a:spcPct val="110000"/>
                  </a:lnSpc>
                  <a:spcBef>
                    <a:spcPts val="0"/>
                  </a:spcBef>
                  <a:spcAft>
                    <a:spcPts val="300"/>
                  </a:spcAft>
                  <a:buClrTx/>
                  <a:buSzTx/>
                  <a:buFontTx/>
                  <a:buNone/>
                  <a:tabLst/>
                  <a:defRPr/>
                </a:pPr>
                <a:endParaRPr kumimoji="0" lang="ko-KR" altLang="en-US" sz="1200" b="1" i="0" u="none" strike="noStrike" kern="1200" cap="none" spc="0" normalizeH="0" baseline="0" noProof="0" dirty="0">
                  <a:ln>
                    <a:solidFill>
                      <a:prstClr val="white">
                        <a:lumMod val="75000"/>
                        <a:alpha val="0"/>
                      </a:prstClr>
                    </a:solidFill>
                  </a:ln>
                  <a:solidFill>
                    <a:schemeClr val="accent4"/>
                  </a:solidFill>
                  <a:effectLst/>
                  <a:uLnTx/>
                  <a:uFillTx/>
                  <a:latin typeface="KoPub돋움체 Medium" panose="02020603020101020101" pitchFamily="18" charset="-127"/>
                  <a:ea typeface="KoPub돋움체 Medium" panose="02020603020101020101" pitchFamily="18" charset="-127"/>
                  <a:cs typeface="+mn-cs"/>
                </a:endParaRPr>
              </a:p>
            </p:txBody>
          </p:sp>
        </p:grpSp>
        <p:grpSp>
          <p:nvGrpSpPr>
            <p:cNvPr id="7" name="그룹 6">
              <a:extLst>
                <a:ext uri="{FF2B5EF4-FFF2-40B4-BE49-F238E27FC236}">
                  <a16:creationId xmlns:a16="http://schemas.microsoft.com/office/drawing/2014/main" id="{7116EEF4-40B1-4ABF-89F0-A73E05BD99DD}"/>
                </a:ext>
              </a:extLst>
            </p:cNvPr>
            <p:cNvGrpSpPr/>
            <p:nvPr/>
          </p:nvGrpSpPr>
          <p:grpSpPr>
            <a:xfrm>
              <a:off x="488947" y="3909679"/>
              <a:ext cx="2816230" cy="1555751"/>
              <a:chOff x="488947" y="3911198"/>
              <a:chExt cx="2816230" cy="1431452"/>
            </a:xfrm>
          </p:grpSpPr>
          <p:sp>
            <p:nvSpPr>
              <p:cNvPr id="17" name="TextBox 16">
                <a:extLst>
                  <a:ext uri="{FF2B5EF4-FFF2-40B4-BE49-F238E27FC236}">
                    <a16:creationId xmlns:a16="http://schemas.microsoft.com/office/drawing/2014/main" id="{1DDAFCEC-C9E9-4B31-AE39-06F64F29C5D2}"/>
                  </a:ext>
                </a:extLst>
              </p:cNvPr>
              <p:cNvSpPr txBox="1"/>
              <p:nvPr/>
            </p:nvSpPr>
            <p:spPr>
              <a:xfrm>
                <a:off x="1504074" y="3911198"/>
                <a:ext cx="1801103" cy="1429447"/>
              </a:xfrm>
              <a:prstGeom prst="rect">
                <a:avLst/>
              </a:prstGeom>
              <a:solidFill>
                <a:srgbClr val="E5F8F7"/>
              </a:solidFill>
              <a:ln w="25400">
                <a:noFill/>
                <a:miter lim="800000"/>
              </a:ln>
            </p:spPr>
            <p:txBody>
              <a:bodyPr wrap="square" lIns="90000" tIns="46800" rIns="90000" bIns="46800" rtlCol="0" anchor="ctr">
                <a:noAutofit/>
              </a:bodyPr>
              <a:lstStyle/>
              <a:p>
                <a:pPr marL="171450" marR="0" lvl="0" indent="-171450" algn="l" defTabSz="914400" rtl="0" eaLnBrk="1" fontAlgn="auto" hangingPunct="1">
                  <a:spcAft>
                    <a:spcPts val="200"/>
                  </a:spcAft>
                  <a:buClr>
                    <a:srgbClr val="00C0AE"/>
                  </a:buClr>
                  <a:buSzTx/>
                  <a:buFont typeface="Wingdings" panose="05000000000000000000" pitchFamily="2" charset="2"/>
                  <a:buChar char="ü"/>
                  <a:tabLst/>
                  <a:defRPr/>
                </a:pPr>
                <a:r>
                  <a:rPr kumimoji="0" lang="ko-KR" altLang="en-US" sz="1000" b="1" i="0" u="none" strike="noStrike" kern="1200" normalizeH="0" baseline="0" noProof="0" dirty="0">
                    <a:ln>
                      <a:solidFill>
                        <a:schemeClr val="accent4">
                          <a:alpha val="0"/>
                        </a:schemeClr>
                      </a:solidFill>
                    </a:ln>
                    <a:solidFill>
                      <a:schemeClr val="tx1">
                        <a:lumMod val="85000"/>
                        <a:lumOff val="15000"/>
                      </a:schemeClr>
                    </a:solidFill>
                    <a:uLnTx/>
                    <a:uFillTx/>
                    <a:latin typeface="KoPub돋움체 Medium" panose="00000600000000000000" pitchFamily="2" charset="-127"/>
                    <a:ea typeface="KoPub돋움체 Medium" panose="00000600000000000000" pitchFamily="2" charset="-127"/>
                    <a:cs typeface="+mn-cs"/>
                  </a:rPr>
                  <a:t>디지털 전환</a:t>
                </a:r>
                <a:r>
                  <a:rPr kumimoji="0" lang="en-US" altLang="ko-KR" sz="1000" b="1" i="0" u="none" strike="noStrike" kern="1200" normalizeH="0" baseline="0" noProof="0" dirty="0">
                    <a:ln>
                      <a:solidFill>
                        <a:schemeClr val="accent4">
                          <a:alpha val="0"/>
                        </a:schemeClr>
                      </a:solidFill>
                    </a:ln>
                    <a:solidFill>
                      <a:schemeClr val="tx1">
                        <a:lumMod val="85000"/>
                        <a:lumOff val="15000"/>
                      </a:schemeClr>
                    </a:solidFill>
                    <a:uLnTx/>
                    <a:uFillTx/>
                    <a:latin typeface="KoPub돋움체 Medium" panose="00000600000000000000" pitchFamily="2" charset="-127"/>
                    <a:ea typeface="KoPub돋움체 Medium" panose="00000600000000000000" pitchFamily="2" charset="-127"/>
                    <a:cs typeface="+mn-cs"/>
                  </a:rPr>
                  <a:t>(Digital Transformation)</a:t>
                </a:r>
                <a:r>
                  <a:rPr kumimoji="0" lang="ko-KR" altLang="en-US" sz="1000" b="1" i="0" u="none" strike="noStrike" kern="1200" normalizeH="0" baseline="0" noProof="0" dirty="0">
                    <a:ln>
                      <a:solidFill>
                        <a:schemeClr val="accent4">
                          <a:alpha val="0"/>
                        </a:schemeClr>
                      </a:solidFill>
                    </a:ln>
                    <a:solidFill>
                      <a:schemeClr val="tx1">
                        <a:lumMod val="85000"/>
                        <a:lumOff val="15000"/>
                      </a:schemeClr>
                    </a:solidFill>
                    <a:uLnTx/>
                    <a:uFillTx/>
                    <a:latin typeface="KoPub돋움체 Medium" panose="00000600000000000000" pitchFamily="2" charset="-127"/>
                    <a:ea typeface="KoPub돋움체 Medium" panose="00000600000000000000" pitchFamily="2" charset="-127"/>
                    <a:cs typeface="+mn-cs"/>
                  </a:rPr>
                  <a:t>으로 빠르게 증가하고 있는 분산원장 기술과 토큰 증권 발행</a:t>
                </a:r>
                <a:r>
                  <a:rPr kumimoji="0" lang="en-US" altLang="ko-KR" sz="1000" b="1" i="0" u="none" strike="noStrike" kern="1200" normalizeH="0" baseline="0" noProof="0" dirty="0">
                    <a:ln>
                      <a:solidFill>
                        <a:schemeClr val="accent4">
                          <a:alpha val="0"/>
                        </a:schemeClr>
                      </a:solidFill>
                    </a:ln>
                    <a:solidFill>
                      <a:schemeClr val="tx1">
                        <a:lumMod val="85000"/>
                        <a:lumOff val="15000"/>
                      </a:schemeClr>
                    </a:solidFill>
                    <a:uLnTx/>
                    <a:uFillTx/>
                    <a:latin typeface="KoPub돋움체 Medium" panose="00000600000000000000" pitchFamily="2" charset="-127"/>
                    <a:ea typeface="KoPub돋움체 Medium" panose="00000600000000000000" pitchFamily="2" charset="-127"/>
                    <a:cs typeface="+mn-cs"/>
                  </a:rPr>
                  <a:t>·</a:t>
                </a:r>
                <a:r>
                  <a:rPr kumimoji="0" lang="ko-KR" altLang="en-US" sz="1000" b="1" i="0" u="none" strike="noStrike" kern="1200" normalizeH="0" baseline="0" noProof="0" dirty="0">
                    <a:ln>
                      <a:solidFill>
                        <a:schemeClr val="accent4">
                          <a:alpha val="0"/>
                        </a:schemeClr>
                      </a:solidFill>
                    </a:ln>
                    <a:solidFill>
                      <a:schemeClr val="tx1">
                        <a:lumMod val="85000"/>
                        <a:lumOff val="15000"/>
                      </a:schemeClr>
                    </a:solidFill>
                    <a:uLnTx/>
                    <a:uFillTx/>
                    <a:latin typeface="KoPub돋움체 Medium" panose="00000600000000000000" pitchFamily="2" charset="-127"/>
                    <a:ea typeface="KoPub돋움체 Medium" panose="00000600000000000000" pitchFamily="2" charset="-127"/>
                    <a:cs typeface="+mn-cs"/>
                  </a:rPr>
                  <a:t>유통 수요를 제도적으로 포용할 필요</a:t>
                </a:r>
              </a:p>
            </p:txBody>
          </p:sp>
          <p:sp>
            <p:nvSpPr>
              <p:cNvPr id="23" name="직사각형 22">
                <a:extLst>
                  <a:ext uri="{FF2B5EF4-FFF2-40B4-BE49-F238E27FC236}">
                    <a16:creationId xmlns:a16="http://schemas.microsoft.com/office/drawing/2014/main" id="{3BA0F0CF-3E76-4192-A545-63F990CCBC7C}"/>
                  </a:ext>
                </a:extLst>
              </p:cNvPr>
              <p:cNvSpPr/>
              <p:nvPr/>
            </p:nvSpPr>
            <p:spPr>
              <a:xfrm>
                <a:off x="488950" y="3912468"/>
                <a:ext cx="2813818" cy="1430181"/>
              </a:xfrm>
              <a:prstGeom prst="rect">
                <a:avLst/>
              </a:prstGeom>
              <a:noFill/>
              <a:ln w="6350">
                <a:solidFill>
                  <a:srgbClr val="00C0AE"/>
                </a:solidFill>
              </a:ln>
            </p:spPr>
            <p:style>
              <a:lnRef idx="2">
                <a:schemeClr val="accent1">
                  <a:shade val="50000"/>
                </a:schemeClr>
              </a:lnRef>
              <a:fillRef idx="1">
                <a:schemeClr val="accent1"/>
              </a:fillRef>
              <a:effectRef idx="0">
                <a:schemeClr val="accent1"/>
              </a:effectRef>
              <a:fontRef idx="minor">
                <a:schemeClr val="lt1"/>
              </a:fontRef>
            </p:style>
            <p:txBody>
              <a:bodyPr lIns="180000" rIns="3528000" rtlCol="0" anchor="ctr"/>
              <a:lstStyle/>
              <a:p>
                <a:pPr marL="0" marR="0" lvl="0" indent="0" defTabSz="914400" rtl="0" eaLnBrk="1" fontAlgn="auto" hangingPunct="1">
                  <a:lnSpc>
                    <a:spcPct val="110000"/>
                  </a:lnSpc>
                  <a:spcBef>
                    <a:spcPts val="0"/>
                  </a:spcBef>
                  <a:spcAft>
                    <a:spcPts val="300"/>
                  </a:spcAft>
                  <a:buClrTx/>
                  <a:buSzTx/>
                  <a:buFontTx/>
                  <a:buNone/>
                  <a:tabLst/>
                  <a:defRPr/>
                </a:pPr>
                <a:endParaRPr kumimoji="0" lang="ko-KR" altLang="en-US" sz="1200" b="1" i="0" u="none" strike="noStrike" kern="1200" cap="none" spc="0" normalizeH="0" baseline="0" noProof="0" dirty="0">
                  <a:ln>
                    <a:solidFill>
                      <a:prstClr val="white">
                        <a:lumMod val="75000"/>
                        <a:alpha val="0"/>
                      </a:prstClr>
                    </a:solidFill>
                  </a:ln>
                  <a:solidFill>
                    <a:srgbClr val="00C0AE"/>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0" name="직사각형 29">
                <a:extLst>
                  <a:ext uri="{FF2B5EF4-FFF2-40B4-BE49-F238E27FC236}">
                    <a16:creationId xmlns:a16="http://schemas.microsoft.com/office/drawing/2014/main" id="{2FC0C9E3-5B14-4B48-89DA-EBC652357DD3}"/>
                  </a:ext>
                </a:extLst>
              </p:cNvPr>
              <p:cNvSpPr/>
              <p:nvPr/>
            </p:nvSpPr>
            <p:spPr>
              <a:xfrm>
                <a:off x="488948" y="3912448"/>
                <a:ext cx="45719" cy="1430202"/>
              </a:xfrm>
              <a:prstGeom prst="rect">
                <a:avLst/>
              </a:prstGeom>
              <a:solidFill>
                <a:srgbClr val="00C0AE"/>
              </a:solidFill>
              <a:ln w="6350">
                <a:solidFill>
                  <a:srgbClr val="00C0AE"/>
                </a:solidFill>
              </a:ln>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pPr marL="0" marR="0" lvl="0" indent="0" defTabSz="914400" rtl="0" eaLnBrk="1" fontAlgn="auto" hangingPunct="1">
                  <a:lnSpc>
                    <a:spcPct val="110000"/>
                  </a:lnSpc>
                  <a:spcBef>
                    <a:spcPts val="0"/>
                  </a:spcBef>
                  <a:spcAft>
                    <a:spcPts val="300"/>
                  </a:spcAft>
                  <a:buClrTx/>
                  <a:buSzTx/>
                  <a:buFontTx/>
                  <a:buNone/>
                  <a:tabLst/>
                  <a:defRPr/>
                </a:pPr>
                <a:endParaRPr kumimoji="0" lang="ko-KR" altLang="en-US" sz="1200" b="1" i="0" u="none" strike="noStrike" kern="1200" cap="none" spc="0" normalizeH="0" baseline="0" noProof="0" dirty="0">
                  <a:ln>
                    <a:solidFill>
                      <a:prstClr val="white">
                        <a:lumMod val="75000"/>
                        <a:alpha val="0"/>
                      </a:prstClr>
                    </a:solidFill>
                  </a:ln>
                  <a:solidFill>
                    <a:srgbClr val="00C0AE"/>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3" name="TextBox 32">
                <a:extLst>
                  <a:ext uri="{FF2B5EF4-FFF2-40B4-BE49-F238E27FC236}">
                    <a16:creationId xmlns:a16="http://schemas.microsoft.com/office/drawing/2014/main" id="{A682E0C0-C679-41CB-BCF5-E4F8891A561E}"/>
                  </a:ext>
                </a:extLst>
              </p:cNvPr>
              <p:cNvSpPr txBox="1"/>
              <p:nvPr/>
            </p:nvSpPr>
            <p:spPr>
              <a:xfrm>
                <a:off x="488947" y="4410837"/>
                <a:ext cx="1134908" cy="630647"/>
              </a:xfrm>
              <a:prstGeom prst="rect">
                <a:avLst/>
              </a:prstGeom>
              <a:noFill/>
            </p:spPr>
            <p:txBody>
              <a:bodyPr wrap="square">
                <a:spAutoFit/>
              </a:bodyPr>
              <a:lstStyle/>
              <a:p>
                <a:pPr marL="0" marR="0" lvl="0" indent="0" defTabSz="914400" rtl="0" eaLnBrk="1" fontAlgn="auto" hangingPunct="1">
                  <a:lnSpc>
                    <a:spcPct val="110000"/>
                  </a:lnSpc>
                  <a:spcBef>
                    <a:spcPts val="0"/>
                  </a:spcBef>
                  <a:spcAft>
                    <a:spcPts val="300"/>
                  </a:spcAft>
                  <a:buClrTx/>
                  <a:buSzTx/>
                  <a:buFontTx/>
                  <a:buNone/>
                  <a:tabLst/>
                  <a:defRPr/>
                </a:pPr>
                <a:r>
                  <a:rPr kumimoji="0" lang="ko-KR" altLang="en-US" sz="1200" b="1" i="0" u="none" strike="noStrike" kern="1200" cap="none" spc="0" normalizeH="0" baseline="0" noProof="0" dirty="0">
                    <a:ln>
                      <a:solidFill>
                        <a:prstClr val="white">
                          <a:lumMod val="75000"/>
                          <a:alpha val="0"/>
                        </a:prstClr>
                      </a:solidFill>
                    </a:ln>
                    <a:solidFill>
                      <a:srgbClr val="00C0AE"/>
                    </a:solidFill>
                    <a:effectLst/>
                    <a:uLnTx/>
                    <a:uFillTx/>
                    <a:latin typeface="KoPub돋움체 Medium" panose="02020603020101020101" pitchFamily="18" charset="-127"/>
                    <a:ea typeface="KoPub돋움체 Medium" panose="02020603020101020101" pitchFamily="18" charset="-127"/>
                    <a:cs typeface="+mn-cs"/>
                  </a:rPr>
                  <a:t>나</a:t>
                </a:r>
                <a:r>
                  <a:rPr kumimoji="0" lang="en-US" altLang="ko-KR" sz="1200" b="1" i="0" u="none" strike="noStrike" kern="1200" cap="none" spc="0" normalizeH="0" baseline="0" noProof="0" dirty="0">
                    <a:ln>
                      <a:solidFill>
                        <a:prstClr val="white">
                          <a:lumMod val="75000"/>
                          <a:alpha val="0"/>
                        </a:prstClr>
                      </a:solidFill>
                    </a:ln>
                    <a:solidFill>
                      <a:srgbClr val="00C0AE"/>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200" b="1" i="0" u="none" strike="noStrike" kern="1200" cap="none" spc="0" normalizeH="0" baseline="0" noProof="0" dirty="0">
                    <a:ln>
                      <a:solidFill>
                        <a:prstClr val="white">
                          <a:lumMod val="75000"/>
                          <a:alpha val="0"/>
                        </a:prstClr>
                      </a:solidFill>
                    </a:ln>
                    <a:solidFill>
                      <a:srgbClr val="00C0AE"/>
                    </a:solidFill>
                    <a:effectLst/>
                    <a:uLnTx/>
                    <a:uFillTx/>
                    <a:latin typeface="KoPub돋움체 Medium" panose="02020603020101020101" pitchFamily="18" charset="-127"/>
                    <a:ea typeface="KoPub돋움체 Medium" panose="02020603020101020101" pitchFamily="18" charset="-127"/>
                    <a:cs typeface="+mn-cs"/>
                  </a:rPr>
                  <a:t>토큰 증권 발행 </a:t>
                </a:r>
                <a:r>
                  <a:rPr kumimoji="0" lang="en-US" altLang="ko-KR" sz="1200" b="1" i="0" u="none" strike="noStrike" kern="1200" cap="none" spc="0" normalizeH="0" baseline="0" noProof="0" dirty="0">
                    <a:ln>
                      <a:solidFill>
                        <a:prstClr val="white">
                          <a:lumMod val="75000"/>
                          <a:alpha val="0"/>
                        </a:prstClr>
                      </a:solidFill>
                    </a:ln>
                    <a:solidFill>
                      <a:srgbClr val="00C0AE"/>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200" b="1" i="0" u="none" strike="noStrike" kern="1200" cap="none" spc="0" normalizeH="0" baseline="0" noProof="0" dirty="0">
                    <a:ln>
                      <a:solidFill>
                        <a:prstClr val="white">
                          <a:lumMod val="75000"/>
                          <a:alpha val="0"/>
                        </a:prstClr>
                      </a:solidFill>
                    </a:ln>
                    <a:solidFill>
                      <a:srgbClr val="00C0AE"/>
                    </a:solidFill>
                    <a:effectLst/>
                    <a:uLnTx/>
                    <a:uFillTx/>
                    <a:latin typeface="KoPub돋움체 Medium" panose="02020603020101020101" pitchFamily="18" charset="-127"/>
                    <a:ea typeface="KoPub돋움체 Medium" panose="02020603020101020101" pitchFamily="18" charset="-127"/>
                    <a:cs typeface="+mn-cs"/>
                  </a:rPr>
                  <a:t>유통 규율체계</a:t>
                </a:r>
              </a:p>
            </p:txBody>
          </p:sp>
        </p:grpSp>
        <p:sp>
          <p:nvSpPr>
            <p:cNvPr id="35" name="TextBox 34">
              <a:extLst>
                <a:ext uri="{FF2B5EF4-FFF2-40B4-BE49-F238E27FC236}">
                  <a16:creationId xmlns:a16="http://schemas.microsoft.com/office/drawing/2014/main" id="{4283E936-9AC7-4841-AA9F-EB76B925F44C}"/>
                </a:ext>
              </a:extLst>
            </p:cNvPr>
            <p:cNvSpPr txBox="1"/>
            <p:nvPr/>
          </p:nvSpPr>
          <p:spPr>
            <a:xfrm>
              <a:off x="3772655" y="2059712"/>
              <a:ext cx="5646486" cy="1625735"/>
            </a:xfrm>
            <a:prstGeom prst="rect">
              <a:avLst/>
            </a:prstGeom>
            <a:solidFill>
              <a:schemeClr val="bg1"/>
            </a:solidFill>
            <a:ln w="6350">
              <a:solidFill>
                <a:schemeClr val="bg1">
                  <a:lumMod val="75000"/>
                </a:schemeClr>
              </a:solidFill>
              <a:miter lim="800000"/>
            </a:ln>
          </p:spPr>
          <p:txBody>
            <a:bodyPr wrap="square" lIns="90000" tIns="46800" rIns="90000" bIns="46800" rtlCol="0" anchor="ctr">
              <a:noAutofit/>
            </a:bodyPr>
            <a:lstStyle/>
            <a:p>
              <a:pPr marL="171450" indent="-171450">
                <a:spcAft>
                  <a:spcPts val="500"/>
                </a:spcAft>
                <a:buClr>
                  <a:schemeClr val="accent1"/>
                </a:buClr>
                <a:buFont typeface="Wingdings" panose="05000000000000000000" pitchFamily="2" charset="2"/>
                <a:buChar char="ü"/>
                <a:defRPr/>
              </a:pPr>
              <a:r>
                <a:rPr lang="ko-KR" altLang="en-US" sz="1000" b="1" dirty="0">
                  <a:ln>
                    <a:solidFill>
                      <a:schemeClr val="accent4">
                        <a:alpha val="0"/>
                      </a:schemeClr>
                    </a:solidFill>
                  </a:ln>
                  <a:solidFill>
                    <a:schemeClr val="accent1"/>
                  </a:solidFill>
                  <a:latin typeface="KoPub돋움체 Medium" panose="00000600000000000000" pitchFamily="2" charset="-127"/>
                  <a:ea typeface="KoPub돋움체 Medium" panose="00000600000000000000" pitchFamily="2" charset="-127"/>
                </a:rPr>
                <a:t>외국인 투자자 등록제도 폐지</a:t>
              </a:r>
              <a:r>
                <a:rPr lang="en-US" altLang="ko-KR" sz="1000" b="1" dirty="0">
                  <a:ln>
                    <a:solidFill>
                      <a:schemeClr val="accent4">
                        <a:alpha val="0"/>
                      </a:schemeClr>
                    </a:solidFill>
                  </a:ln>
                  <a:solidFill>
                    <a:schemeClr val="accent1"/>
                  </a:solidFill>
                  <a:latin typeface="KoPub돋움체 Medium" panose="00000600000000000000" pitchFamily="2" charset="-127"/>
                  <a:ea typeface="KoPub돋움체 Medium" panose="00000600000000000000" pitchFamily="2" charset="-127"/>
                </a:rPr>
                <a:t>, </a:t>
              </a:r>
              <a:r>
                <a:rPr lang="ko-KR" altLang="en-US" sz="1000" b="1" dirty="0">
                  <a:ln>
                    <a:solidFill>
                      <a:schemeClr val="accent4">
                        <a:alpha val="0"/>
                      </a:schemeClr>
                    </a:solidFill>
                  </a:ln>
                  <a:solidFill>
                    <a:schemeClr val="accent1"/>
                  </a:solidFill>
                  <a:latin typeface="KoPub돋움체 Medium" panose="00000600000000000000" pitchFamily="2" charset="-127"/>
                  <a:ea typeface="KoPub돋움체 Medium" panose="00000600000000000000" pitchFamily="2" charset="-127"/>
                </a:rPr>
                <a:t>영문공시의 단계적 확대 등 외국인의 투자편의 증진 방안 마련</a:t>
              </a:r>
              <a:endParaRPr lang="en-US" altLang="ko-KR" sz="1000" b="1" dirty="0">
                <a:ln>
                  <a:solidFill>
                    <a:schemeClr val="accent4">
                      <a:alpha val="0"/>
                    </a:schemeClr>
                  </a:solidFill>
                </a:ln>
                <a:solidFill>
                  <a:schemeClr val="accent1"/>
                </a:solidFill>
                <a:latin typeface="KoPub돋움체 Medium" panose="00000600000000000000" pitchFamily="2" charset="-127"/>
                <a:ea typeface="KoPub돋움체 Medium" panose="00000600000000000000" pitchFamily="2" charset="-127"/>
              </a:endParaRPr>
            </a:p>
            <a:p>
              <a:pPr marL="228600" indent="-228600">
                <a:spcAft>
                  <a:spcPts val="300"/>
                </a:spcAft>
                <a:buClr>
                  <a:schemeClr val="tx1"/>
                </a:buClr>
                <a:buFont typeface="+mj-ea"/>
                <a:buAutoNum type="circleNumDbPlain"/>
                <a:defRPr/>
              </a:pPr>
              <a:r>
                <a:rPr lang="en-US" altLang="ko-KR" sz="1000" b="1"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ko-KR" altLang="en-US" sz="1000" b="1"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외국인 투자자 등록의무 폐지</a:t>
              </a:r>
              <a:r>
                <a:rPr lang="en-US" altLang="ko-KR" sz="1000" b="1"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외국인 투자자 사전등록 없이 법인은 </a:t>
              </a:r>
              <a:r>
                <a:rPr lang="en-US" altLang="ko-KR"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LEI(Legal Entity Identifier), </a:t>
              </a:r>
              <a:r>
                <a:rPr lang="ko-KR" altLang="en-US" sz="1000" dirty="0" err="1">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개인은</a:t>
              </a:r>
              <a:r>
                <a:rPr lang="ko-KR" altLang="en-US"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여권번호를 활용한 투자 허용</a:t>
              </a:r>
            </a:p>
            <a:p>
              <a:pPr marL="228600" indent="-228600">
                <a:spcAft>
                  <a:spcPts val="300"/>
                </a:spcAft>
                <a:buClr>
                  <a:schemeClr val="tx1"/>
                </a:buClr>
                <a:buFont typeface="+mj-ea"/>
                <a:buAutoNum type="circleNumDbPlain"/>
                <a:defRPr/>
              </a:pPr>
              <a:r>
                <a:rPr lang="en-US" altLang="ko-KR" sz="1000" b="1"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ko-KR" altLang="en-US" sz="1000" b="1"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외국인 통합계좌 활성화</a:t>
              </a:r>
              <a:r>
                <a:rPr lang="en-US" altLang="ko-KR" sz="1000" b="1"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결제 즉시</a:t>
              </a:r>
              <a:r>
                <a:rPr lang="en-US" altLang="ko-KR"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(T+2) </a:t>
              </a:r>
              <a:r>
                <a:rPr lang="ko-KR" altLang="en-US"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투자내역 보고의무 폐지 및 필요 시</a:t>
              </a:r>
              <a:r>
                <a:rPr lang="en-US" altLang="ko-KR"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ko-KR" altLang="en-US"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예</a:t>
              </a:r>
              <a:r>
                <a:rPr lang="en-US" altLang="ko-KR"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시장 모니터링</a:t>
              </a:r>
              <a:r>
                <a:rPr lang="en-US" altLang="ko-KR"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과세 등</a:t>
              </a:r>
              <a:r>
                <a:rPr lang="en-US" altLang="ko-KR"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세부 투자내역 등을 요구</a:t>
              </a:r>
            </a:p>
            <a:p>
              <a:pPr marL="228600" indent="-228600">
                <a:spcAft>
                  <a:spcPts val="300"/>
                </a:spcAft>
                <a:buClr>
                  <a:schemeClr val="tx1"/>
                </a:buClr>
                <a:buFont typeface="+mj-ea"/>
                <a:buAutoNum type="circleNumDbPlain"/>
                <a:defRPr/>
              </a:pPr>
              <a:r>
                <a:rPr lang="en-US" altLang="ko-KR" sz="1000" b="1"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ko-KR" altLang="en-US" sz="1000" b="1"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외국인 장외거래 편의성 제고</a:t>
              </a:r>
              <a:r>
                <a:rPr lang="en-US" altLang="ko-KR" sz="1000" b="1"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1000" dirty="0" err="1">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사전심사건</a:t>
              </a:r>
              <a:r>
                <a:rPr lang="ko-KR" altLang="en-US"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중 심사 필요성이 낮고 수요가 높은 유형을 사후신고 대상에 적극 포함하고 신고 부담도 대폭 완화</a:t>
              </a:r>
            </a:p>
            <a:p>
              <a:pPr marL="228600" indent="-228600">
                <a:spcAft>
                  <a:spcPts val="300"/>
                </a:spcAft>
                <a:buClr>
                  <a:schemeClr val="tx1"/>
                </a:buClr>
                <a:buFont typeface="+mj-ea"/>
                <a:buAutoNum type="circleNumDbPlain"/>
                <a:defRPr/>
              </a:pPr>
              <a:r>
                <a:rPr lang="en-US" altLang="ko-KR" sz="1000" b="1"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ko-KR" altLang="en-US" sz="1000" b="1"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영문공시 단계적 확대</a:t>
              </a:r>
              <a:r>
                <a:rPr lang="en-US" altLang="ko-KR" sz="1000" b="1"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자산규모 </a:t>
              </a:r>
              <a:r>
                <a:rPr lang="en-US" altLang="ko-KR"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10</a:t>
              </a:r>
              <a:r>
                <a:rPr lang="ko-KR" altLang="en-US"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조 원 이상의 대규모 상장법인부터 시장에서 필요한 중요정보의 영문공시 의무화</a:t>
              </a:r>
              <a:r>
                <a:rPr lang="en-US" altLang="ko-KR"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(’24</a:t>
              </a:r>
              <a:r>
                <a:rPr lang="ko-KR" altLang="en-US"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a:t>
              </a:r>
              <a:r>
                <a:rPr lang="en-US" altLang="ko-KR"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endParaRPr lang="ko-KR" altLang="en-US"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p:txBody>
        </p:sp>
        <p:sp>
          <p:nvSpPr>
            <p:cNvPr id="36" name="TextBox 35">
              <a:extLst>
                <a:ext uri="{FF2B5EF4-FFF2-40B4-BE49-F238E27FC236}">
                  <a16:creationId xmlns:a16="http://schemas.microsoft.com/office/drawing/2014/main" id="{D908394B-0CFE-4A38-AED4-7684571D33C3}"/>
                </a:ext>
              </a:extLst>
            </p:cNvPr>
            <p:cNvSpPr txBox="1"/>
            <p:nvPr/>
          </p:nvSpPr>
          <p:spPr>
            <a:xfrm>
              <a:off x="3772655" y="3896344"/>
              <a:ext cx="5646486" cy="1568345"/>
            </a:xfrm>
            <a:prstGeom prst="rect">
              <a:avLst/>
            </a:prstGeom>
            <a:solidFill>
              <a:schemeClr val="bg1"/>
            </a:solidFill>
            <a:ln w="6350">
              <a:solidFill>
                <a:schemeClr val="bg1">
                  <a:lumMod val="75000"/>
                </a:schemeClr>
              </a:solidFill>
              <a:miter lim="800000"/>
            </a:ln>
          </p:spPr>
          <p:txBody>
            <a:bodyPr wrap="square" lIns="90000" tIns="46800" rIns="90000" bIns="46800" rtlCol="0" anchor="ctr">
              <a:noAutofit/>
            </a:bodyPr>
            <a:lstStyle/>
            <a:p>
              <a:pPr marL="171450" indent="-171450">
                <a:spcAft>
                  <a:spcPts val="500"/>
                </a:spcAft>
                <a:buClr>
                  <a:srgbClr val="289C8E"/>
                </a:buClr>
                <a:buFont typeface="Wingdings" panose="05000000000000000000" pitchFamily="2" charset="2"/>
                <a:buChar char="ü"/>
                <a:defRPr/>
              </a:pPr>
              <a:r>
                <a:rPr lang="ko-KR" altLang="en-US" sz="1000" b="1" dirty="0">
                  <a:ln>
                    <a:solidFill>
                      <a:schemeClr val="accent4">
                        <a:alpha val="0"/>
                      </a:schemeClr>
                    </a:solidFill>
                  </a:ln>
                  <a:solidFill>
                    <a:srgbClr val="00C0AE"/>
                  </a:solidFill>
                  <a:latin typeface="KoPub돋움체 Medium" panose="00000600000000000000" pitchFamily="2" charset="-127"/>
                  <a:ea typeface="KoPub돋움체 Medium" panose="00000600000000000000" pitchFamily="2" charset="-127"/>
                </a:rPr>
                <a:t>그간 우리 법제 하에서 허용되지 않았던 토큰 증권 발행을 허용하고 안전한 유통체계 마련</a:t>
              </a:r>
            </a:p>
            <a:p>
              <a:pPr marL="228600" indent="-228600">
                <a:spcAft>
                  <a:spcPts val="300"/>
                </a:spcAft>
                <a:buClr>
                  <a:schemeClr val="tx1"/>
                </a:buClr>
                <a:buFont typeface="+mj-ea"/>
                <a:buAutoNum type="circleNumDbPlain"/>
                <a:defRPr/>
              </a:pPr>
              <a:r>
                <a:rPr lang="en-US" altLang="ko-KR" sz="1000" b="1"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ko-KR" altLang="en-US" sz="1000" b="1" dirty="0" err="1">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증권성</a:t>
              </a:r>
              <a:r>
                <a:rPr lang="ko-KR" altLang="en-US" sz="1000" b="1"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판단원칙 제시</a:t>
              </a:r>
              <a:r>
                <a:rPr lang="en-US" altLang="ko-KR" sz="1000" b="1"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1000" dirty="0" err="1">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증권성</a:t>
              </a:r>
              <a:r>
                <a:rPr lang="ko-KR" altLang="en-US"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판단원칙을 제시해 새로운 증권 발행형태인 토큰 증권에 대한 자본시장법 적용의 예측가능성 제고</a:t>
              </a:r>
            </a:p>
            <a:p>
              <a:pPr marL="228600" indent="-228600">
                <a:spcAft>
                  <a:spcPts val="300"/>
                </a:spcAft>
                <a:buClr>
                  <a:schemeClr val="tx1"/>
                </a:buClr>
                <a:buFont typeface="+mj-ea"/>
                <a:buAutoNum type="circleNumDbPlain"/>
                <a:defRPr/>
              </a:pPr>
              <a:r>
                <a:rPr lang="en-US" altLang="ko-KR" sz="1000" b="1"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ko-KR" altLang="en-US" sz="1000" b="1"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토큰 증권 규율체계 마련</a:t>
              </a:r>
              <a:r>
                <a:rPr lang="en-US" altLang="ko-KR" sz="1000" b="1"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토큰 증권의 발행</a:t>
              </a:r>
              <a:r>
                <a:rPr lang="en-US" altLang="ko-KR"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ko-KR" altLang="en-US"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유통 허용</a:t>
              </a:r>
              <a:endParaRPr lang="en-US" altLang="ko-KR"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p>
              <a:pPr marL="190500">
                <a:spcAft>
                  <a:spcPts val="300"/>
                </a:spcAft>
                <a:buClr>
                  <a:schemeClr val="tx1"/>
                </a:buClr>
                <a:defRPr/>
              </a:pPr>
              <a:r>
                <a:rPr lang="en-US" altLang="ko-KR"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ⅰ) </a:t>
              </a:r>
              <a:r>
                <a:rPr lang="ko-KR" altLang="en-US"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토큰 증권을 전자증권법상 증권의 디지털화 방식으로 수용</a:t>
              </a:r>
              <a:endParaRPr lang="en-US" altLang="ko-KR"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p>
              <a:pPr marL="190500">
                <a:spcAft>
                  <a:spcPts val="300"/>
                </a:spcAft>
                <a:buClr>
                  <a:schemeClr val="tx1"/>
                </a:buClr>
                <a:defRPr/>
              </a:pPr>
              <a:r>
                <a:rPr lang="en-US" altLang="ko-KR"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ⅱ) </a:t>
              </a:r>
              <a:r>
                <a:rPr lang="ko-KR" altLang="en-US"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일정 요건을 갖춘 경우 증권사를 통하지 않고 증권 토큰 단독</a:t>
              </a:r>
              <a:r>
                <a:rPr lang="en-US" altLang="ko-KR"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발행 허용</a:t>
              </a:r>
              <a:endParaRPr lang="en-US" altLang="ko-KR"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p>
              <a:pPr marL="190500">
                <a:spcAft>
                  <a:spcPts val="300"/>
                </a:spcAft>
                <a:buClr>
                  <a:schemeClr val="tx1"/>
                </a:buClr>
                <a:defRPr/>
              </a:pPr>
              <a:r>
                <a:rPr lang="en-US" altLang="ko-KR"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ⅲ) </a:t>
              </a:r>
              <a:r>
                <a:rPr lang="ko-KR" altLang="en-US"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투자계약증권</a:t>
              </a:r>
              <a:r>
                <a:rPr lang="en-US" altLang="ko-KR"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ko-KR" altLang="en-US" sz="1000"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수익증권의 장외 유통플랫폼 제도화</a:t>
              </a:r>
              <a:endParaRPr lang="en-US" altLang="ko-KR" sz="1000" dirty="0">
                <a:ln>
                  <a:solidFill>
                    <a:schemeClr val="accent4">
                      <a:alpha val="0"/>
                    </a:schemeClr>
                  </a:solidFill>
                </a:ln>
                <a:solidFill>
                  <a:srgbClr val="098E7E"/>
                </a:solidFill>
                <a:latin typeface="KoPub돋움체 Medium" panose="00000600000000000000" pitchFamily="2" charset="-127"/>
                <a:ea typeface="KoPub돋움체 Medium" panose="00000600000000000000" pitchFamily="2" charset="-127"/>
              </a:endParaRPr>
            </a:p>
          </p:txBody>
        </p:sp>
        <p:sp>
          <p:nvSpPr>
            <p:cNvPr id="9" name="이등변 삼각형 8">
              <a:extLst>
                <a:ext uri="{FF2B5EF4-FFF2-40B4-BE49-F238E27FC236}">
                  <a16:creationId xmlns:a16="http://schemas.microsoft.com/office/drawing/2014/main" id="{4D4867BA-F2E6-4F96-8128-343D28B930E4}"/>
                </a:ext>
              </a:extLst>
            </p:cNvPr>
            <p:cNvSpPr/>
            <p:nvPr/>
          </p:nvSpPr>
          <p:spPr>
            <a:xfrm rot="5400000">
              <a:off x="2764148" y="2707038"/>
              <a:ext cx="1549535" cy="25655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9" name="이등변 삼각형 38">
              <a:extLst>
                <a:ext uri="{FF2B5EF4-FFF2-40B4-BE49-F238E27FC236}">
                  <a16:creationId xmlns:a16="http://schemas.microsoft.com/office/drawing/2014/main" id="{DB3E4018-1094-4F15-9490-3677F2733E85}"/>
                </a:ext>
              </a:extLst>
            </p:cNvPr>
            <p:cNvSpPr/>
            <p:nvPr/>
          </p:nvSpPr>
          <p:spPr>
            <a:xfrm rot="5400000">
              <a:off x="2764152" y="4556174"/>
              <a:ext cx="1549535" cy="25655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cxnSp>
        <p:nvCxnSpPr>
          <p:cNvPr id="42" name="직선 연결선 41">
            <a:extLst>
              <a:ext uri="{FF2B5EF4-FFF2-40B4-BE49-F238E27FC236}">
                <a16:creationId xmlns:a16="http://schemas.microsoft.com/office/drawing/2014/main" id="{EA7B33AB-3881-460E-9350-59CDAC2CC5EC}"/>
              </a:ext>
            </a:extLst>
          </p:cNvPr>
          <p:cNvCxnSpPr>
            <a:cxnSpLocks/>
          </p:cNvCxnSpPr>
          <p:nvPr/>
        </p:nvCxnSpPr>
        <p:spPr>
          <a:xfrm>
            <a:off x="488947" y="2328953"/>
            <a:ext cx="2772000"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083C047D-AAE1-4C46-8F2F-D9749350AE5D}"/>
              </a:ext>
            </a:extLst>
          </p:cNvPr>
          <p:cNvCxnSpPr>
            <a:cxnSpLocks/>
          </p:cNvCxnSpPr>
          <p:nvPr/>
        </p:nvCxnSpPr>
        <p:spPr>
          <a:xfrm>
            <a:off x="3752952" y="2328953"/>
            <a:ext cx="5652000"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79B22C3-13A0-4421-8C08-B2861FF1C259}"/>
              </a:ext>
            </a:extLst>
          </p:cNvPr>
          <p:cNvSpPr txBox="1"/>
          <p:nvPr/>
        </p:nvSpPr>
        <p:spPr>
          <a:xfrm>
            <a:off x="488948" y="2122960"/>
            <a:ext cx="2813819" cy="246221"/>
          </a:xfrm>
          <a:prstGeom prst="rect">
            <a:avLst/>
          </a:prstGeom>
          <a:noFill/>
        </p:spPr>
        <p:txBody>
          <a:bodyPr wrap="square">
            <a:spAutoFit/>
          </a:bodyPr>
          <a:lstStyle/>
          <a:p>
            <a:pPr algn="ctr"/>
            <a:r>
              <a:rPr lang="ko-KR" altLang="en-US" sz="1000" b="1"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추진 배경</a:t>
            </a:r>
          </a:p>
        </p:txBody>
      </p:sp>
      <p:sp>
        <p:nvSpPr>
          <p:cNvPr id="50" name="TextBox 49">
            <a:extLst>
              <a:ext uri="{FF2B5EF4-FFF2-40B4-BE49-F238E27FC236}">
                <a16:creationId xmlns:a16="http://schemas.microsoft.com/office/drawing/2014/main" id="{6AF2AC4B-919D-405B-B299-1F451720223A}"/>
              </a:ext>
            </a:extLst>
          </p:cNvPr>
          <p:cNvSpPr txBox="1"/>
          <p:nvPr/>
        </p:nvSpPr>
        <p:spPr>
          <a:xfrm>
            <a:off x="4495903" y="2116774"/>
            <a:ext cx="4387646" cy="246221"/>
          </a:xfrm>
          <a:prstGeom prst="rect">
            <a:avLst/>
          </a:prstGeom>
          <a:noFill/>
        </p:spPr>
        <p:txBody>
          <a:bodyPr wrap="square">
            <a:spAutoFit/>
          </a:bodyPr>
          <a:lstStyle/>
          <a:p>
            <a:pPr algn="ctr"/>
            <a:r>
              <a:rPr lang="ko-KR" altLang="en-US" sz="1000" b="1" dirty="0">
                <a:ln>
                  <a:solidFill>
                    <a:schemeClr val="accent4">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추진 방향 및 향후 계획 </a:t>
            </a:r>
          </a:p>
        </p:txBody>
      </p:sp>
    </p:spTree>
    <p:extLst>
      <p:ext uri="{BB962C8B-B14F-4D97-AF65-F5344CB8AC3E}">
        <p14:creationId xmlns:p14="http://schemas.microsoft.com/office/powerpoint/2010/main" val="9883049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VI. </a:t>
            </a:r>
            <a:r>
              <a:rPr lang="ko-KR" altLang="en-US" dirty="0"/>
              <a:t>가상자산</a:t>
            </a:r>
            <a:r>
              <a:rPr lang="en-US" altLang="ko-KR" dirty="0"/>
              <a:t>/</a:t>
            </a:r>
            <a:r>
              <a:rPr lang="ko-KR" altLang="en-US" dirty="0" err="1"/>
              <a:t>핀테크</a:t>
            </a:r>
            <a:r>
              <a:rPr lang="ko-KR" altLang="en-US" dirty="0"/>
              <a:t> 등 신금융업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「가상자산범죄 합동수사단」 출범</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a:t>매일 </a:t>
            </a:r>
            <a:r>
              <a:rPr lang="en-US" altLang="ko-KR" dirty="0"/>
              <a:t>3</a:t>
            </a:r>
            <a:r>
              <a:rPr lang="ko-KR" altLang="en-US" dirty="0"/>
              <a:t>조 원 넘게 거래되는 가상자산은 주식에 버금가는 투자상품임에도 법령과 제도가 완비되지 않아 시장참여자들이 사실상 법의 보호 밖에 놓여있어</a:t>
            </a:r>
            <a:r>
              <a:rPr lang="en-US" altLang="ko-KR" dirty="0"/>
              <a:t>, </a:t>
            </a:r>
            <a:r>
              <a:rPr lang="ko-KR" altLang="en-US" dirty="0"/>
              <a:t>건전한 가상자산 생태계가 조성되고 시장참여자들을 두텁게 보호할 필요성 대두</a:t>
            </a:r>
            <a:endParaRPr lang="en-US" altLang="ko-KR" dirty="0"/>
          </a:p>
          <a:p>
            <a:pPr marL="171450" indent="-171450">
              <a:lnSpc>
                <a:spcPct val="120000"/>
              </a:lnSpc>
              <a:buFont typeface="Arial" panose="020B0604020202020204" pitchFamily="34" charset="0"/>
              <a:buChar char="•"/>
              <a:defRPr/>
            </a:pPr>
            <a:r>
              <a:rPr lang="ko-KR" altLang="en-US" dirty="0"/>
              <a:t>합수단은 </a:t>
            </a:r>
            <a:r>
              <a:rPr lang="ko-KR" altLang="en-US" sz="1200" b="1" kern="0" dirty="0">
                <a:ln>
                  <a:solidFill>
                    <a:schemeClr val="accent4">
                      <a:alpha val="0"/>
                    </a:schemeClr>
                  </a:solidFill>
                </a:ln>
                <a:solidFill>
                  <a:schemeClr val="accent1"/>
                </a:solidFill>
                <a:latin typeface="+mn-ea"/>
              </a:rPr>
              <a:t>검찰</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금융감독원</a:t>
            </a:r>
            <a:r>
              <a:rPr lang="en-US" altLang="ko-KR" sz="1200" b="1" kern="0" dirty="0">
                <a:ln>
                  <a:solidFill>
                    <a:schemeClr val="accent4">
                      <a:alpha val="0"/>
                    </a:schemeClr>
                  </a:solidFill>
                </a:ln>
                <a:solidFill>
                  <a:schemeClr val="accent1"/>
                </a:solidFill>
                <a:latin typeface="+mn-ea"/>
              </a:rPr>
              <a:t>, FIU, </a:t>
            </a:r>
            <a:r>
              <a:rPr lang="ko-KR" altLang="en-US" sz="1200" b="1" kern="0" dirty="0">
                <a:ln>
                  <a:solidFill>
                    <a:schemeClr val="accent4">
                      <a:alpha val="0"/>
                    </a:schemeClr>
                  </a:solidFill>
                </a:ln>
                <a:solidFill>
                  <a:schemeClr val="accent1"/>
                </a:solidFill>
                <a:latin typeface="+mn-ea"/>
              </a:rPr>
              <a:t>국세청</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관세청</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예금보험공사</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한국거래소 등 </a:t>
            </a:r>
            <a:r>
              <a:rPr lang="en-US" altLang="ko-KR" sz="1200" b="1" kern="0" dirty="0">
                <a:ln>
                  <a:solidFill>
                    <a:schemeClr val="accent4">
                      <a:alpha val="0"/>
                    </a:schemeClr>
                  </a:solidFill>
                </a:ln>
                <a:solidFill>
                  <a:schemeClr val="accent1"/>
                </a:solidFill>
                <a:latin typeface="+mn-ea"/>
              </a:rPr>
              <a:t>7</a:t>
            </a:r>
            <a:r>
              <a:rPr lang="ko-KR" altLang="en-US" sz="1200" b="1" kern="0" dirty="0">
                <a:ln>
                  <a:solidFill>
                    <a:schemeClr val="accent4">
                      <a:alpha val="0"/>
                    </a:schemeClr>
                  </a:solidFill>
                </a:ln>
                <a:solidFill>
                  <a:schemeClr val="accent1"/>
                </a:solidFill>
                <a:latin typeface="+mn-ea"/>
              </a:rPr>
              <a:t>개 국가기관 등에 소속된 전문인력 </a:t>
            </a:r>
            <a:r>
              <a:rPr lang="en-US" altLang="ko-KR" sz="1200" b="1" kern="0" dirty="0">
                <a:ln>
                  <a:solidFill>
                    <a:schemeClr val="accent4">
                      <a:alpha val="0"/>
                    </a:schemeClr>
                  </a:solidFill>
                </a:ln>
                <a:solidFill>
                  <a:schemeClr val="accent1"/>
                </a:solidFill>
                <a:latin typeface="+mn-ea"/>
              </a:rPr>
              <a:t>30</a:t>
            </a:r>
            <a:r>
              <a:rPr lang="ko-KR" altLang="en-US" sz="1200" b="1" kern="0" dirty="0">
                <a:ln>
                  <a:solidFill>
                    <a:schemeClr val="accent4">
                      <a:alpha val="0"/>
                    </a:schemeClr>
                  </a:solidFill>
                </a:ln>
                <a:solidFill>
                  <a:schemeClr val="accent1"/>
                </a:solidFill>
                <a:latin typeface="+mn-ea"/>
              </a:rPr>
              <a:t>명으로 구성</a:t>
            </a:r>
            <a:endParaRPr lang="en-US" altLang="ko-KR" sz="1200" b="1" kern="0" dirty="0">
              <a:ln>
                <a:solidFill>
                  <a:schemeClr val="accent4">
                    <a:alpha val="0"/>
                  </a:schemeClr>
                </a:solidFill>
              </a:ln>
              <a:solidFill>
                <a:schemeClr val="accent1"/>
              </a:solidFill>
              <a:latin typeface="+mn-ea"/>
            </a:endParaRP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2023.7.26</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(2023.7.26), “『</a:t>
            </a:r>
            <a:r>
              <a:rPr lang="ko-KR" altLang="en-US" dirty="0">
                <a:solidFill>
                  <a:schemeClr val="bg1">
                    <a:lumMod val="50000"/>
                  </a:schemeClr>
                </a:solidFill>
              </a:rPr>
              <a:t>가상자산범죄 합동수사단</a:t>
            </a:r>
            <a:r>
              <a:rPr lang="en-US" altLang="ko-KR" dirty="0">
                <a:solidFill>
                  <a:schemeClr val="bg1">
                    <a:lumMod val="50000"/>
                  </a:schemeClr>
                </a:solidFill>
              </a:rPr>
              <a:t>』 </a:t>
            </a:r>
            <a:r>
              <a:rPr lang="ko-KR" altLang="en-US" dirty="0">
                <a:solidFill>
                  <a:schemeClr val="bg1">
                    <a:lumMod val="50000"/>
                  </a:schemeClr>
                </a:solidFill>
              </a:rPr>
              <a:t>출범 </a:t>
            </a:r>
            <a:r>
              <a:rPr lang="en-US" altLang="ko-KR" dirty="0">
                <a:solidFill>
                  <a:schemeClr val="bg1">
                    <a:lumMod val="50000"/>
                  </a:schemeClr>
                </a:solidFill>
              </a:rPr>
              <a:t>- </a:t>
            </a:r>
            <a:r>
              <a:rPr lang="ko-KR" altLang="en-US" dirty="0">
                <a:solidFill>
                  <a:schemeClr val="bg1">
                    <a:lumMod val="50000"/>
                  </a:schemeClr>
                </a:solidFill>
              </a:rPr>
              <a:t>공정하고 투명한 가상자산 생태계 구축을 통한 투자자 보호 </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6" name="표 5">
            <a:extLst>
              <a:ext uri="{FF2B5EF4-FFF2-40B4-BE49-F238E27FC236}">
                <a16:creationId xmlns:a16="http://schemas.microsoft.com/office/drawing/2014/main" id="{0E933CDB-C568-7B28-5246-A02BA2A3CF3D}"/>
              </a:ext>
            </a:extLst>
          </p:cNvPr>
          <p:cNvGraphicFramePr>
            <a:graphicFrameLocks noGrp="1"/>
          </p:cNvGraphicFramePr>
          <p:nvPr>
            <p:extLst>
              <p:ext uri="{D42A27DB-BD31-4B8C-83A1-F6EECF244321}">
                <p14:modId xmlns:p14="http://schemas.microsoft.com/office/powerpoint/2010/main" val="2744053562"/>
              </p:ext>
            </p:extLst>
          </p:nvPr>
        </p:nvGraphicFramePr>
        <p:xfrm>
          <a:off x="5132437" y="2181036"/>
          <a:ext cx="4284613" cy="3700793"/>
        </p:xfrm>
        <a:graphic>
          <a:graphicData uri="http://schemas.openxmlformats.org/drawingml/2006/table">
            <a:tbl>
              <a:tblPr/>
              <a:tblGrid>
                <a:gridCol w="4284613">
                  <a:extLst>
                    <a:ext uri="{9D8B030D-6E8A-4147-A177-3AD203B41FA5}">
                      <a16:colId xmlns:a16="http://schemas.microsoft.com/office/drawing/2014/main" val="3655866858"/>
                    </a:ext>
                  </a:extLst>
                </a:gridCol>
              </a:tblGrid>
              <a:tr h="310203">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가상자산범죄 합동수사단 구성 및 기대효과</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90590">
                <a:tc>
                  <a:txBody>
                    <a:bodyPr/>
                    <a:lstStyle/>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구성</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87313" marR="0" lvl="0" indent="0" algn="l" defTabSz="914400" eaLnBrk="1" fontAlgn="base" latinLnBrk="0" hangingPunct="1">
                        <a:lnSpc>
                          <a:spcPct val="100000"/>
                        </a:lnSpc>
                        <a:spcBef>
                          <a:spcPts val="300"/>
                        </a:spcBef>
                        <a:spcAft>
                          <a:spcPts val="0"/>
                        </a:spcAft>
                        <a:buClrTx/>
                        <a:buSzTx/>
                        <a:buFont typeface="Arial" panose="020B0604020202020204" pitchFamily="34" charset="0"/>
                        <a:buNone/>
                        <a:tabLst/>
                        <a:defRPr/>
                      </a:pPr>
                      <a:endParaRPr lang="en-US" altLang="ko-KR" sz="800" kern="0" dirty="0">
                        <a:ln>
                          <a:solidFill>
                            <a:schemeClr val="bg1">
                              <a:lumMod val="75000"/>
                              <a:alpha val="0"/>
                            </a:schemeClr>
                          </a:solidFill>
                        </a:ln>
                        <a:solidFill>
                          <a:schemeClr val="tx1">
                            <a:lumMod val="85000"/>
                            <a:lumOff val="15000"/>
                          </a:schemeClr>
                        </a:solidFill>
                        <a:latin typeface="+mn-ea"/>
                        <a:ea typeface="+mn-ea"/>
                        <a:cs typeface="+mn-cs"/>
                      </a:endParaRPr>
                    </a:p>
                    <a:p>
                      <a:pPr marL="87313" marR="0" lvl="0" indent="0" algn="l" defTabSz="914400" eaLnBrk="1" fontAlgn="base" latinLnBrk="0" hangingPunct="1">
                        <a:lnSpc>
                          <a:spcPct val="100000"/>
                        </a:lnSpc>
                        <a:spcBef>
                          <a:spcPts val="300"/>
                        </a:spcBef>
                        <a:spcAft>
                          <a:spcPts val="0"/>
                        </a:spcAft>
                        <a:buClrTx/>
                        <a:buSzTx/>
                        <a:buFont typeface="Arial" panose="020B0604020202020204" pitchFamily="34" charset="0"/>
                        <a:buNone/>
                        <a:tabLst/>
                        <a:defRPr/>
                      </a:pPr>
                      <a:endParaRPr lang="en-US" altLang="ko-KR" sz="9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중점 조사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수사대상</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00000"/>
                        </a:lnSpc>
                        <a:spcBef>
                          <a:spcPts val="300"/>
                        </a:spcBef>
                        <a:spcAft>
                          <a:spcPts val="0"/>
                        </a:spcAft>
                        <a:buClrTx/>
                        <a:buSzTx/>
                        <a:buFontTx/>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투자자 피해가 현실화 된 상장폐지</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가격폭락 등 피해 우려가 큰 투자 유의종목</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가격 변동성 큰 종목을 선별</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중점 조사 및  수사</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00000"/>
                        </a:lnSpc>
                        <a:spcBef>
                          <a:spcPts val="300"/>
                        </a:spcBef>
                        <a:spcAft>
                          <a:spcPts val="0"/>
                        </a:spcAft>
                        <a:buClrTx/>
                        <a:buSzTx/>
                        <a:buFontTx/>
                        <a:buChar char="-"/>
                        <a:tabLst/>
                        <a:defRPr/>
                      </a:pPr>
                      <a:r>
                        <a:rPr lang="ko-KR" altLang="ko-KR" sz="1000" kern="0" dirty="0">
                          <a:ln>
                            <a:solidFill>
                              <a:schemeClr val="bg1">
                                <a:lumMod val="75000"/>
                                <a:alpha val="0"/>
                              </a:schemeClr>
                            </a:solidFill>
                          </a:ln>
                          <a:solidFill>
                            <a:schemeClr val="tx1">
                              <a:lumMod val="85000"/>
                              <a:lumOff val="15000"/>
                            </a:schemeClr>
                          </a:solidFill>
                          <a:latin typeface="+mn-ea"/>
                          <a:ea typeface="+mn-ea"/>
                          <a:cs typeface="+mn-cs"/>
                        </a:rPr>
                        <a:t>①</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상장 청탁 업체</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뒷돈 수수 거래소 관련자</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②</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MM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작업 등을 통한 가상자산 시세조종</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미공개 정보 이용</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③가상자산 이득에 대한 국세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관세 포탈</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④환치기 및 무역대금 가장 불법 외화반출</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⑤범죄수익은닉 및 자금세탁 등 관련 범죄행위 철저히 수사</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144000" marB="468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graphicFrame>
        <p:nvGraphicFramePr>
          <p:cNvPr id="8" name="표 7">
            <a:extLst>
              <a:ext uri="{FF2B5EF4-FFF2-40B4-BE49-F238E27FC236}">
                <a16:creationId xmlns:a16="http://schemas.microsoft.com/office/drawing/2014/main" id="{BD0CA8BB-5E7D-8588-6F1A-38ED52211873}"/>
              </a:ext>
            </a:extLst>
          </p:cNvPr>
          <p:cNvGraphicFramePr>
            <a:graphicFrameLocks noGrp="1"/>
          </p:cNvGraphicFramePr>
          <p:nvPr>
            <p:extLst>
              <p:ext uri="{D42A27DB-BD31-4B8C-83A1-F6EECF244321}">
                <p14:modId xmlns:p14="http://schemas.microsoft.com/office/powerpoint/2010/main" val="2626399920"/>
              </p:ext>
            </p:extLst>
          </p:nvPr>
        </p:nvGraphicFramePr>
        <p:xfrm>
          <a:off x="488949" y="2181037"/>
          <a:ext cx="4284613" cy="3700800"/>
        </p:xfrm>
        <a:graphic>
          <a:graphicData uri="http://schemas.openxmlformats.org/drawingml/2006/table">
            <a:tbl>
              <a:tblPr/>
              <a:tblGrid>
                <a:gridCol w="4284613">
                  <a:extLst>
                    <a:ext uri="{9D8B030D-6E8A-4147-A177-3AD203B41FA5}">
                      <a16:colId xmlns:a16="http://schemas.microsoft.com/office/drawing/2014/main" val="3655866858"/>
                    </a:ext>
                  </a:extLst>
                </a:gridCol>
              </a:tblGrid>
              <a:tr h="309600">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출범 배경</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84000">
                <a:tc>
                  <a:txBody>
                    <a:bodyPr/>
                    <a:lstStyle/>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가상자산의 급속한 성장과 이용자 보호 공백</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부실</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불량 가상자산 난립과 상장폐지</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00000"/>
                        </a:lnSpc>
                        <a:spcBef>
                          <a:spcPts val="3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가상자산 관련 신종범죄 출현 및 피해 증가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00000"/>
                        </a:lnSpc>
                        <a:spcBef>
                          <a:spcPts val="300"/>
                        </a:spcBef>
                        <a:spcAft>
                          <a:spcPts val="0"/>
                        </a:spcAft>
                        <a:buClrTx/>
                        <a:buSzTx/>
                        <a:buFont typeface="Arial" panose="020B0604020202020204" pitchFamily="34" charset="0"/>
                        <a:buNone/>
                        <a:tabLst/>
                        <a:defRPr/>
                      </a:pP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우회상장</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시세조종</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불법 환치기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코인 다단계 등 각종 신종범죄 출현 등</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144000" marB="468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sp>
        <p:nvSpPr>
          <p:cNvPr id="9" name="직사각형 8">
            <a:extLst>
              <a:ext uri="{FF2B5EF4-FFF2-40B4-BE49-F238E27FC236}">
                <a16:creationId xmlns:a16="http://schemas.microsoft.com/office/drawing/2014/main" id="{86C615D9-3C7A-D980-F70B-2DF2EBB8CF0C}"/>
              </a:ext>
            </a:extLst>
          </p:cNvPr>
          <p:cNvSpPr/>
          <p:nvPr/>
        </p:nvSpPr>
        <p:spPr>
          <a:xfrm>
            <a:off x="5207724" y="2821576"/>
            <a:ext cx="1863634" cy="818605"/>
          </a:xfrm>
          <a:prstGeom prst="rect">
            <a:avLst/>
          </a:prstGeom>
          <a:solidFill>
            <a:srgbClr val="EE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10000"/>
              </a:lnSpc>
            </a:pPr>
            <a:r>
              <a:rPr lang="ko-KR" altLang="en-US" sz="1000" dirty="0">
                <a:ln>
                  <a:solidFill>
                    <a:schemeClr val="bg1">
                      <a:lumMod val="75000"/>
                      <a:alpha val="0"/>
                    </a:schemeClr>
                  </a:solidFill>
                </a:ln>
                <a:solidFill>
                  <a:schemeClr val="accent4"/>
                </a:solidFill>
                <a:latin typeface="KoPub돋움체 Medium" panose="02020603020101020101" pitchFamily="18" charset="-127"/>
                <a:ea typeface="KoPub돋움체 Medium" panose="02020603020101020101" pitchFamily="18" charset="-127"/>
              </a:rPr>
              <a:t>가상자산 조사</a:t>
            </a:r>
            <a:r>
              <a:rPr lang="en-US" altLang="ko-KR" sz="1000" dirty="0">
                <a:ln>
                  <a:solidFill>
                    <a:schemeClr val="bg1">
                      <a:lumMod val="75000"/>
                      <a:alpha val="0"/>
                    </a:schemeClr>
                  </a:solidFill>
                </a:ln>
                <a:solidFill>
                  <a:schemeClr val="accent4"/>
                </a:solidFill>
                <a:latin typeface="KoPub돋움체 Medium" panose="02020603020101020101" pitchFamily="18" charset="-127"/>
                <a:ea typeface="KoPub돋움체 Medium" panose="02020603020101020101" pitchFamily="18" charset="-127"/>
              </a:rPr>
              <a:t>·</a:t>
            </a:r>
            <a:r>
              <a:rPr lang="ko-KR" altLang="en-US" sz="1000" dirty="0" err="1">
                <a:ln>
                  <a:solidFill>
                    <a:schemeClr val="bg1">
                      <a:lumMod val="75000"/>
                      <a:alpha val="0"/>
                    </a:schemeClr>
                  </a:solidFill>
                </a:ln>
                <a:solidFill>
                  <a:schemeClr val="accent4"/>
                </a:solidFill>
                <a:latin typeface="KoPub돋움체 Medium" panose="02020603020101020101" pitchFamily="18" charset="-127"/>
                <a:ea typeface="KoPub돋움체 Medium" panose="02020603020101020101" pitchFamily="18" charset="-127"/>
              </a:rPr>
              <a:t>분석팀</a:t>
            </a:r>
            <a:endParaRPr lang="en-US" altLang="ko-KR" sz="1000" dirty="0">
              <a:ln>
                <a:solidFill>
                  <a:schemeClr val="bg1">
                    <a:lumMod val="75000"/>
                    <a:alpha val="0"/>
                  </a:schemeClr>
                </a:solidFill>
              </a:ln>
              <a:solidFill>
                <a:schemeClr val="accent4"/>
              </a:solidFill>
              <a:latin typeface="KoPub돋움체 Medium" panose="02020603020101020101" pitchFamily="18" charset="-127"/>
              <a:ea typeface="KoPub돋움체 Medium" panose="02020603020101020101" pitchFamily="18" charset="-127"/>
            </a:endParaRPr>
          </a:p>
          <a:p>
            <a:pPr marL="87313" indent="-87313" algn="l">
              <a:lnSpc>
                <a:spcPct val="110000"/>
              </a:lnSpc>
              <a:buFont typeface="Arial" panose="020B0604020202020204" pitchFamily="34" charset="0"/>
              <a:buChar char="•"/>
            </a:pPr>
            <a:r>
              <a:rPr lang="ko-KR" altLang="en-US"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가상자산 발행</a:t>
            </a:r>
            <a:r>
              <a:rPr lang="en-US" altLang="ko-KR"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유통업체 분석</a:t>
            </a:r>
            <a:endParaRPr lang="en-US" altLang="ko-KR"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171450" indent="-84138" algn="l">
              <a:lnSpc>
                <a:spcPct val="110000"/>
              </a:lnSpc>
              <a:buFontTx/>
              <a:buChar char="-"/>
            </a:pPr>
            <a:r>
              <a:rPr lang="ko-KR" altLang="en-US"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세무 및 관세 자료 기업공시 자료</a:t>
            </a:r>
            <a:endParaRPr lang="en-US" altLang="ko-KR"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87313" indent="-87313" algn="l">
              <a:lnSpc>
                <a:spcPct val="110000"/>
              </a:lnSpc>
              <a:buFont typeface="Arial" panose="020B0604020202020204" pitchFamily="34" charset="0"/>
              <a:buChar char="•"/>
            </a:pPr>
            <a:r>
              <a:rPr lang="ko-KR" altLang="en-US"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가상자산 관련 이상</a:t>
            </a:r>
            <a:r>
              <a:rPr lang="en-US" altLang="ko-KR"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의심거래 분석</a:t>
            </a:r>
            <a:endParaRPr lang="en-US" altLang="ko-KR"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87313" indent="-87313" algn="l">
              <a:lnSpc>
                <a:spcPct val="110000"/>
              </a:lnSpc>
              <a:buFont typeface="Arial" panose="020B0604020202020204" pitchFamily="34" charset="0"/>
              <a:buChar char="•"/>
            </a:pPr>
            <a:r>
              <a:rPr lang="ko-KR" altLang="en-US"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가상자산 블록체인 추적</a:t>
            </a:r>
            <a:r>
              <a:rPr lang="en-US" altLang="ko-KR"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분석</a:t>
            </a:r>
            <a:endParaRPr lang="en-US" altLang="ko-K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1" name="직사각형 10">
            <a:extLst>
              <a:ext uri="{FF2B5EF4-FFF2-40B4-BE49-F238E27FC236}">
                <a16:creationId xmlns:a16="http://schemas.microsoft.com/office/drawing/2014/main" id="{5473C520-6527-15FD-9B5B-62627CBFA760}"/>
              </a:ext>
            </a:extLst>
          </p:cNvPr>
          <p:cNvSpPr/>
          <p:nvPr/>
        </p:nvSpPr>
        <p:spPr>
          <a:xfrm>
            <a:off x="7486286" y="2821576"/>
            <a:ext cx="1863634" cy="818605"/>
          </a:xfrm>
          <a:prstGeom prst="rect">
            <a:avLst/>
          </a:prstGeom>
          <a:solidFill>
            <a:srgbClr val="E8ED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10000"/>
              </a:lnSpc>
            </a:pPr>
            <a:r>
              <a:rPr lang="ko-KR" altLang="en-US" sz="1000" dirty="0">
                <a:ln>
                  <a:solidFill>
                    <a:schemeClr val="bg1">
                      <a:lumMod val="75000"/>
                      <a:alpha val="0"/>
                    </a:schemeClr>
                  </a:solidFill>
                </a:ln>
                <a:solidFill>
                  <a:schemeClr val="accent5"/>
                </a:solidFill>
                <a:latin typeface="KoPub돋움체 Medium" panose="02020603020101020101" pitchFamily="18" charset="-127"/>
                <a:ea typeface="KoPub돋움체 Medium" panose="02020603020101020101" pitchFamily="18" charset="-127"/>
              </a:rPr>
              <a:t>가상자산 수사팀</a:t>
            </a:r>
            <a:endParaRPr lang="en-US" altLang="ko-KR" sz="1000" dirty="0">
              <a:ln>
                <a:solidFill>
                  <a:schemeClr val="bg1">
                    <a:lumMod val="75000"/>
                    <a:alpha val="0"/>
                  </a:schemeClr>
                </a:solidFill>
              </a:ln>
              <a:solidFill>
                <a:schemeClr val="accent5"/>
              </a:solidFill>
              <a:latin typeface="KoPub돋움체 Medium" panose="02020603020101020101" pitchFamily="18" charset="-127"/>
              <a:ea typeface="KoPub돋움체 Medium" panose="02020603020101020101" pitchFamily="18" charset="-127"/>
            </a:endParaRPr>
          </a:p>
          <a:p>
            <a:pPr marL="87313" indent="-87313" algn="l">
              <a:lnSpc>
                <a:spcPct val="110000"/>
              </a:lnSpc>
              <a:buFont typeface="Arial" panose="020B0604020202020204" pitchFamily="34" charset="0"/>
              <a:buChar char="•"/>
            </a:pPr>
            <a:r>
              <a:rPr lang="ko-KR" altLang="en-US"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가상자산 관련 범죄 수사 및 기소</a:t>
            </a:r>
            <a:endParaRPr lang="en-US" altLang="ko-KR"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87313" indent="-87313" algn="l">
              <a:lnSpc>
                <a:spcPct val="110000"/>
              </a:lnSpc>
              <a:buFont typeface="Arial" panose="020B0604020202020204" pitchFamily="34" charset="0"/>
              <a:buChar char="•"/>
            </a:pPr>
            <a:r>
              <a:rPr lang="ko-KR" altLang="en-US"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공소유지</a:t>
            </a:r>
            <a:endParaRPr lang="en-US" altLang="ko-KR"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87313" indent="-87313" algn="l">
              <a:lnSpc>
                <a:spcPct val="110000"/>
              </a:lnSpc>
              <a:buFont typeface="Arial" panose="020B0604020202020204" pitchFamily="34" charset="0"/>
              <a:buChar char="•"/>
            </a:pPr>
            <a:r>
              <a:rPr lang="ko-KR" altLang="en-US"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범죄수익 환수</a:t>
            </a:r>
            <a:endParaRPr lang="en-US" altLang="ko-KR"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87313" indent="-87313" algn="l">
              <a:lnSpc>
                <a:spcPct val="110000"/>
              </a:lnSpc>
              <a:buFont typeface="Arial" panose="020B0604020202020204" pitchFamily="34" charset="0"/>
              <a:buChar char="•"/>
            </a:pPr>
            <a:r>
              <a:rPr lang="ko-KR" altLang="en-US"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가상자산 관련 제도 개선 건의</a:t>
            </a:r>
            <a:endParaRPr lang="en-US" altLang="ko-K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2" name="직사각형 11">
            <a:extLst>
              <a:ext uri="{FF2B5EF4-FFF2-40B4-BE49-F238E27FC236}">
                <a16:creationId xmlns:a16="http://schemas.microsoft.com/office/drawing/2014/main" id="{BE586A85-AAF2-8F18-727C-D06409C6A635}"/>
              </a:ext>
            </a:extLst>
          </p:cNvPr>
          <p:cNvSpPr/>
          <p:nvPr/>
        </p:nvSpPr>
        <p:spPr>
          <a:xfrm>
            <a:off x="7486285" y="3939622"/>
            <a:ext cx="1863635" cy="530988"/>
          </a:xfrm>
          <a:prstGeom prst="rect">
            <a:avLst/>
          </a:prstGeom>
          <a:solidFill>
            <a:schemeClr val="accent3">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l">
              <a:lnSpc>
                <a:spcPct val="110000"/>
              </a:lnSpc>
            </a:pPr>
            <a:r>
              <a:rPr lang="ko-KR" altLang="en-US" sz="1000" dirty="0">
                <a:ln>
                  <a:solidFill>
                    <a:schemeClr val="bg1">
                      <a:lumMod val="75000"/>
                      <a:alpha val="0"/>
                    </a:schemeClr>
                  </a:solidFill>
                </a:ln>
                <a:solidFill>
                  <a:schemeClr val="tx2"/>
                </a:solidFill>
                <a:latin typeface="KoPub돋움체 Medium" panose="02020603020101020101" pitchFamily="18" charset="-127"/>
                <a:ea typeface="KoPub돋움체 Medium" panose="02020603020101020101" pitchFamily="18" charset="-127"/>
              </a:rPr>
              <a:t>서울남부지검 범죄수익환수 </a:t>
            </a:r>
            <a:r>
              <a:rPr lang="ko-KR" altLang="en-US" sz="1000" dirty="0" err="1">
                <a:ln>
                  <a:solidFill>
                    <a:schemeClr val="bg1">
                      <a:lumMod val="75000"/>
                      <a:alpha val="0"/>
                    </a:schemeClr>
                  </a:solidFill>
                </a:ln>
                <a:solidFill>
                  <a:schemeClr val="tx2"/>
                </a:solidFill>
                <a:latin typeface="KoPub돋움체 Medium" panose="02020603020101020101" pitchFamily="18" charset="-127"/>
                <a:ea typeface="KoPub돋움체 Medium" panose="02020603020101020101" pitchFamily="18" charset="-127"/>
              </a:rPr>
              <a:t>전담팀</a:t>
            </a:r>
            <a:endParaRPr lang="en-US" altLang="ko-KR" sz="1000" dirty="0">
              <a:ln>
                <a:solidFill>
                  <a:schemeClr val="bg1">
                    <a:lumMod val="75000"/>
                    <a:alpha val="0"/>
                  </a:schemeClr>
                </a:solidFill>
              </a:ln>
              <a:solidFill>
                <a:schemeClr val="tx2"/>
              </a:solidFill>
              <a:latin typeface="KoPub돋움체 Medium" panose="02020603020101020101" pitchFamily="18" charset="-127"/>
              <a:ea typeface="KoPub돋움체 Medium" panose="02020603020101020101" pitchFamily="18" charset="-127"/>
            </a:endParaRPr>
          </a:p>
          <a:p>
            <a:pPr marL="87313" indent="-87313" algn="l">
              <a:lnSpc>
                <a:spcPct val="110000"/>
              </a:lnSpc>
              <a:buFont typeface="Arial" panose="020B0604020202020204" pitchFamily="34" charset="0"/>
              <a:buChar char="•"/>
            </a:pPr>
            <a:r>
              <a:rPr lang="ko-KR" altLang="en-US"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범죄수익 추적 및 몰수</a:t>
            </a:r>
            <a:r>
              <a:rPr lang="en-US" altLang="ko-KR"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추징보전</a:t>
            </a:r>
            <a:endParaRPr lang="en-US" altLang="ko-KR"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87313" indent="-87313" algn="l">
              <a:lnSpc>
                <a:spcPct val="110000"/>
              </a:lnSpc>
              <a:buFont typeface="Arial" panose="020B0604020202020204" pitchFamily="34" charset="0"/>
              <a:buChar char="•"/>
            </a:pPr>
            <a:r>
              <a:rPr lang="ko-KR" altLang="en-US"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확정된 범죄수익 집행</a:t>
            </a:r>
            <a:endParaRPr lang="en-US" altLang="ko-K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3" name="이등변 삼각형 12">
            <a:extLst>
              <a:ext uri="{FF2B5EF4-FFF2-40B4-BE49-F238E27FC236}">
                <a16:creationId xmlns:a16="http://schemas.microsoft.com/office/drawing/2014/main" id="{D037FDF9-1DD6-8FC9-F9F4-D003B1359549}"/>
              </a:ext>
            </a:extLst>
          </p:cNvPr>
          <p:cNvSpPr/>
          <p:nvPr/>
        </p:nvSpPr>
        <p:spPr>
          <a:xfrm rot="5400000">
            <a:off x="7098822" y="3328894"/>
            <a:ext cx="360000" cy="12000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4" name="TextBox 13">
            <a:extLst>
              <a:ext uri="{FF2B5EF4-FFF2-40B4-BE49-F238E27FC236}">
                <a16:creationId xmlns:a16="http://schemas.microsoft.com/office/drawing/2014/main" id="{6F6ACB84-E0BD-FC18-F669-65EB5CAC2F7E}"/>
              </a:ext>
            </a:extLst>
          </p:cNvPr>
          <p:cNvSpPr txBox="1"/>
          <p:nvPr/>
        </p:nvSpPr>
        <p:spPr>
          <a:xfrm>
            <a:off x="6979918" y="2877939"/>
            <a:ext cx="562972" cy="276999"/>
          </a:xfrm>
          <a:prstGeom prst="rect">
            <a:avLst/>
          </a:prstGeom>
          <a:noFill/>
        </p:spPr>
        <p:txBody>
          <a:bodyPr wrap="square" lIns="0" tIns="0" rIns="0" bIns="0" rtlCol="0">
            <a:spAutoFit/>
          </a:bodyPr>
          <a:lstStyle/>
          <a:p>
            <a:pPr algn="ctr"/>
            <a:r>
              <a:rPr lang="ko-KR" altLang="en-US"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자료 </a:t>
            </a:r>
            <a:endParaRPr lang="en-US" altLang="ko-KR"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a:p>
            <a:pPr algn="ctr"/>
            <a:r>
              <a:rPr lang="ko-KR" altLang="en-US"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송부</a:t>
            </a:r>
          </a:p>
        </p:txBody>
      </p:sp>
      <p:sp>
        <p:nvSpPr>
          <p:cNvPr id="16" name="이등변 삼각형 15">
            <a:extLst>
              <a:ext uri="{FF2B5EF4-FFF2-40B4-BE49-F238E27FC236}">
                <a16:creationId xmlns:a16="http://schemas.microsoft.com/office/drawing/2014/main" id="{31BB46F3-F5B3-9BA5-D6FF-68C11966994B}"/>
              </a:ext>
            </a:extLst>
          </p:cNvPr>
          <p:cNvSpPr/>
          <p:nvPr/>
        </p:nvSpPr>
        <p:spPr>
          <a:xfrm rot="10800000">
            <a:off x="7987097" y="3729900"/>
            <a:ext cx="360000" cy="12000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7" name="TextBox 16">
            <a:extLst>
              <a:ext uri="{FF2B5EF4-FFF2-40B4-BE49-F238E27FC236}">
                <a16:creationId xmlns:a16="http://schemas.microsoft.com/office/drawing/2014/main" id="{92D01C07-E46E-7D97-DF88-4425205E8E39}"/>
              </a:ext>
            </a:extLst>
          </p:cNvPr>
          <p:cNvSpPr txBox="1"/>
          <p:nvPr/>
        </p:nvSpPr>
        <p:spPr>
          <a:xfrm>
            <a:off x="8258137" y="3722747"/>
            <a:ext cx="1097899" cy="138499"/>
          </a:xfrm>
          <a:prstGeom prst="rect">
            <a:avLst/>
          </a:prstGeom>
          <a:noFill/>
        </p:spPr>
        <p:txBody>
          <a:bodyPr wrap="square" lIns="0" tIns="0" rIns="0" bIns="0" rtlCol="0">
            <a:spAutoFit/>
          </a:bodyPr>
          <a:lstStyle/>
          <a:p>
            <a:pPr algn="ctr"/>
            <a:r>
              <a:rPr lang="ko-KR" altLang="en-US"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범죄수익환수 의뢰</a:t>
            </a:r>
          </a:p>
        </p:txBody>
      </p:sp>
      <p:graphicFrame>
        <p:nvGraphicFramePr>
          <p:cNvPr id="21" name="차트 20">
            <a:extLst>
              <a:ext uri="{FF2B5EF4-FFF2-40B4-BE49-F238E27FC236}">
                <a16:creationId xmlns:a16="http://schemas.microsoft.com/office/drawing/2014/main" id="{BCB634C9-0115-3695-8FDE-1D4BFC89EDE9}"/>
              </a:ext>
            </a:extLst>
          </p:cNvPr>
          <p:cNvGraphicFramePr/>
          <p:nvPr>
            <p:extLst>
              <p:ext uri="{D42A27DB-BD31-4B8C-83A1-F6EECF244321}">
                <p14:modId xmlns:p14="http://schemas.microsoft.com/office/powerpoint/2010/main" val="2548264238"/>
              </p:ext>
            </p:extLst>
          </p:nvPr>
        </p:nvGraphicFramePr>
        <p:xfrm>
          <a:off x="705394" y="2877939"/>
          <a:ext cx="1968137" cy="1319592"/>
        </p:xfrm>
        <a:graphic>
          <a:graphicData uri="http://schemas.openxmlformats.org/drawingml/2006/chart">
            <c:chart xmlns:c="http://schemas.openxmlformats.org/drawingml/2006/chart" xmlns:r="http://schemas.openxmlformats.org/officeDocument/2006/relationships" r:id="rId2"/>
          </a:graphicData>
        </a:graphic>
      </p:graphicFrame>
      <p:sp>
        <p:nvSpPr>
          <p:cNvPr id="22" name="직사각형 21">
            <a:extLst>
              <a:ext uri="{FF2B5EF4-FFF2-40B4-BE49-F238E27FC236}">
                <a16:creationId xmlns:a16="http://schemas.microsoft.com/office/drawing/2014/main" id="{1A802D87-0036-DE90-353C-A462EF0C524D}"/>
              </a:ext>
            </a:extLst>
          </p:cNvPr>
          <p:cNvSpPr/>
          <p:nvPr/>
        </p:nvSpPr>
        <p:spPr>
          <a:xfrm>
            <a:off x="2791729" y="2937420"/>
            <a:ext cx="1863634" cy="1199151"/>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7313" indent="-87313" algn="l">
              <a:lnSpc>
                <a:spcPct val="110000"/>
              </a:lnSpc>
              <a:buFont typeface="Arial" panose="020B0604020202020204" pitchFamily="34" charset="0"/>
              <a:buChar char="•"/>
            </a:pPr>
            <a:r>
              <a:rPr lang="en-US" altLang="ko-KR"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’14</a:t>
            </a:r>
            <a:r>
              <a:rPr lang="ko-KR" altLang="en-US"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년 국내 가상자산거래소 등장 이후 불과 </a:t>
            </a:r>
            <a:r>
              <a:rPr lang="en-US" altLang="ko-KR"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10</a:t>
            </a:r>
            <a:r>
              <a:rPr lang="ko-KR" altLang="en-US"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년 만에 이용자 약 </a:t>
            </a:r>
            <a:r>
              <a:rPr lang="en-US" altLang="ko-KR"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627</a:t>
            </a:r>
            <a:r>
              <a:rPr lang="ko-KR" altLang="en-US"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만 명</a:t>
            </a:r>
            <a:r>
              <a:rPr lang="en-US" altLang="ko-KR"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시가총액 약 </a:t>
            </a:r>
            <a:r>
              <a:rPr lang="en-US" altLang="ko-KR"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19</a:t>
            </a:r>
            <a:r>
              <a:rPr lang="ko-KR" altLang="en-US"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조 원</a:t>
            </a:r>
            <a:r>
              <a:rPr lang="en-US" altLang="ko-KR"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1</a:t>
            </a:r>
            <a:r>
              <a:rPr lang="ko-KR" altLang="en-US"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일 평균 거래액 약 </a:t>
            </a:r>
            <a:r>
              <a:rPr lang="en-US" altLang="ko-KR"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3</a:t>
            </a:r>
            <a:r>
              <a:rPr lang="ko-KR" altLang="en-US"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조 원에 달함</a:t>
            </a:r>
            <a:endParaRPr lang="en-US" altLang="ko-KR"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87313" indent="-87313" algn="l">
              <a:lnSpc>
                <a:spcPct val="110000"/>
              </a:lnSpc>
              <a:buFont typeface="Arial" panose="020B0604020202020204" pitchFamily="34" charset="0"/>
              <a:buChar char="•"/>
            </a:pPr>
            <a:r>
              <a:rPr lang="ko-KR" altLang="en-US"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그러나 가상자산 불공정거래 행위 금지규정이 법제화되지 않아 시장참여자들은 법의 보호를 받지 못하고 있음</a:t>
            </a:r>
            <a:endParaRPr lang="en-US" altLang="ko-K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23" name="TextBox 22">
            <a:extLst>
              <a:ext uri="{FF2B5EF4-FFF2-40B4-BE49-F238E27FC236}">
                <a16:creationId xmlns:a16="http://schemas.microsoft.com/office/drawing/2014/main" id="{808206A9-5B61-35D3-92EF-A2BC39941CBC}"/>
              </a:ext>
            </a:extLst>
          </p:cNvPr>
          <p:cNvSpPr txBox="1"/>
          <p:nvPr/>
        </p:nvSpPr>
        <p:spPr>
          <a:xfrm>
            <a:off x="549858" y="3094817"/>
            <a:ext cx="562972" cy="138499"/>
          </a:xfrm>
          <a:prstGeom prst="rect">
            <a:avLst/>
          </a:prstGeom>
          <a:noFill/>
        </p:spPr>
        <p:txBody>
          <a:bodyPr wrap="square" lIns="0" tIns="0" rIns="0" bIns="0" rtlCol="0">
            <a:spAutoFit/>
          </a:bodyPr>
          <a:lstStyle/>
          <a:p>
            <a:pPr algn="ctr"/>
            <a:r>
              <a:rPr lang="en-US" altLang="ko-KR"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r>
              <a:rPr lang="ko-KR" altLang="en-US"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만 명</a:t>
            </a:r>
            <a:r>
              <a:rPr lang="en-US" altLang="ko-KR"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endParaRPr lang="ko-KR" altLang="en-US" sz="9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graphicFrame>
        <p:nvGraphicFramePr>
          <p:cNvPr id="25" name="표 25">
            <a:extLst>
              <a:ext uri="{FF2B5EF4-FFF2-40B4-BE49-F238E27FC236}">
                <a16:creationId xmlns:a16="http://schemas.microsoft.com/office/drawing/2014/main" id="{B7226EB9-887D-6608-6032-BD278C689B25}"/>
              </a:ext>
            </a:extLst>
          </p:cNvPr>
          <p:cNvGraphicFramePr>
            <a:graphicFrameLocks noGrp="1"/>
          </p:cNvGraphicFramePr>
          <p:nvPr>
            <p:extLst>
              <p:ext uri="{D42A27DB-BD31-4B8C-83A1-F6EECF244321}">
                <p14:modId xmlns:p14="http://schemas.microsoft.com/office/powerpoint/2010/main" val="3501959612"/>
              </p:ext>
            </p:extLst>
          </p:nvPr>
        </p:nvGraphicFramePr>
        <p:xfrm>
          <a:off x="679267" y="4524922"/>
          <a:ext cx="2808000" cy="71488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186974127"/>
                    </a:ext>
                  </a:extLst>
                </a:gridCol>
                <a:gridCol w="396000">
                  <a:extLst>
                    <a:ext uri="{9D8B030D-6E8A-4147-A177-3AD203B41FA5}">
                      <a16:colId xmlns:a16="http://schemas.microsoft.com/office/drawing/2014/main" val="750086354"/>
                    </a:ext>
                  </a:extLst>
                </a:gridCol>
                <a:gridCol w="396000">
                  <a:extLst>
                    <a:ext uri="{9D8B030D-6E8A-4147-A177-3AD203B41FA5}">
                      <a16:colId xmlns:a16="http://schemas.microsoft.com/office/drawing/2014/main" val="1527908670"/>
                    </a:ext>
                  </a:extLst>
                </a:gridCol>
                <a:gridCol w="396000">
                  <a:extLst>
                    <a:ext uri="{9D8B030D-6E8A-4147-A177-3AD203B41FA5}">
                      <a16:colId xmlns:a16="http://schemas.microsoft.com/office/drawing/2014/main" val="1352051269"/>
                    </a:ext>
                  </a:extLst>
                </a:gridCol>
                <a:gridCol w="396000">
                  <a:extLst>
                    <a:ext uri="{9D8B030D-6E8A-4147-A177-3AD203B41FA5}">
                      <a16:colId xmlns:a16="http://schemas.microsoft.com/office/drawing/2014/main" val="713983560"/>
                    </a:ext>
                  </a:extLst>
                </a:gridCol>
                <a:gridCol w="396000">
                  <a:extLst>
                    <a:ext uri="{9D8B030D-6E8A-4147-A177-3AD203B41FA5}">
                      <a16:colId xmlns:a16="http://schemas.microsoft.com/office/drawing/2014/main" val="4243921712"/>
                    </a:ext>
                  </a:extLst>
                </a:gridCol>
                <a:gridCol w="396000">
                  <a:extLst>
                    <a:ext uri="{9D8B030D-6E8A-4147-A177-3AD203B41FA5}">
                      <a16:colId xmlns:a16="http://schemas.microsoft.com/office/drawing/2014/main" val="2876591848"/>
                    </a:ext>
                  </a:extLst>
                </a:gridCol>
              </a:tblGrid>
              <a:tr h="142976">
                <a:tc rowSpan="2">
                  <a:txBody>
                    <a:bodyPr/>
                    <a:lstStyle/>
                    <a:p>
                      <a:pPr algn="ctr" latinLnBrk="1"/>
                      <a:endPar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EF7FF"/>
                    </a:solidFill>
                  </a:tcPr>
                </a:tc>
                <a:tc gridSpan="3">
                  <a:txBody>
                    <a:bodyPr/>
                    <a:lstStyle/>
                    <a:p>
                      <a:pPr algn="ctr" latinLnBrk="1"/>
                      <a:r>
                        <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거래중단</a:t>
                      </a:r>
                      <a:r>
                        <a:rPr lang="en-US" altLang="ko-KR"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상장폐지</a:t>
                      </a:r>
                      <a:r>
                        <a:rPr lang="en-US" altLang="ko-KR"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endPar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EF7FF"/>
                    </a:solidFill>
                  </a:tcPr>
                </a:tc>
                <a:tc hMerge="1">
                  <a:txBody>
                    <a:bodyPr/>
                    <a:lstStyle/>
                    <a:p>
                      <a:pPr latinLnBrk="1"/>
                      <a:endParaRPr lang="ko-KR" altLang="en-US" sz="9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nchor="ctr"/>
                </a:tc>
                <a:tc hMerge="1">
                  <a:txBody>
                    <a:bodyPr/>
                    <a:lstStyle/>
                    <a:p>
                      <a:pPr latinLnBrk="1"/>
                      <a:endParaRPr lang="ko-KR" altLang="en-US" sz="9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nchor="ctr"/>
                </a:tc>
                <a:tc gridSpan="3">
                  <a:txBody>
                    <a:bodyPr/>
                    <a:lstStyle/>
                    <a:p>
                      <a:pPr algn="ctr" latinLnBrk="1"/>
                      <a:r>
                        <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투자 유의종목 지정</a:t>
                      </a:r>
                    </a:p>
                  </a:txBody>
                  <a:tcPr marL="3600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EF7FF"/>
                    </a:solidFill>
                  </a:tcPr>
                </a:tc>
                <a:tc hMerge="1">
                  <a:txBody>
                    <a:bodyPr/>
                    <a:lstStyle/>
                    <a:p>
                      <a:pPr latinLnBrk="1"/>
                      <a:endParaRPr lang="ko-KR" altLang="en-US" sz="9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nchor="ctr"/>
                </a:tc>
                <a:tc hMerge="1">
                  <a:txBody>
                    <a:bodyPr/>
                    <a:lstStyle/>
                    <a:p>
                      <a:pPr latinLnBrk="1"/>
                      <a:endParaRPr lang="ko-KR" altLang="en-US" sz="9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anchor="ctr"/>
                </a:tc>
                <a:extLst>
                  <a:ext uri="{0D108BD9-81ED-4DB2-BD59-A6C34878D82A}">
                    <a16:rowId xmlns:a16="http://schemas.microsoft.com/office/drawing/2014/main" val="861758859"/>
                  </a:ext>
                </a:extLst>
              </a:tr>
              <a:tr h="142976">
                <a:tc vMerge="1">
                  <a:txBody>
                    <a:bodyPr/>
                    <a:lstStyle/>
                    <a:p>
                      <a:pPr algn="ctr" latinLnBrk="1"/>
                      <a:endPar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’21</a:t>
                      </a:r>
                      <a:r>
                        <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년</a:t>
                      </a:r>
                    </a:p>
                  </a:txBody>
                  <a:tcPr marL="3600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EF7FF"/>
                    </a:solidFill>
                  </a:tcPr>
                </a:tc>
                <a:tc>
                  <a:txBody>
                    <a:bodyPr/>
                    <a:lstStyle/>
                    <a:p>
                      <a:pPr algn="ctr" latinLnBrk="1"/>
                      <a:r>
                        <a:rPr lang="en-US" altLang="ko-KR"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’22</a:t>
                      </a:r>
                      <a:r>
                        <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년</a:t>
                      </a:r>
                    </a:p>
                  </a:txBody>
                  <a:tcPr marL="3600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EF7FF"/>
                    </a:solidFill>
                  </a:tcPr>
                </a:tc>
                <a:tc>
                  <a:txBody>
                    <a:bodyPr/>
                    <a:lstStyle/>
                    <a:p>
                      <a:pPr algn="ctr" latinLnBrk="1"/>
                      <a:r>
                        <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합계</a:t>
                      </a:r>
                    </a:p>
                  </a:txBody>
                  <a:tcPr marL="3600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EF7FF"/>
                    </a:solidFill>
                  </a:tcPr>
                </a:tc>
                <a:tc>
                  <a:txBody>
                    <a:bodyPr/>
                    <a:lstStyle/>
                    <a:p>
                      <a:pPr algn="ctr" latinLnBrk="1"/>
                      <a:r>
                        <a:rPr lang="en-US" altLang="ko-KR"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’21</a:t>
                      </a:r>
                      <a:r>
                        <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년</a:t>
                      </a:r>
                    </a:p>
                  </a:txBody>
                  <a:tcPr marL="3600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EF7FF"/>
                    </a:solidFill>
                  </a:tcPr>
                </a:tc>
                <a:tc>
                  <a:txBody>
                    <a:bodyPr/>
                    <a:lstStyle/>
                    <a:p>
                      <a:pPr algn="ctr" latinLnBrk="1"/>
                      <a:r>
                        <a:rPr lang="en-US" altLang="ko-KR"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’22</a:t>
                      </a:r>
                      <a:r>
                        <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년</a:t>
                      </a:r>
                    </a:p>
                  </a:txBody>
                  <a:tcPr marL="3600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EF7FF"/>
                    </a:solidFill>
                  </a:tcPr>
                </a:tc>
                <a:tc>
                  <a:txBody>
                    <a:bodyPr/>
                    <a:lstStyle/>
                    <a:p>
                      <a:pPr algn="ctr" latinLnBrk="1"/>
                      <a:r>
                        <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합계</a:t>
                      </a:r>
                    </a:p>
                  </a:txBody>
                  <a:tcPr marL="3600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EF7FF"/>
                    </a:solidFill>
                  </a:tcPr>
                </a:tc>
                <a:extLst>
                  <a:ext uri="{0D108BD9-81ED-4DB2-BD59-A6C34878D82A}">
                    <a16:rowId xmlns:a16="http://schemas.microsoft.com/office/drawing/2014/main" val="243135602"/>
                  </a:ext>
                </a:extLst>
              </a:tr>
              <a:tr h="142976">
                <a:tc>
                  <a:txBody>
                    <a:bodyPr/>
                    <a:lstStyle/>
                    <a:p>
                      <a:pPr algn="ctr" latinLnBrk="1"/>
                      <a:r>
                        <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원화마켓</a:t>
                      </a:r>
                    </a:p>
                  </a:txBody>
                  <a:tcPr marL="3600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70</a:t>
                      </a:r>
                      <a:endPar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75</a:t>
                      </a:r>
                      <a:endPar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145</a:t>
                      </a:r>
                      <a:endPar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92</a:t>
                      </a:r>
                      <a:endPar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149</a:t>
                      </a:r>
                      <a:endPar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241</a:t>
                      </a:r>
                      <a:endPar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60172328"/>
                  </a:ext>
                </a:extLst>
              </a:tr>
              <a:tr h="142976">
                <a:tc>
                  <a:txBody>
                    <a:bodyPr/>
                    <a:lstStyle/>
                    <a:p>
                      <a:pPr algn="ctr" latinLnBrk="1"/>
                      <a:r>
                        <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코인마켓</a:t>
                      </a:r>
                    </a:p>
                  </a:txBody>
                  <a:tcPr marL="3600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744</a:t>
                      </a:r>
                      <a:endPar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164</a:t>
                      </a:r>
                      <a:endPar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908</a:t>
                      </a:r>
                      <a:endPar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591</a:t>
                      </a:r>
                      <a:endPar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178</a:t>
                      </a:r>
                      <a:endPar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769</a:t>
                      </a:r>
                      <a:endPar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4949915"/>
                  </a:ext>
                </a:extLst>
              </a:tr>
              <a:tr h="142976">
                <a:tc>
                  <a:txBody>
                    <a:bodyPr/>
                    <a:lstStyle/>
                    <a:p>
                      <a:pPr algn="ctr" latinLnBrk="1"/>
                      <a:r>
                        <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합계</a:t>
                      </a:r>
                    </a:p>
                  </a:txBody>
                  <a:tcPr marL="3600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latinLnBrk="1"/>
                      <a:r>
                        <a:rPr lang="en-US" altLang="ko-KR"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814</a:t>
                      </a:r>
                      <a:endPar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latinLnBrk="1"/>
                      <a:r>
                        <a:rPr lang="en-US" altLang="ko-KR"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269</a:t>
                      </a:r>
                      <a:endPar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latinLnBrk="1"/>
                      <a:r>
                        <a:rPr lang="en-US" altLang="ko-KR"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1,053</a:t>
                      </a:r>
                      <a:endPar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latinLnBrk="1"/>
                      <a:r>
                        <a:rPr lang="en-US" altLang="ko-KR"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683</a:t>
                      </a:r>
                      <a:endPar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latinLnBrk="1"/>
                      <a:r>
                        <a:rPr lang="en-US" altLang="ko-KR"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327</a:t>
                      </a:r>
                      <a:endPar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latinLnBrk="1"/>
                      <a:r>
                        <a:rPr lang="en-US" altLang="ko-KR"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rPr>
                        <a:t>1,010</a:t>
                      </a:r>
                      <a:endParaRPr lang="ko-KR" altLang="en-US" sz="800" kern="12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36000" marR="3600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5970581"/>
                  </a:ext>
                </a:extLst>
              </a:tr>
            </a:tbl>
          </a:graphicData>
        </a:graphic>
      </p:graphicFrame>
      <p:sp>
        <p:nvSpPr>
          <p:cNvPr id="26" name="TextBox 25">
            <a:extLst>
              <a:ext uri="{FF2B5EF4-FFF2-40B4-BE49-F238E27FC236}">
                <a16:creationId xmlns:a16="http://schemas.microsoft.com/office/drawing/2014/main" id="{9AA0CDBD-A01B-65FF-040D-7E9CFBF4FE28}"/>
              </a:ext>
            </a:extLst>
          </p:cNvPr>
          <p:cNvSpPr txBox="1"/>
          <p:nvPr/>
        </p:nvSpPr>
        <p:spPr>
          <a:xfrm>
            <a:off x="3548231" y="4524922"/>
            <a:ext cx="1168096" cy="714881"/>
          </a:xfrm>
          <a:prstGeom prst="snip1Rect">
            <a:avLst>
              <a:gd name="adj" fmla="val 7781"/>
            </a:avLst>
          </a:prstGeom>
          <a:solidFill>
            <a:schemeClr val="bg1">
              <a:lumMod val="95000"/>
            </a:schemeClr>
          </a:solidFill>
          <a:ln>
            <a:noFill/>
          </a:ln>
        </p:spPr>
        <p:txBody>
          <a:bodyPr wrap="square" lIns="36000" tIns="36000" rIns="36000" bIns="36000" rtlCol="0">
            <a:spAutoFit/>
          </a:bodyPr>
          <a:lstStyle/>
          <a:p>
            <a:pPr algn="l"/>
            <a:r>
              <a:rPr lang="en-US" altLang="ko-KR" sz="8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’22</a:t>
            </a:r>
            <a:r>
              <a:rPr lang="ko-KR" altLang="en-US" sz="8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년 국내 유통 </a:t>
            </a:r>
            <a:r>
              <a:rPr lang="en-US" altLang="ko-KR" sz="8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625</a:t>
            </a:r>
            <a:r>
              <a:rPr lang="ko-KR" altLang="en-US" sz="8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개 가상자산 기준</a:t>
            </a:r>
            <a:r>
              <a:rPr lang="en-US" altLang="ko-KR" sz="8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p>
          <a:p>
            <a:pPr marL="87313" indent="-87313" algn="l">
              <a:buFont typeface="Arial" panose="020B0604020202020204" pitchFamily="34" charset="0"/>
              <a:buChar char="•"/>
            </a:pPr>
            <a:r>
              <a:rPr lang="ko-KR" altLang="en-US" sz="8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단독상장 </a:t>
            </a:r>
            <a:r>
              <a:rPr lang="en-US" altLang="ko-KR" sz="8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389</a:t>
            </a:r>
            <a:r>
              <a:rPr lang="ko-KR" altLang="en-US" sz="8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개</a:t>
            </a:r>
            <a:r>
              <a:rPr lang="en-US" altLang="ko-KR" sz="8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(62.3%)</a:t>
            </a:r>
          </a:p>
          <a:p>
            <a:pPr marL="87313" indent="-87313" algn="l">
              <a:buFont typeface="Arial" panose="020B0604020202020204" pitchFamily="34" charset="0"/>
              <a:buChar char="•"/>
            </a:pPr>
            <a:r>
              <a:rPr lang="ko-KR" altLang="en-US" sz="8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그 중 시가총액 </a:t>
            </a:r>
            <a:r>
              <a:rPr lang="en-US" altLang="ko-KR" sz="8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1</a:t>
            </a:r>
            <a:r>
              <a:rPr lang="ko-KR" altLang="en-US" sz="8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억 원 이하 가상자산 </a:t>
            </a:r>
            <a:r>
              <a:rPr lang="en-US" altLang="ko-KR" sz="8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132</a:t>
            </a:r>
            <a:r>
              <a:rPr lang="ko-KR" altLang="en-US" sz="8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개</a:t>
            </a:r>
          </a:p>
        </p:txBody>
      </p:sp>
    </p:spTree>
    <p:extLst>
      <p:ext uri="{BB962C8B-B14F-4D97-AF65-F5344CB8AC3E}">
        <p14:creationId xmlns:p14="http://schemas.microsoft.com/office/powerpoint/2010/main" val="11187752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VI. </a:t>
            </a:r>
            <a:r>
              <a:rPr lang="ko-KR" altLang="en-US" dirty="0"/>
              <a:t>가상자산</a:t>
            </a:r>
            <a:r>
              <a:rPr lang="en-US" altLang="ko-KR" dirty="0"/>
              <a:t>/</a:t>
            </a:r>
            <a:r>
              <a:rPr lang="ko-KR" altLang="en-US" dirty="0" err="1"/>
              <a:t>핀테크</a:t>
            </a:r>
            <a:r>
              <a:rPr lang="ko-KR" altLang="en-US" dirty="0"/>
              <a:t> 등 신금융업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자본시장법 규율 내 </a:t>
            </a:r>
            <a:r>
              <a:rPr lang="en-US" altLang="ko-KR" dirty="0"/>
              <a:t>STO</a:t>
            </a:r>
            <a:r>
              <a:rPr lang="ko-KR" altLang="en-US" dirty="0"/>
              <a:t> 허용 위한</a:t>
            </a:r>
            <a:r>
              <a:rPr lang="en-US" altLang="ko-KR" dirty="0"/>
              <a:t> </a:t>
            </a:r>
            <a:r>
              <a:rPr lang="ko-KR" altLang="en-US" dirty="0"/>
              <a:t>토큰 증권 발행</a:t>
            </a:r>
            <a:r>
              <a:rPr lang="en-US" altLang="ko-KR" dirty="0"/>
              <a:t>·</a:t>
            </a:r>
            <a:r>
              <a:rPr lang="ko-KR" altLang="en-US" dirty="0"/>
              <a:t>유통 규율체계 정비 </a:t>
            </a:r>
          </a:p>
        </p:txBody>
      </p:sp>
      <p:sp>
        <p:nvSpPr>
          <p:cNvPr id="2" name="텍스트 개체 틀 1">
            <a:extLst>
              <a:ext uri="{FF2B5EF4-FFF2-40B4-BE49-F238E27FC236}">
                <a16:creationId xmlns:a16="http://schemas.microsoft.com/office/drawing/2014/main" id="{EDF6B01B-48E2-B32D-5064-BA1148664172}"/>
              </a:ext>
            </a:extLst>
          </p:cNvPr>
          <p:cNvSpPr>
            <a:spLocks noGrp="1"/>
          </p:cNvSpPr>
          <p:nvPr>
            <p:ph type="body" sz="quarter" idx="13"/>
          </p:nvPr>
        </p:nvSpPr>
        <p:spPr/>
        <p:txBody>
          <a:bodyPr/>
          <a:lstStyle/>
          <a:p>
            <a:r>
              <a:rPr lang="ko-KR" altLang="en-US" dirty="0"/>
              <a:t>현행 제도에서는 특정한 방식으로만 디지털 증권 발행이 가능하고</a:t>
            </a:r>
            <a:r>
              <a:rPr lang="en-US" altLang="ko-KR" dirty="0"/>
              <a:t>, </a:t>
            </a:r>
            <a:r>
              <a:rPr lang="ko-KR" altLang="en-US" dirty="0"/>
              <a:t>토큰 증권 발행은 허용되지 않으며</a:t>
            </a:r>
            <a:r>
              <a:rPr lang="en-US" altLang="ko-KR" dirty="0"/>
              <a:t>, </a:t>
            </a:r>
            <a:r>
              <a:rPr lang="ko-KR" altLang="en-US" dirty="0"/>
              <a:t>조각투자 등과 관련된 증권을 다자간에 거래할 수 있는 유통시장도 제한적</a:t>
            </a:r>
          </a:p>
          <a:p>
            <a:r>
              <a:rPr lang="ko-KR" altLang="en-US" dirty="0"/>
              <a:t>한편</a:t>
            </a:r>
            <a:r>
              <a:rPr lang="en-US" altLang="ko-KR" dirty="0"/>
              <a:t>, </a:t>
            </a:r>
            <a:r>
              <a:rPr lang="ko-KR" altLang="en-US" dirty="0"/>
              <a:t>증권에 해당하는 디지털자산은 현재 자본시장법상 증권 규제에 따라 발행</a:t>
            </a:r>
            <a:r>
              <a:rPr lang="en-US" altLang="ko-KR" dirty="0"/>
              <a:t>·</a:t>
            </a:r>
            <a:r>
              <a:rPr lang="ko-KR" altLang="en-US" dirty="0"/>
              <a:t>유통되어야 하는 가운데</a:t>
            </a:r>
            <a:r>
              <a:rPr lang="en-US" altLang="ko-KR" dirty="0"/>
              <a:t>, </a:t>
            </a:r>
            <a:r>
              <a:rPr lang="ko-KR" altLang="en-US" dirty="0"/>
              <a:t>증권 여부 판단에 대한 불확실성을 최소화해 법 위반 가능성을 방지하고 투자자를 보호할 필요성 증가 </a:t>
            </a: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2023.2.6</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8950" y="5993710"/>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(2023.2.6), “</a:t>
            </a:r>
            <a:r>
              <a:rPr lang="ko-KR" altLang="en-US" dirty="0">
                <a:solidFill>
                  <a:schemeClr val="bg1">
                    <a:lumMod val="50000"/>
                  </a:schemeClr>
                </a:solidFill>
              </a:rPr>
              <a:t>토큰 증권</a:t>
            </a:r>
            <a:r>
              <a:rPr lang="en-US" altLang="ko-KR" dirty="0">
                <a:solidFill>
                  <a:schemeClr val="bg1">
                    <a:lumMod val="50000"/>
                  </a:schemeClr>
                </a:solidFill>
              </a:rPr>
              <a:t>(Security Token) </a:t>
            </a:r>
            <a:r>
              <a:rPr lang="ko-KR" altLang="en-US" dirty="0">
                <a:solidFill>
                  <a:schemeClr val="bg1">
                    <a:lumMod val="50000"/>
                  </a:schemeClr>
                </a:solidFill>
              </a:rPr>
              <a:t>발행</a:t>
            </a:r>
            <a:r>
              <a:rPr lang="en-US" altLang="ko-KR" dirty="0">
                <a:solidFill>
                  <a:schemeClr val="bg1">
                    <a:lumMod val="50000"/>
                  </a:schemeClr>
                </a:solidFill>
              </a:rPr>
              <a:t>·</a:t>
            </a:r>
            <a:r>
              <a:rPr lang="ko-KR" altLang="en-US" dirty="0">
                <a:solidFill>
                  <a:schemeClr val="bg1">
                    <a:lumMod val="50000"/>
                  </a:schemeClr>
                </a:solidFill>
              </a:rPr>
              <a:t>유통 규율체계 정비방안</a:t>
            </a:r>
            <a:r>
              <a:rPr lang="en-US" altLang="ko-KR" dirty="0">
                <a:solidFill>
                  <a:schemeClr val="bg1">
                    <a:lumMod val="50000"/>
                  </a:schemeClr>
                </a:solidFill>
              </a:rPr>
              <a:t>- </a:t>
            </a:r>
            <a:r>
              <a:rPr lang="ko-KR" altLang="en-US" dirty="0">
                <a:solidFill>
                  <a:schemeClr val="bg1">
                    <a:lumMod val="50000"/>
                  </a:schemeClr>
                </a:solidFill>
              </a:rPr>
              <a:t>자본시장법 규율 내에서 </a:t>
            </a:r>
            <a:r>
              <a:rPr lang="en-US" altLang="ko-KR" dirty="0">
                <a:solidFill>
                  <a:schemeClr val="bg1">
                    <a:lumMod val="50000"/>
                  </a:schemeClr>
                </a:solidFill>
              </a:rPr>
              <a:t>STO</a:t>
            </a:r>
            <a:r>
              <a:rPr lang="ko-KR" altLang="en-US" dirty="0">
                <a:solidFill>
                  <a:schemeClr val="bg1">
                    <a:lumMod val="50000"/>
                  </a:schemeClr>
                </a:solidFill>
              </a:rPr>
              <a:t>를 허용하겠습니다</a:t>
            </a:r>
            <a:r>
              <a:rPr lang="en-US" altLang="ko-KR" dirty="0">
                <a:solidFill>
                  <a:schemeClr val="bg1">
                    <a:lumMod val="50000"/>
                  </a:schemeClr>
                </a:solidFill>
              </a:rPr>
              <a:t>. –”</a:t>
            </a:r>
          </a:p>
        </p:txBody>
      </p:sp>
      <p:sp>
        <p:nvSpPr>
          <p:cNvPr id="9" name="직사각형 8">
            <a:extLst>
              <a:ext uri="{FF2B5EF4-FFF2-40B4-BE49-F238E27FC236}">
                <a16:creationId xmlns:a16="http://schemas.microsoft.com/office/drawing/2014/main" id="{BC620C30-EDC9-4408-85D2-252D2E816510}"/>
              </a:ext>
            </a:extLst>
          </p:cNvPr>
          <p:cNvSpPr/>
          <p:nvPr/>
        </p:nvSpPr>
        <p:spPr>
          <a:xfrm>
            <a:off x="488950" y="2249757"/>
            <a:ext cx="8928100" cy="313394"/>
          </a:xfrm>
          <a:prstGeom prst="rect">
            <a:avLst/>
          </a:prstGeom>
          <a:solidFill>
            <a:schemeClr val="bg1">
              <a:lumMod val="95000"/>
            </a:schemeClr>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Ins="72000" rtlCol="0" anchor="ctr">
            <a:noAutofit/>
          </a:bodyPr>
          <a:lstStyle/>
          <a:p>
            <a:pPr>
              <a:lnSpc>
                <a:spcPct val="110000"/>
              </a:lnSpc>
            </a:pPr>
            <a:r>
              <a:rPr lang="ko-KR" altLang="en-US" sz="1100" b="1"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 토큰 증권 규율 체계와 개념 </a:t>
            </a:r>
          </a:p>
        </p:txBody>
      </p:sp>
      <p:sp>
        <p:nvSpPr>
          <p:cNvPr id="11" name="직사각형 10">
            <a:extLst>
              <a:ext uri="{FF2B5EF4-FFF2-40B4-BE49-F238E27FC236}">
                <a16:creationId xmlns:a16="http://schemas.microsoft.com/office/drawing/2014/main" id="{074C7ACF-A857-42CE-A112-4136E2EFAD85}"/>
              </a:ext>
            </a:extLst>
          </p:cNvPr>
          <p:cNvSpPr/>
          <p:nvPr/>
        </p:nvSpPr>
        <p:spPr>
          <a:xfrm>
            <a:off x="488799" y="2563152"/>
            <a:ext cx="8928101" cy="3313774"/>
          </a:xfrm>
          <a:prstGeom prst="rect">
            <a:avLst/>
          </a:prstGeom>
          <a:noFill/>
          <a:ln w="6350">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44000" rIns="4320000" rtlCol="0" anchor="t"/>
          <a:lstStyle/>
          <a:p>
            <a:pPr marL="108000" indent="-108000">
              <a:lnSpc>
                <a:spcPct val="110000"/>
              </a:lnSpc>
              <a:spcAft>
                <a:spcPts val="300"/>
              </a:spcAft>
              <a:buFont typeface="Arial" panose="020B0604020202020204" pitchFamily="34" charset="0"/>
              <a:buChar char="•"/>
            </a:pP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토큰 증권</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(Security Token)</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은 </a:t>
            </a:r>
            <a:r>
              <a:rPr lang="ko-KR" altLang="en-US" sz="10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디지털자산 형태로 발행된 증권</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으로 </a:t>
            </a:r>
            <a:r>
              <a:rPr lang="ko-KR" altLang="en-US" sz="1000" b="1"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자본시장법</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규율 대상 </a:t>
            </a: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269875" indent="-182563">
              <a:lnSpc>
                <a:spcPct val="110000"/>
              </a:lnSpc>
              <a:spcAft>
                <a:spcPts val="300"/>
              </a:spcAft>
              <a:buFontTx/>
              <a:buChar char="-"/>
            </a:pP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분산원장 기술</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(Distributed Ledger Technology)</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을 활용해</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자본시장법상 증권을 디지털화</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(Digitalization)</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한 </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증권형 디지털자산</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p>
          <a:p>
            <a:pPr marL="108000" indent="-108000">
              <a:lnSpc>
                <a:spcPct val="110000"/>
              </a:lnSpc>
              <a:spcAft>
                <a:spcPts val="300"/>
              </a:spcAft>
              <a:buFont typeface="Arial" panose="020B0604020202020204" pitchFamily="34" charset="0"/>
              <a:buChar char="•"/>
            </a:pP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08000" indent="-108000">
              <a:lnSpc>
                <a:spcPct val="110000"/>
              </a:lnSpc>
              <a:spcAft>
                <a:spcPts val="300"/>
              </a:spcAft>
              <a:buFont typeface="Arial" panose="020B0604020202020204" pitchFamily="34" charset="0"/>
              <a:buChar char="•"/>
            </a:pP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토큰 증권은 자본시장법의 규율 대상인 반면</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증권이 아닌 디지털자산은 디지털자산기본법에 따라 규율 체계 마련 예정</a:t>
            </a: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08000" indent="-108000">
              <a:lnSpc>
                <a:spcPct val="110000"/>
              </a:lnSpc>
              <a:spcAft>
                <a:spcPts val="300"/>
              </a:spcAft>
              <a:buFont typeface="Arial" panose="020B0604020202020204" pitchFamily="34" charset="0"/>
              <a:buChar char="•"/>
            </a:pP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08000" indent="-108000">
              <a:lnSpc>
                <a:spcPct val="110000"/>
              </a:lnSpc>
              <a:spcAft>
                <a:spcPts val="300"/>
              </a:spcAft>
              <a:buFont typeface="Arial" panose="020B0604020202020204" pitchFamily="34" charset="0"/>
              <a:buChar char="•"/>
            </a:pP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토큰 증권은 실물증권과 전자증권에 이은 증권의 새로운 발행 형태로 기존 전자증권과 다른 새로운 발행 형태 필요</a:t>
            </a: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269875" indent="-182563">
              <a:lnSpc>
                <a:spcPct val="110000"/>
              </a:lnSpc>
              <a:spcAft>
                <a:spcPts val="300"/>
              </a:spcAft>
              <a:buFontTx/>
              <a:buChar char="-"/>
            </a:pP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정형적인 증권의</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경우</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전자증권으로 소액 발행 시 증권사를 통해 중앙집중적으로 전자등록</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관리 </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전자증권법</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p>
          <a:p>
            <a:pPr marL="171450" indent="-171450">
              <a:lnSpc>
                <a:spcPct val="110000"/>
              </a:lnSpc>
              <a:spcAft>
                <a:spcPts val="300"/>
              </a:spcAft>
              <a:buFontTx/>
              <a:buChar char="-"/>
            </a:pP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08000" indent="-108000">
              <a:lnSpc>
                <a:spcPct val="110000"/>
              </a:lnSpc>
              <a:spcAft>
                <a:spcPts val="300"/>
              </a:spcAft>
              <a:buFont typeface="Arial" panose="020B0604020202020204" pitchFamily="34" charset="0"/>
              <a:buChar char="•"/>
            </a:pP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STO(Security Token Offering),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즉 토큰 증권의 발행</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유통 허용을 통해 최근 출현한 다양한 권리의 증권화를 지원하고 분산원장 기술을 활용하여 기존 증권의 발행과 거래의 효율화 개선 가능</a:t>
            </a: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15" name="TextBox 14">
            <a:extLst>
              <a:ext uri="{FF2B5EF4-FFF2-40B4-BE49-F238E27FC236}">
                <a16:creationId xmlns:a16="http://schemas.microsoft.com/office/drawing/2014/main" id="{D4D53FC5-D0C5-425E-8E33-67D7FE461DC2}"/>
              </a:ext>
            </a:extLst>
          </p:cNvPr>
          <p:cNvSpPr txBox="1"/>
          <p:nvPr/>
        </p:nvSpPr>
        <p:spPr>
          <a:xfrm>
            <a:off x="5933478" y="2619156"/>
            <a:ext cx="2431916" cy="284565"/>
          </a:xfrm>
          <a:prstGeom prst="rect">
            <a:avLst/>
          </a:prstGeom>
          <a:noFill/>
        </p:spPr>
        <p:txBody>
          <a:bodyPr wrap="square">
            <a:spAutoFit/>
          </a:bodyPr>
          <a:lstStyle/>
          <a:p>
            <a:pPr marL="364490" marR="0" indent="-364490" algn="ctr" fontAlgn="base">
              <a:lnSpc>
                <a:spcPct val="145000"/>
              </a:lnSpc>
              <a:spcBef>
                <a:spcPts val="0"/>
              </a:spcBef>
              <a:spcAft>
                <a:spcPts val="0"/>
              </a:spcAft>
            </a:pPr>
            <a:r>
              <a:rPr lang="en-US" altLang="ko-KR" sz="950" b="1"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&lt; </a:t>
            </a:r>
            <a:r>
              <a:rPr lang="ko-KR" altLang="en-US" sz="950" b="1"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토큰 증권</a:t>
            </a:r>
            <a:r>
              <a:rPr lang="en-US" altLang="ko-KR" sz="950" b="1"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(ST)</a:t>
            </a:r>
            <a:r>
              <a:rPr lang="ko-KR" altLang="en-US" sz="950" b="1"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과 디지털 자산 규율 체계 </a:t>
            </a:r>
            <a:r>
              <a:rPr lang="en-US" altLang="ko-KR" sz="950" b="1"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&gt;</a:t>
            </a:r>
            <a:endParaRPr lang="ko-KR" altLang="en-US" sz="950" b="1"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pic>
        <p:nvPicPr>
          <p:cNvPr id="11265" name="_x593347416">
            <a:extLst>
              <a:ext uri="{FF2B5EF4-FFF2-40B4-BE49-F238E27FC236}">
                <a16:creationId xmlns:a16="http://schemas.microsoft.com/office/drawing/2014/main" id="{7FAC2A06-D420-40CF-A501-E024DCF4F8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20"/>
          <a:stretch>
            <a:fillRect/>
          </a:stretch>
        </p:blipFill>
        <p:spPr bwMode="auto">
          <a:xfrm>
            <a:off x="6253363" y="2955011"/>
            <a:ext cx="1860697" cy="969887"/>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a:extLst>
              <a:ext uri="{FF2B5EF4-FFF2-40B4-BE49-F238E27FC236}">
                <a16:creationId xmlns:a16="http://schemas.microsoft.com/office/drawing/2014/main" id="{36E83C95-A567-42D3-B3A9-E0CD1032C6B5}"/>
              </a:ext>
            </a:extLst>
          </p:cNvPr>
          <p:cNvPicPr>
            <a:picLocks noChangeAspect="1"/>
          </p:cNvPicPr>
          <p:nvPr/>
        </p:nvPicPr>
        <p:blipFill rotWithShape="1">
          <a:blip r:embed="rId3"/>
          <a:srcRect l="1643"/>
          <a:stretch/>
        </p:blipFill>
        <p:spPr>
          <a:xfrm>
            <a:off x="5734050" y="4166800"/>
            <a:ext cx="3051710" cy="1692380"/>
          </a:xfrm>
          <a:prstGeom prst="rect">
            <a:avLst/>
          </a:prstGeom>
        </p:spPr>
      </p:pic>
      <p:sp>
        <p:nvSpPr>
          <p:cNvPr id="22" name="TextBox 21">
            <a:extLst>
              <a:ext uri="{FF2B5EF4-FFF2-40B4-BE49-F238E27FC236}">
                <a16:creationId xmlns:a16="http://schemas.microsoft.com/office/drawing/2014/main" id="{61A02DA3-CC66-4C70-9D11-990FB1CA5E00}"/>
              </a:ext>
            </a:extLst>
          </p:cNvPr>
          <p:cNvSpPr txBox="1"/>
          <p:nvPr/>
        </p:nvSpPr>
        <p:spPr>
          <a:xfrm>
            <a:off x="6253362" y="3899399"/>
            <a:ext cx="1860698" cy="284565"/>
          </a:xfrm>
          <a:prstGeom prst="rect">
            <a:avLst/>
          </a:prstGeom>
          <a:noFill/>
        </p:spPr>
        <p:txBody>
          <a:bodyPr wrap="square">
            <a:spAutoFit/>
          </a:bodyPr>
          <a:lstStyle/>
          <a:p>
            <a:pPr marL="364490" marR="0" indent="-364490" algn="ctr" fontAlgn="base">
              <a:lnSpc>
                <a:spcPct val="145000"/>
              </a:lnSpc>
              <a:spcBef>
                <a:spcPts val="0"/>
              </a:spcBef>
              <a:spcAft>
                <a:spcPts val="0"/>
              </a:spcAft>
            </a:pPr>
            <a:r>
              <a:rPr lang="en-US" altLang="ko-KR" sz="950" b="1"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&lt; </a:t>
            </a:r>
            <a:r>
              <a:rPr lang="ko-KR" altLang="en-US" sz="950" b="1"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토큰 증권 개념 </a:t>
            </a:r>
            <a:r>
              <a:rPr lang="en-US" altLang="ko-KR" sz="950" b="1"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&gt;</a:t>
            </a:r>
            <a:endParaRPr lang="ko-KR" altLang="en-US" sz="950" b="1"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16" name="직사각형 15">
            <a:extLst>
              <a:ext uri="{FF2B5EF4-FFF2-40B4-BE49-F238E27FC236}">
                <a16:creationId xmlns:a16="http://schemas.microsoft.com/office/drawing/2014/main" id="{EECC39AC-A3AB-4400-AB6B-7E1A7CCE53F3}"/>
              </a:ext>
            </a:extLst>
          </p:cNvPr>
          <p:cNvSpPr/>
          <p:nvPr/>
        </p:nvSpPr>
        <p:spPr>
          <a:xfrm>
            <a:off x="5632364" y="5299364"/>
            <a:ext cx="155372" cy="362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 name="직사각형 3">
            <a:extLst>
              <a:ext uri="{FF2B5EF4-FFF2-40B4-BE49-F238E27FC236}">
                <a16:creationId xmlns:a16="http://schemas.microsoft.com/office/drawing/2014/main" id="{E3D083F9-0401-2E54-5A1D-9220E3315872}"/>
              </a:ext>
            </a:extLst>
          </p:cNvPr>
          <p:cNvSpPr/>
          <p:nvPr/>
        </p:nvSpPr>
        <p:spPr>
          <a:xfrm>
            <a:off x="5734050" y="5299364"/>
            <a:ext cx="155372" cy="158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Tree>
    <p:extLst>
      <p:ext uri="{BB962C8B-B14F-4D97-AF65-F5344CB8AC3E}">
        <p14:creationId xmlns:p14="http://schemas.microsoft.com/office/powerpoint/2010/main" val="13350435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4D224960-2F8C-42DD-90E0-39908A384553}"/>
              </a:ext>
            </a:extLst>
          </p:cNvPr>
          <p:cNvSpPr/>
          <p:nvPr/>
        </p:nvSpPr>
        <p:spPr>
          <a:xfrm>
            <a:off x="488899" y="1196615"/>
            <a:ext cx="8928101" cy="874002"/>
          </a:xfrm>
          <a:prstGeom prst="rect">
            <a:avLst/>
          </a:prstGeom>
          <a:solidFill>
            <a:schemeClr val="accent1">
              <a:lumMod val="20000"/>
              <a:lumOff val="8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20000"/>
              </a:lnSpc>
              <a:defRPr/>
            </a:pPr>
            <a:r>
              <a:rPr lang="en-US" altLang="ko-KR" sz="1100" kern="0" dirty="0">
                <a:ln>
                  <a:solidFill>
                    <a:schemeClr val="accent4">
                      <a:alpha val="0"/>
                    </a:schemeClr>
                  </a:solidFill>
                </a:ln>
                <a:solidFill>
                  <a:schemeClr val="tx1"/>
                </a:solidFill>
                <a:latin typeface="+mn-ea"/>
              </a:rPr>
              <a:t>[</a:t>
            </a:r>
            <a:r>
              <a:rPr lang="ko-KR" altLang="en-US" sz="1100" kern="0" dirty="0">
                <a:ln>
                  <a:solidFill>
                    <a:schemeClr val="accent4">
                      <a:alpha val="0"/>
                    </a:schemeClr>
                  </a:solidFill>
                </a:ln>
                <a:solidFill>
                  <a:schemeClr val="tx1"/>
                </a:solidFill>
                <a:latin typeface="+mn-ea"/>
              </a:rPr>
              <a:t>과제 </a:t>
            </a:r>
            <a:r>
              <a:rPr lang="en-US" altLang="ko-KR" sz="1100" kern="0" dirty="0">
                <a:ln>
                  <a:solidFill>
                    <a:schemeClr val="accent4">
                      <a:alpha val="0"/>
                    </a:schemeClr>
                  </a:solidFill>
                </a:ln>
                <a:solidFill>
                  <a:schemeClr val="tx1"/>
                </a:solidFill>
                <a:latin typeface="+mn-ea"/>
              </a:rPr>
              <a:t>1] </a:t>
            </a:r>
            <a:r>
              <a:rPr lang="ko-KR" altLang="en-US" sz="1100" kern="0" dirty="0">
                <a:ln>
                  <a:solidFill>
                    <a:schemeClr val="accent4">
                      <a:alpha val="0"/>
                    </a:schemeClr>
                  </a:solidFill>
                </a:ln>
                <a:solidFill>
                  <a:schemeClr val="tx1"/>
                </a:solidFill>
                <a:latin typeface="+mn-ea"/>
              </a:rPr>
              <a:t>증권 여부 판단 원칙 제시</a:t>
            </a:r>
            <a:endParaRPr lang="en-US" altLang="ko-KR" sz="1100" kern="0" dirty="0">
              <a:ln>
                <a:solidFill>
                  <a:schemeClr val="accent4">
                    <a:alpha val="0"/>
                  </a:schemeClr>
                </a:solidFill>
              </a:ln>
              <a:solidFill>
                <a:schemeClr val="tx1"/>
              </a:solidFill>
              <a:latin typeface="+mn-ea"/>
            </a:endParaRPr>
          </a:p>
          <a:p>
            <a:pPr marL="171450" indent="-171450">
              <a:lnSpc>
                <a:spcPct val="120000"/>
              </a:lnSpc>
              <a:buFont typeface="Arial" panose="020B0604020202020204" pitchFamily="34" charset="0"/>
              <a:buChar char="•"/>
              <a:defRPr/>
            </a:pPr>
            <a:r>
              <a:rPr lang="ko-KR" altLang="en-US" sz="1100" kern="0" dirty="0">
                <a:ln>
                  <a:solidFill>
                    <a:schemeClr val="accent4">
                      <a:alpha val="0"/>
                    </a:schemeClr>
                  </a:solidFill>
                </a:ln>
                <a:solidFill>
                  <a:schemeClr val="tx1"/>
                </a:solidFill>
                <a:latin typeface="+mn-ea"/>
              </a:rPr>
              <a:t>조각투자 가이드라인</a:t>
            </a:r>
            <a:r>
              <a:rPr lang="en-US" altLang="ko-KR" sz="1100" kern="0" dirty="0">
                <a:ln>
                  <a:solidFill>
                    <a:schemeClr val="accent4">
                      <a:alpha val="0"/>
                    </a:schemeClr>
                  </a:solidFill>
                </a:ln>
                <a:solidFill>
                  <a:schemeClr val="tx1"/>
                </a:solidFill>
                <a:latin typeface="+mn-ea"/>
              </a:rPr>
              <a:t>(’22.4</a:t>
            </a:r>
            <a:r>
              <a:rPr lang="ko-KR" altLang="en-US" sz="1100" kern="0" dirty="0">
                <a:ln>
                  <a:solidFill>
                    <a:schemeClr val="accent4">
                      <a:alpha val="0"/>
                    </a:schemeClr>
                  </a:solidFill>
                </a:ln>
                <a:solidFill>
                  <a:schemeClr val="tx1"/>
                </a:solidFill>
                <a:latin typeface="+mn-ea"/>
              </a:rPr>
              <a:t>월</a:t>
            </a:r>
            <a:r>
              <a:rPr lang="en-US" altLang="ko-KR" sz="1100" kern="0" dirty="0">
                <a:ln>
                  <a:solidFill>
                    <a:schemeClr val="accent4">
                      <a:alpha val="0"/>
                    </a:schemeClr>
                  </a:solidFill>
                </a:ln>
                <a:solidFill>
                  <a:schemeClr val="tx1"/>
                </a:solidFill>
                <a:latin typeface="+mn-ea"/>
              </a:rPr>
              <a:t>)</a:t>
            </a:r>
            <a:r>
              <a:rPr lang="ko-KR" altLang="en-US" sz="1100" kern="0" dirty="0">
                <a:ln>
                  <a:solidFill>
                    <a:schemeClr val="accent4">
                      <a:alpha val="0"/>
                    </a:schemeClr>
                  </a:solidFill>
                </a:ln>
                <a:solidFill>
                  <a:schemeClr val="tx1"/>
                </a:solidFill>
                <a:latin typeface="+mn-ea"/>
              </a:rPr>
              <a:t>에 제시한 판단원칙과 기본적으로 동일</a:t>
            </a:r>
          </a:p>
          <a:p>
            <a:pPr marL="171450" indent="-171450">
              <a:lnSpc>
                <a:spcPct val="120000"/>
              </a:lnSpc>
              <a:buFont typeface="Arial" panose="020B0604020202020204" pitchFamily="34" charset="0"/>
              <a:buChar char="•"/>
              <a:defRPr/>
            </a:pPr>
            <a:r>
              <a:rPr lang="ko-KR" altLang="en-US" sz="1100" kern="0" dirty="0">
                <a:ln>
                  <a:solidFill>
                    <a:schemeClr val="accent4">
                      <a:alpha val="0"/>
                    </a:schemeClr>
                  </a:solidFill>
                </a:ln>
                <a:solidFill>
                  <a:schemeClr val="tx1"/>
                </a:solidFill>
                <a:latin typeface="+mn-ea"/>
              </a:rPr>
              <a:t>증권 판단의 예시와 투자계약증권 요건 등에 대한 구체적 설명 제공</a:t>
            </a:r>
            <a:r>
              <a:rPr lang="en-US" altLang="ko-KR" sz="1100" kern="0" dirty="0">
                <a:ln>
                  <a:solidFill>
                    <a:schemeClr val="accent4">
                      <a:alpha val="0"/>
                    </a:schemeClr>
                  </a:solidFill>
                </a:ln>
                <a:solidFill>
                  <a:schemeClr val="tx1"/>
                </a:solidFill>
                <a:latin typeface="+mn-ea"/>
              </a:rPr>
              <a:t>, </a:t>
            </a:r>
            <a:r>
              <a:rPr lang="ko-KR" altLang="en-US" sz="1100" kern="0" dirty="0">
                <a:ln>
                  <a:solidFill>
                    <a:schemeClr val="accent4">
                      <a:alpha val="0"/>
                    </a:schemeClr>
                  </a:solidFill>
                </a:ln>
                <a:solidFill>
                  <a:schemeClr val="tx1"/>
                </a:solidFill>
                <a:latin typeface="+mn-ea"/>
              </a:rPr>
              <a:t>향후에도 증권 여부 판단에 대한 </a:t>
            </a:r>
            <a:r>
              <a:rPr lang="ko-KR" altLang="en-US" sz="1100" kern="0" dirty="0" err="1">
                <a:ln>
                  <a:solidFill>
                    <a:schemeClr val="accent4">
                      <a:alpha val="0"/>
                    </a:schemeClr>
                  </a:solidFill>
                </a:ln>
                <a:solidFill>
                  <a:schemeClr val="tx1"/>
                </a:solidFill>
                <a:latin typeface="+mn-ea"/>
              </a:rPr>
              <a:t>적용례</a:t>
            </a:r>
            <a:r>
              <a:rPr lang="ko-KR" altLang="en-US" sz="1100" kern="0" dirty="0">
                <a:ln>
                  <a:solidFill>
                    <a:schemeClr val="accent4">
                      <a:alpha val="0"/>
                    </a:schemeClr>
                  </a:solidFill>
                </a:ln>
                <a:solidFill>
                  <a:schemeClr val="tx1"/>
                </a:solidFill>
                <a:latin typeface="+mn-ea"/>
              </a:rPr>
              <a:t> 및 판례 등이 축적될 경우</a:t>
            </a:r>
            <a:r>
              <a:rPr lang="en-US" altLang="ko-KR" sz="1100" kern="0" dirty="0">
                <a:ln>
                  <a:solidFill>
                    <a:schemeClr val="accent4">
                      <a:alpha val="0"/>
                    </a:schemeClr>
                  </a:solidFill>
                </a:ln>
                <a:solidFill>
                  <a:schemeClr val="tx1"/>
                </a:solidFill>
                <a:latin typeface="+mn-ea"/>
              </a:rPr>
              <a:t>,</a:t>
            </a:r>
            <a:r>
              <a:rPr lang="ko-KR" altLang="en-US" sz="1100" kern="0" dirty="0">
                <a:ln>
                  <a:solidFill>
                    <a:schemeClr val="accent4">
                      <a:alpha val="0"/>
                    </a:schemeClr>
                  </a:solidFill>
                </a:ln>
                <a:solidFill>
                  <a:schemeClr val="tx1"/>
                </a:solidFill>
                <a:latin typeface="+mn-ea"/>
              </a:rPr>
              <a:t>「토큰 증권 </a:t>
            </a:r>
            <a:r>
              <a:rPr lang="ko-KR" altLang="en-US" sz="1100" kern="0" dirty="0" err="1">
                <a:ln>
                  <a:solidFill>
                    <a:schemeClr val="accent4">
                      <a:alpha val="0"/>
                    </a:schemeClr>
                  </a:solidFill>
                </a:ln>
                <a:solidFill>
                  <a:schemeClr val="tx1"/>
                </a:solidFill>
                <a:latin typeface="+mn-ea"/>
              </a:rPr>
              <a:t>가이드라인」에</a:t>
            </a:r>
            <a:r>
              <a:rPr lang="ko-KR" altLang="en-US" sz="1100" kern="0" dirty="0">
                <a:ln>
                  <a:solidFill>
                    <a:schemeClr val="accent4">
                      <a:alpha val="0"/>
                    </a:schemeClr>
                  </a:solidFill>
                </a:ln>
                <a:solidFill>
                  <a:schemeClr val="tx1"/>
                </a:solidFill>
                <a:latin typeface="+mn-ea"/>
              </a:rPr>
              <a:t> 반영하여 지속적으로 보완</a:t>
            </a:r>
            <a:r>
              <a:rPr lang="en-US" altLang="ko-KR" sz="1100" kern="0" dirty="0">
                <a:ln>
                  <a:solidFill>
                    <a:schemeClr val="accent4">
                      <a:alpha val="0"/>
                    </a:schemeClr>
                  </a:solidFill>
                </a:ln>
                <a:solidFill>
                  <a:schemeClr val="tx1"/>
                </a:solidFill>
                <a:latin typeface="+mn-ea"/>
              </a:rPr>
              <a:t> </a:t>
            </a:r>
            <a:endParaRPr lang="ko-KR" altLang="en-US" sz="1100" kern="0" dirty="0">
              <a:ln>
                <a:solidFill>
                  <a:schemeClr val="accent4">
                    <a:alpha val="0"/>
                  </a:schemeClr>
                </a:solidFill>
              </a:ln>
              <a:solidFill>
                <a:schemeClr val="tx1"/>
              </a:solidFill>
              <a:latin typeface="+mn-ea"/>
            </a:endParaRPr>
          </a:p>
        </p:txBody>
      </p:sp>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a:xfrm>
            <a:off x="488949" y="333149"/>
            <a:ext cx="8928101" cy="184666"/>
          </a:xfrm>
        </p:spPr>
        <p:txBody>
          <a:bodyPr/>
          <a:lstStyle/>
          <a:p>
            <a:pPr latinLnBrk="0"/>
            <a:r>
              <a:rPr lang="en-US" altLang="ko-KR" dirty="0"/>
              <a:t>VI. </a:t>
            </a:r>
            <a:r>
              <a:rPr lang="ko-KR" altLang="en-US" dirty="0"/>
              <a:t>가상자산</a:t>
            </a:r>
            <a:r>
              <a:rPr lang="en-US" altLang="ko-KR" dirty="0"/>
              <a:t>/</a:t>
            </a:r>
            <a:r>
              <a:rPr lang="ko-KR" altLang="en-US" dirty="0" err="1"/>
              <a:t>핀테크</a:t>
            </a:r>
            <a:r>
              <a:rPr lang="ko-KR" altLang="en-US" dirty="0"/>
              <a:t> 등 신금융업 </a:t>
            </a: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2023.2.6</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a:xfrm>
            <a:off x="488950" y="617249"/>
            <a:ext cx="8928100" cy="322262"/>
          </a:xfrm>
        </p:spPr>
        <p:txBody>
          <a:bodyPr/>
          <a:lstStyle/>
          <a:p>
            <a:pPr lvl="0" latinLnBrk="0"/>
            <a:r>
              <a:rPr lang="ko-KR" altLang="en-US" dirty="0"/>
              <a:t>자본시장법 규율 내 </a:t>
            </a:r>
            <a:r>
              <a:rPr lang="en-US" altLang="ko-KR" dirty="0"/>
              <a:t>STO</a:t>
            </a:r>
            <a:r>
              <a:rPr lang="ko-KR" altLang="en-US" dirty="0"/>
              <a:t> 허용 위한</a:t>
            </a:r>
            <a:r>
              <a:rPr lang="en-US" altLang="ko-KR" dirty="0"/>
              <a:t> </a:t>
            </a:r>
            <a:r>
              <a:rPr lang="ko-KR" altLang="en-US" dirty="0"/>
              <a:t>토큰 증권 발행</a:t>
            </a:r>
            <a:r>
              <a:rPr lang="en-US" altLang="ko-KR" dirty="0"/>
              <a:t>·</a:t>
            </a:r>
            <a:r>
              <a:rPr lang="ko-KR" altLang="en-US" dirty="0"/>
              <a:t>유통 규율체계 정비 </a:t>
            </a:r>
            <a:r>
              <a:rPr lang="en-US" altLang="ko-KR" dirty="0"/>
              <a:t>(</a:t>
            </a:r>
            <a:r>
              <a:rPr lang="ko-KR" altLang="en-US" dirty="0"/>
              <a:t>계속</a:t>
            </a:r>
            <a:r>
              <a:rPr lang="en-US" altLang="ko-KR" dirty="0"/>
              <a:t>)</a:t>
            </a:r>
            <a:endParaRPr lang="ko-KR" altLang="en-US" dirty="0"/>
          </a:p>
        </p:txBody>
      </p:sp>
      <p:sp>
        <p:nvSpPr>
          <p:cNvPr id="9" name="직사각형 8">
            <a:extLst>
              <a:ext uri="{FF2B5EF4-FFF2-40B4-BE49-F238E27FC236}">
                <a16:creationId xmlns:a16="http://schemas.microsoft.com/office/drawing/2014/main" id="{BC620C30-EDC9-4408-85D2-252D2E816510}"/>
              </a:ext>
            </a:extLst>
          </p:cNvPr>
          <p:cNvSpPr/>
          <p:nvPr/>
        </p:nvSpPr>
        <p:spPr>
          <a:xfrm>
            <a:off x="488950" y="2249757"/>
            <a:ext cx="8927950" cy="324000"/>
          </a:xfrm>
          <a:prstGeom prst="rect">
            <a:avLst/>
          </a:prstGeom>
          <a:solidFill>
            <a:schemeClr val="bg1">
              <a:lumMod val="95000"/>
            </a:schemeClr>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Ins="72000" rtlCol="0" anchor="ctr">
            <a:noAutofit/>
          </a:bodyPr>
          <a:lstStyle/>
          <a:p>
            <a:pPr>
              <a:lnSpc>
                <a:spcPct val="110000"/>
              </a:lnSpc>
            </a:pPr>
            <a:r>
              <a:rPr lang="ko-KR" altLang="en-US"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「조각투자 가이드라인」</a:t>
            </a:r>
            <a:r>
              <a:rPr lang="en-US" altLang="ko-KR"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(’22.4.28</a:t>
            </a:r>
            <a:r>
              <a:rPr lang="ko-KR" altLang="en-US"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일</a:t>
            </a:r>
            <a:r>
              <a:rPr lang="en-US" altLang="ko-KR"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에서 제시한 기본원칙 토큰 증권에도 동일하게 적용</a:t>
            </a:r>
          </a:p>
        </p:txBody>
      </p:sp>
      <p:sp>
        <p:nvSpPr>
          <p:cNvPr id="11" name="직사각형 10">
            <a:extLst>
              <a:ext uri="{FF2B5EF4-FFF2-40B4-BE49-F238E27FC236}">
                <a16:creationId xmlns:a16="http://schemas.microsoft.com/office/drawing/2014/main" id="{074C7ACF-A857-42CE-A112-4136E2EFAD85}"/>
              </a:ext>
            </a:extLst>
          </p:cNvPr>
          <p:cNvSpPr/>
          <p:nvPr/>
        </p:nvSpPr>
        <p:spPr>
          <a:xfrm>
            <a:off x="488900" y="2563152"/>
            <a:ext cx="8928000" cy="3313774"/>
          </a:xfrm>
          <a:prstGeom prst="rect">
            <a:avLst/>
          </a:prstGeom>
          <a:noFill/>
          <a:ln w="6350">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44000" rIns="4320000" rtlCol="0" anchor="t"/>
          <a:lstStyle/>
          <a:p>
            <a:pPr marL="108000" indent="-108000">
              <a:lnSpc>
                <a:spcPct val="110000"/>
              </a:lnSpc>
              <a:spcAft>
                <a:spcPts val="300"/>
              </a:spcAft>
              <a:buFont typeface="Arial" panose="020B0604020202020204" pitchFamily="34" charset="0"/>
              <a:buChar char="•"/>
            </a:pP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08000" indent="-108000">
              <a:lnSpc>
                <a:spcPct val="110000"/>
              </a:lnSpc>
              <a:spcAft>
                <a:spcPts val="300"/>
              </a:spcAft>
              <a:buFont typeface="Arial" panose="020B0604020202020204" pitchFamily="34" charset="0"/>
              <a:buChar char="•"/>
            </a:pP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08000" indent="-108000">
              <a:lnSpc>
                <a:spcPct val="110000"/>
              </a:lnSpc>
              <a:spcAft>
                <a:spcPts val="300"/>
              </a:spcAft>
              <a:buFont typeface="Arial" panose="020B0604020202020204" pitchFamily="34" charset="0"/>
              <a:buChar char="•"/>
            </a:pP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08000" indent="-108000">
              <a:lnSpc>
                <a:spcPct val="110000"/>
              </a:lnSpc>
              <a:spcAft>
                <a:spcPts val="300"/>
              </a:spcAft>
              <a:buFont typeface="Arial" panose="020B0604020202020204" pitchFamily="34" charset="0"/>
              <a:buChar char="•"/>
            </a:pP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08000" indent="-108000">
              <a:lnSpc>
                <a:spcPct val="110000"/>
              </a:lnSpc>
              <a:spcAft>
                <a:spcPts val="300"/>
              </a:spcAft>
              <a:buFont typeface="Arial" panose="020B0604020202020204" pitchFamily="34" charset="0"/>
              <a:buChar char="•"/>
            </a:pP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08000" indent="-108000">
              <a:lnSpc>
                <a:spcPct val="110000"/>
              </a:lnSpc>
              <a:spcAft>
                <a:spcPts val="300"/>
              </a:spcAft>
              <a:buFont typeface="Arial" panose="020B0604020202020204" pitchFamily="34" charset="0"/>
              <a:buChar char="•"/>
            </a:pP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08000" indent="-108000">
              <a:lnSpc>
                <a:spcPct val="110000"/>
              </a:lnSpc>
              <a:spcAft>
                <a:spcPts val="300"/>
              </a:spcAft>
              <a:buFont typeface="Arial" panose="020B0604020202020204" pitchFamily="34" charset="0"/>
              <a:buChar char="•"/>
            </a:pP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08000" indent="-108000">
              <a:lnSpc>
                <a:spcPct val="110000"/>
              </a:lnSpc>
              <a:spcAft>
                <a:spcPts val="300"/>
              </a:spcAft>
              <a:buFont typeface="Arial" panose="020B0604020202020204" pitchFamily="34" charset="0"/>
              <a:buChar char="•"/>
            </a:pP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08000" indent="-108000">
              <a:lnSpc>
                <a:spcPct val="110000"/>
              </a:lnSpc>
              <a:spcAft>
                <a:spcPts val="300"/>
              </a:spcAft>
              <a:buFont typeface="Arial" panose="020B0604020202020204" pitchFamily="34" charset="0"/>
              <a:buChar char="•"/>
            </a:pP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08000" indent="-108000">
              <a:lnSpc>
                <a:spcPct val="110000"/>
              </a:lnSpc>
              <a:spcAft>
                <a:spcPts val="300"/>
              </a:spcAft>
              <a:buFont typeface="Arial" panose="020B0604020202020204" pitchFamily="34" charset="0"/>
              <a:buChar char="•"/>
            </a:pP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08000" indent="-108000">
              <a:lnSpc>
                <a:spcPct val="110000"/>
              </a:lnSpc>
              <a:spcAft>
                <a:spcPts val="300"/>
              </a:spcAft>
              <a:buFont typeface="Arial" panose="020B0604020202020204" pitchFamily="34" charset="0"/>
              <a:buChar char="•"/>
            </a:pP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08000" indent="-108000">
              <a:lnSpc>
                <a:spcPct val="110000"/>
              </a:lnSpc>
              <a:spcAft>
                <a:spcPts val="300"/>
              </a:spcAft>
              <a:buFont typeface="Arial" panose="020B0604020202020204" pitchFamily="34" charset="0"/>
              <a:buChar char="•"/>
            </a:pP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08000" indent="-108000">
              <a:lnSpc>
                <a:spcPct val="110000"/>
              </a:lnSpc>
              <a:spcAft>
                <a:spcPts val="300"/>
              </a:spcAft>
              <a:buFont typeface="Arial" panose="020B0604020202020204" pitchFamily="34" charset="0"/>
              <a:buChar char="•"/>
            </a:pP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08000" indent="-108000">
              <a:lnSpc>
                <a:spcPct val="110000"/>
              </a:lnSpc>
              <a:spcAft>
                <a:spcPts val="300"/>
              </a:spcAft>
              <a:buFont typeface="Arial" panose="020B0604020202020204" pitchFamily="34" charset="0"/>
              <a:buChar char="•"/>
            </a:pP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30" name="직사각형 29">
            <a:extLst>
              <a:ext uri="{FF2B5EF4-FFF2-40B4-BE49-F238E27FC236}">
                <a16:creationId xmlns:a16="http://schemas.microsoft.com/office/drawing/2014/main" id="{C3903838-C489-4E7E-B885-AC00E385DAA7}"/>
              </a:ext>
            </a:extLst>
          </p:cNvPr>
          <p:cNvSpPr/>
          <p:nvPr/>
        </p:nvSpPr>
        <p:spPr>
          <a:xfrm>
            <a:off x="525613" y="2700457"/>
            <a:ext cx="3915677" cy="1080000"/>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171450" indent="-171450" defTabSz="913607">
              <a:lnSpc>
                <a:spcPct val="110000"/>
              </a:lnSpc>
              <a:spcAft>
                <a:spcPts val="200"/>
              </a:spcAft>
              <a:buClr>
                <a:srgbClr val="5F5F5F"/>
              </a:buClr>
              <a:buSzPct val="85000"/>
              <a:buFont typeface="Arial" panose="020B0604020202020204" pitchFamily="34" charset="0"/>
              <a:buChar char="•"/>
              <a:defRPr/>
            </a:pPr>
            <a:r>
              <a:rPr lang="ko-KR" altLang="en-US" sz="1050" b="1" dirty="0">
                <a:ln>
                  <a:solidFill>
                    <a:prstClr val="white">
                      <a:lumMod val="50000"/>
                      <a:alpha val="0"/>
                    </a:prst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증권인지 여부는 구체적인 사실관계와 제반사정을 종합적으로 감안</a:t>
            </a:r>
            <a:r>
              <a:rPr lang="en-US" altLang="ko-KR" sz="1050" b="1" dirty="0">
                <a:ln>
                  <a:solidFill>
                    <a:prstClr val="white">
                      <a:lumMod val="50000"/>
                      <a:alpha val="0"/>
                    </a:prst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50" b="1" dirty="0">
                <a:ln>
                  <a:solidFill>
                    <a:prstClr val="white">
                      <a:lumMod val="50000"/>
                      <a:alpha val="0"/>
                    </a:prst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권리의 실질적 내용을 기준으로 하여 개별 사안별로 판단</a:t>
            </a:r>
            <a:endParaRPr lang="en-US" altLang="ko-KR" sz="1050" b="1" dirty="0">
              <a:ln>
                <a:solidFill>
                  <a:prstClr val="white">
                    <a:lumMod val="50000"/>
                    <a:alpha val="0"/>
                  </a:prst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269875" indent="-182563">
              <a:lnSpc>
                <a:spcPct val="110000"/>
              </a:lnSpc>
              <a:spcAft>
                <a:spcPts val="300"/>
              </a:spcAft>
              <a:buClr>
                <a:srgbClr val="5F5F5F"/>
              </a:buClr>
              <a:buSzPct val="85000"/>
              <a:buFontTx/>
              <a:buChar char="-"/>
              <a:defRPr/>
            </a:pP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명시적 계약</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약관</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백서의 내용 외 묵시적 계약</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스마트계약에 구현된 계약의 체결 및 집행</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수익배분 내용</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투자를 받기 위해 제시한 광고</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권유의 내용</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여타 약정 등</a:t>
            </a:r>
          </a:p>
        </p:txBody>
      </p:sp>
      <p:grpSp>
        <p:nvGrpSpPr>
          <p:cNvPr id="40" name="그룹 39">
            <a:extLst>
              <a:ext uri="{FF2B5EF4-FFF2-40B4-BE49-F238E27FC236}">
                <a16:creationId xmlns:a16="http://schemas.microsoft.com/office/drawing/2014/main" id="{C1B57C10-64B2-453D-83E1-88467288A8F1}"/>
              </a:ext>
            </a:extLst>
          </p:cNvPr>
          <p:cNvGrpSpPr/>
          <p:nvPr/>
        </p:nvGrpSpPr>
        <p:grpSpPr>
          <a:xfrm>
            <a:off x="525613" y="4340052"/>
            <a:ext cx="4248000" cy="1469212"/>
            <a:chOff x="4443096" y="2276475"/>
            <a:chExt cx="4973853" cy="2854739"/>
          </a:xfrm>
        </p:grpSpPr>
        <p:sp>
          <p:nvSpPr>
            <p:cNvPr id="41" name="직사각형 40">
              <a:extLst>
                <a:ext uri="{FF2B5EF4-FFF2-40B4-BE49-F238E27FC236}">
                  <a16:creationId xmlns:a16="http://schemas.microsoft.com/office/drawing/2014/main" id="{0864CE07-2E72-48F7-98E6-36C4878FD893}"/>
                </a:ext>
              </a:extLst>
            </p:cNvPr>
            <p:cNvSpPr/>
            <p:nvPr/>
          </p:nvSpPr>
          <p:spPr>
            <a:xfrm>
              <a:off x="4443096" y="2276475"/>
              <a:ext cx="4973853" cy="583427"/>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10000"/>
                </a:lnSpc>
              </a:pPr>
              <a:r>
                <a:rPr lang="ko-KR" altLang="en-US" sz="1000" b="1"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증권에 해당할 가능성이 높은 경우 </a:t>
              </a:r>
              <a:r>
                <a:rPr lang="en-US" altLang="ko-KR" sz="1000" b="1"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b="1"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예시</a:t>
              </a:r>
              <a:r>
                <a:rPr lang="en-US" altLang="ko-KR" sz="1000" b="1"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p>
          </p:txBody>
        </p:sp>
        <p:sp>
          <p:nvSpPr>
            <p:cNvPr id="42" name="직사각형 41">
              <a:extLst>
                <a:ext uri="{FF2B5EF4-FFF2-40B4-BE49-F238E27FC236}">
                  <a16:creationId xmlns:a16="http://schemas.microsoft.com/office/drawing/2014/main" id="{8B60F2BF-4BE7-4CDF-9E27-3B3A9B1D58AA}"/>
                </a:ext>
              </a:extLst>
            </p:cNvPr>
            <p:cNvSpPr/>
            <p:nvPr/>
          </p:nvSpPr>
          <p:spPr>
            <a:xfrm>
              <a:off x="4443096" y="2860998"/>
              <a:ext cx="4973853" cy="2270216"/>
            </a:xfrm>
            <a:prstGeom prst="rect">
              <a:avLst/>
            </a:prstGeom>
            <a:noFill/>
            <a:ln w="6350">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44000" rIns="108000" rtlCol="0" anchor="t"/>
            <a:lstStyle/>
            <a:p>
              <a:pPr marL="180000" indent="-180000">
                <a:lnSpc>
                  <a:spcPct val="110000"/>
                </a:lnSpc>
                <a:spcAft>
                  <a:spcPts val="300"/>
                </a:spcAft>
                <a:buFont typeface="Arial" panose="020B0604020202020204" pitchFamily="34" charset="0"/>
                <a:buChar char="•"/>
              </a:pPr>
              <a:r>
                <a:rPr lang="ko-KR" altLang="en-US" sz="95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사업 운영에 대한 지분권을 갖거나 사업의 운영성과에 따른 </a:t>
              </a:r>
              <a:r>
                <a:rPr lang="ko-KR" altLang="en-US" sz="950" dirty="0" err="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배당권</a:t>
              </a:r>
              <a:r>
                <a:rPr lang="ko-KR" altLang="en-US" sz="95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또는 잔여재산에 대한 분배청구권을 갖게 되는 경우</a:t>
              </a:r>
              <a:endParaRPr lang="en-US" altLang="ko-KR" sz="95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80000" indent="-180000">
                <a:lnSpc>
                  <a:spcPct val="110000"/>
                </a:lnSpc>
                <a:spcAft>
                  <a:spcPts val="300"/>
                </a:spcAft>
                <a:buFont typeface="Arial" panose="020B0604020202020204" pitchFamily="34" charset="0"/>
                <a:buChar char="•"/>
              </a:pPr>
              <a:r>
                <a:rPr lang="ko-KR" altLang="en-US" sz="95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발행인이 투자자에게 사업 성과에 따라 발생한 수익을 귀속시키는 경우</a:t>
              </a:r>
            </a:p>
            <a:p>
              <a:pPr marL="269875" indent="-182563">
                <a:lnSpc>
                  <a:spcPct val="110000"/>
                </a:lnSpc>
                <a:spcAft>
                  <a:spcPts val="300"/>
                </a:spcAft>
                <a:buFontTx/>
                <a:buChar char="-"/>
              </a:pPr>
              <a:r>
                <a:rPr lang="ko-KR" altLang="en-US"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투자자에게 지급되는 금전 등이 형식적으로는 투자자 활동의 대가 형태를 가지더라도</a:t>
              </a:r>
              <a:r>
                <a:rPr lang="en-US" altLang="ko-KR"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실질적으로 사업 수익을 분배하는 것에 해당하는 경우 </a:t>
              </a:r>
              <a:endParaRPr lang="en-US" altLang="ko-KR" sz="9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grpSp>
      <p:grpSp>
        <p:nvGrpSpPr>
          <p:cNvPr id="43" name="그룹 42">
            <a:extLst>
              <a:ext uri="{FF2B5EF4-FFF2-40B4-BE49-F238E27FC236}">
                <a16:creationId xmlns:a16="http://schemas.microsoft.com/office/drawing/2014/main" id="{05D4CB35-99F6-49B7-9866-8C2D6A46D2DD}"/>
              </a:ext>
            </a:extLst>
          </p:cNvPr>
          <p:cNvGrpSpPr/>
          <p:nvPr/>
        </p:nvGrpSpPr>
        <p:grpSpPr>
          <a:xfrm>
            <a:off x="5132388" y="4340052"/>
            <a:ext cx="4248000" cy="1477921"/>
            <a:chOff x="4402793" y="2276475"/>
            <a:chExt cx="4977585" cy="3026983"/>
          </a:xfrm>
        </p:grpSpPr>
        <p:sp>
          <p:nvSpPr>
            <p:cNvPr id="44" name="직사각형 43">
              <a:extLst>
                <a:ext uri="{FF2B5EF4-FFF2-40B4-BE49-F238E27FC236}">
                  <a16:creationId xmlns:a16="http://schemas.microsoft.com/office/drawing/2014/main" id="{740AF006-2BEC-4533-97AB-5D6362759613}"/>
                </a:ext>
              </a:extLst>
            </p:cNvPr>
            <p:cNvSpPr/>
            <p:nvPr/>
          </p:nvSpPr>
          <p:spPr>
            <a:xfrm>
              <a:off x="4406525" y="2276475"/>
              <a:ext cx="4973853" cy="614983"/>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10000"/>
                </a:lnSpc>
              </a:pPr>
              <a:r>
                <a:rPr lang="ko-KR" altLang="en-US" sz="1000" b="1"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증권에 해당할 가능성이 낮은 경우 </a:t>
              </a:r>
              <a:r>
                <a:rPr lang="en-US" altLang="ko-KR" sz="1000" b="1"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b="1"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예시</a:t>
              </a:r>
              <a:r>
                <a:rPr lang="en-US" altLang="ko-KR" sz="1000" b="1"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a:t>
              </a:r>
              <a:endParaRPr lang="ko-KR" altLang="en-US" sz="1000" b="1"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45" name="직사각형 44">
              <a:extLst>
                <a:ext uri="{FF2B5EF4-FFF2-40B4-BE49-F238E27FC236}">
                  <a16:creationId xmlns:a16="http://schemas.microsoft.com/office/drawing/2014/main" id="{C20CED70-9C85-4014-A41A-956AA7894A11}"/>
                </a:ext>
              </a:extLst>
            </p:cNvPr>
            <p:cNvSpPr/>
            <p:nvPr/>
          </p:nvSpPr>
          <p:spPr>
            <a:xfrm>
              <a:off x="4402793" y="2891458"/>
              <a:ext cx="4973853" cy="2412000"/>
            </a:xfrm>
            <a:prstGeom prst="rect">
              <a:avLst/>
            </a:prstGeom>
            <a:noFill/>
            <a:ln w="6350">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44000" rIns="108000" rtlCol="0" anchor="t"/>
            <a:lstStyle/>
            <a:p>
              <a:pPr marL="171450" indent="-171450">
                <a:lnSpc>
                  <a:spcPct val="110000"/>
                </a:lnSpc>
                <a:spcAft>
                  <a:spcPts val="700"/>
                </a:spcAft>
                <a:buFont typeface="Arial" panose="020B0604020202020204" pitchFamily="34" charset="0"/>
                <a:buChar char="•"/>
              </a:pPr>
              <a:r>
                <a:rPr lang="ko-KR" altLang="en-US" sz="95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발행인이 없거나</a:t>
              </a:r>
              <a:r>
                <a:rPr lang="en-US" altLang="ko-KR" sz="95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95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투자자의 권리에 상응하는 의무를 이행해야 하는 자가 없는 경우</a:t>
              </a:r>
              <a:endParaRPr lang="en-US" altLang="ko-KR" sz="95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171450">
                <a:lnSpc>
                  <a:spcPct val="110000"/>
                </a:lnSpc>
                <a:spcAft>
                  <a:spcPts val="700"/>
                </a:spcAft>
                <a:buFont typeface="Arial" panose="020B0604020202020204" pitchFamily="34" charset="0"/>
                <a:buChar char="•"/>
              </a:pPr>
              <a:r>
                <a:rPr lang="ko-KR" altLang="en-US" sz="95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지급결제 또는 교환매개로 활용하기 위해 안정적인 가치유지를 목적으로 발행되고 상환을 약속하지 않는 경우</a:t>
              </a:r>
              <a:endParaRPr lang="en-US" altLang="ko-KR" sz="95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171450">
                <a:lnSpc>
                  <a:spcPct val="110000"/>
                </a:lnSpc>
                <a:spcAft>
                  <a:spcPts val="700"/>
                </a:spcAft>
                <a:buFont typeface="Arial" panose="020B0604020202020204" pitchFamily="34" charset="0"/>
                <a:buChar char="•"/>
              </a:pPr>
              <a:r>
                <a:rPr lang="ko-KR" altLang="en-US" sz="95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실물 자산에 대한 공유권만을 표시한 경우로서 공유목적물의 가격</a:t>
              </a:r>
              <a:r>
                <a:rPr lang="en-US" altLang="ko-KR" sz="95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95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가치상승을 위한 발행인의 역할</a:t>
              </a:r>
              <a:r>
                <a:rPr lang="en-US" altLang="ko-KR" sz="95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95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기여에 대한 약속이 없는 경우</a:t>
              </a:r>
            </a:p>
          </p:txBody>
        </p:sp>
      </p:grpSp>
      <p:sp>
        <p:nvSpPr>
          <p:cNvPr id="46" name="직사각형 45">
            <a:extLst>
              <a:ext uri="{FF2B5EF4-FFF2-40B4-BE49-F238E27FC236}">
                <a16:creationId xmlns:a16="http://schemas.microsoft.com/office/drawing/2014/main" id="{A604548C-960E-47E3-8DAB-CC866950CCC1}"/>
              </a:ext>
            </a:extLst>
          </p:cNvPr>
          <p:cNvSpPr/>
          <p:nvPr/>
        </p:nvSpPr>
        <p:spPr>
          <a:xfrm>
            <a:off x="4509539" y="2700457"/>
            <a:ext cx="1576800" cy="1080000"/>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171450" indent="-171450" defTabSz="913607">
              <a:lnSpc>
                <a:spcPct val="110000"/>
              </a:lnSpc>
              <a:spcAft>
                <a:spcPts val="200"/>
              </a:spcAft>
              <a:buClr>
                <a:srgbClr val="5F5F5F"/>
              </a:buClr>
              <a:buSzPct val="85000"/>
              <a:buFont typeface="Arial" panose="020B0604020202020204" pitchFamily="34" charset="0"/>
              <a:buChar char="•"/>
              <a:defRPr/>
            </a:pPr>
            <a:r>
              <a:rPr lang="ko-KR" altLang="en-US" sz="1050" b="1" dirty="0">
                <a:ln>
                  <a:solidFill>
                    <a:prstClr val="white">
                      <a:lumMod val="50000"/>
                      <a:alpha val="0"/>
                    </a:prst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토큰 증권에 해당 시</a:t>
            </a:r>
            <a:r>
              <a:rPr lang="en-US" altLang="ko-KR" sz="1050" b="1" dirty="0">
                <a:ln>
                  <a:solidFill>
                    <a:prstClr val="white">
                      <a:lumMod val="50000"/>
                      <a:alpha val="0"/>
                    </a:prst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50" b="1" dirty="0">
                <a:ln>
                  <a:solidFill>
                    <a:prstClr val="white">
                      <a:lumMod val="50000"/>
                      <a:alpha val="0"/>
                    </a:prst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토큰 증권 발행</a:t>
            </a:r>
            <a:r>
              <a:rPr lang="en-US" altLang="ko-KR" sz="1050" b="1" dirty="0">
                <a:ln>
                  <a:solidFill>
                    <a:prstClr val="white">
                      <a:lumMod val="50000"/>
                      <a:alpha val="0"/>
                    </a:prst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50" b="1" dirty="0">
                <a:ln>
                  <a:solidFill>
                    <a:prstClr val="white">
                      <a:lumMod val="50000"/>
                      <a:alpha val="0"/>
                    </a:prst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유통</a:t>
            </a:r>
            <a:r>
              <a:rPr lang="en-US" altLang="ko-KR" sz="1050" b="1" dirty="0">
                <a:ln>
                  <a:solidFill>
                    <a:prstClr val="white">
                      <a:lumMod val="50000"/>
                      <a:alpha val="0"/>
                    </a:prst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50" b="1" dirty="0">
                <a:ln>
                  <a:solidFill>
                    <a:prstClr val="white">
                      <a:lumMod val="50000"/>
                      <a:alpha val="0"/>
                    </a:prst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취급하려는 자가 </a:t>
            </a:r>
            <a:r>
              <a:rPr lang="ko-KR" altLang="en-US" sz="1050" dirty="0">
                <a:ln>
                  <a:solidFill>
                    <a:prstClr val="white">
                      <a:lumMod val="50000"/>
                      <a:alpha val="0"/>
                    </a:prst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증권 규제 준수</a:t>
            </a:r>
            <a:endParaRPr lang="en-US" altLang="ko-KR" sz="1050" dirty="0">
              <a:ln>
                <a:solidFill>
                  <a:prstClr val="white">
                    <a:lumMod val="50000"/>
                    <a:alpha val="0"/>
                  </a:prst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47" name="직사각형 46">
            <a:extLst>
              <a:ext uri="{FF2B5EF4-FFF2-40B4-BE49-F238E27FC236}">
                <a16:creationId xmlns:a16="http://schemas.microsoft.com/office/drawing/2014/main" id="{40030C10-172B-4FF9-88E8-4A2A9AC0371A}"/>
              </a:ext>
            </a:extLst>
          </p:cNvPr>
          <p:cNvSpPr/>
          <p:nvPr/>
        </p:nvSpPr>
        <p:spPr>
          <a:xfrm>
            <a:off x="6154588" y="2700457"/>
            <a:ext cx="1576800" cy="1080000"/>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171450" indent="-171450" defTabSz="913607">
              <a:lnSpc>
                <a:spcPct val="110000"/>
              </a:lnSpc>
              <a:spcAft>
                <a:spcPts val="200"/>
              </a:spcAft>
              <a:buClr>
                <a:srgbClr val="5F5F5F"/>
              </a:buClr>
              <a:buSzPct val="85000"/>
              <a:buFont typeface="Arial" panose="020B0604020202020204" pitchFamily="34" charset="0"/>
              <a:buChar char="•"/>
              <a:defRPr/>
            </a:pPr>
            <a:r>
              <a:rPr lang="ko-KR" altLang="en-US" sz="1050" b="1" dirty="0">
                <a:ln>
                  <a:solidFill>
                    <a:prstClr val="white">
                      <a:lumMod val="50000"/>
                      <a:alpha val="0"/>
                    </a:prst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해외에서 발행</a:t>
            </a:r>
            <a:r>
              <a:rPr lang="en-US" altLang="ko-KR" sz="1050" b="1" dirty="0">
                <a:ln>
                  <a:solidFill>
                    <a:prstClr val="white">
                      <a:lumMod val="50000"/>
                      <a:alpha val="0"/>
                    </a:prst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50" b="1" dirty="0">
                <a:ln>
                  <a:solidFill>
                    <a:prstClr val="white">
                      <a:lumMod val="50000"/>
                      <a:alpha val="0"/>
                    </a:prst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국내 투자자 대상 청약 권유 등 </a:t>
            </a:r>
            <a:r>
              <a:rPr lang="ko-KR" altLang="en-US" sz="1050" dirty="0">
                <a:ln>
                  <a:solidFill>
                    <a:prstClr val="white">
                      <a:lumMod val="50000"/>
                      <a:alpha val="0"/>
                    </a:prst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효과가 국내에 미치는 경우</a:t>
            </a:r>
            <a:endParaRPr lang="en-US" altLang="ko-KR" sz="1050" dirty="0">
              <a:ln>
                <a:solidFill>
                  <a:prstClr val="white">
                    <a:lumMod val="50000"/>
                    <a:alpha val="0"/>
                  </a:prst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defTabSz="913607">
              <a:lnSpc>
                <a:spcPct val="110000"/>
              </a:lnSpc>
              <a:spcAft>
                <a:spcPts val="200"/>
              </a:spcAft>
              <a:buClr>
                <a:srgbClr val="5F5F5F"/>
              </a:buClr>
              <a:buSzPct val="85000"/>
              <a:defRPr/>
            </a:pPr>
            <a:r>
              <a:rPr lang="ko-KR" altLang="ko-KR" sz="1050" b="1" dirty="0">
                <a:ln>
                  <a:solidFill>
                    <a:prstClr val="white">
                      <a:lumMod val="50000"/>
                      <a:alpha val="0"/>
                    </a:prst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en-US" altLang="ko-KR" sz="1050" b="1" dirty="0">
                <a:ln>
                  <a:solidFill>
                    <a:prstClr val="white">
                      <a:lumMod val="50000"/>
                      <a:alpha val="0"/>
                    </a:prst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50" b="1" dirty="0">
                <a:ln>
                  <a:solidFill>
                    <a:prstClr val="white">
                      <a:lumMod val="50000"/>
                      <a:alpha val="0"/>
                    </a:prst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자본시장법 적용</a:t>
            </a:r>
          </a:p>
        </p:txBody>
      </p:sp>
      <p:sp>
        <p:nvSpPr>
          <p:cNvPr id="48" name="직사각형 47">
            <a:extLst>
              <a:ext uri="{FF2B5EF4-FFF2-40B4-BE49-F238E27FC236}">
                <a16:creationId xmlns:a16="http://schemas.microsoft.com/office/drawing/2014/main" id="{D3FEBF4E-6760-4394-8E35-98AEC331F5C8}"/>
              </a:ext>
            </a:extLst>
          </p:cNvPr>
          <p:cNvSpPr/>
          <p:nvPr/>
        </p:nvSpPr>
        <p:spPr>
          <a:xfrm>
            <a:off x="7799638" y="2700457"/>
            <a:ext cx="1577565" cy="1080000"/>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171450" indent="-171450" defTabSz="913607">
              <a:lnSpc>
                <a:spcPct val="110000"/>
              </a:lnSpc>
              <a:spcAft>
                <a:spcPts val="200"/>
              </a:spcAft>
              <a:buClr>
                <a:srgbClr val="5F5F5F"/>
              </a:buClr>
              <a:buSzPct val="85000"/>
              <a:buFont typeface="Arial" panose="020B0604020202020204" pitchFamily="34" charset="0"/>
              <a:buChar char="•"/>
              <a:defRPr/>
            </a:pPr>
            <a:r>
              <a:rPr lang="ko-KR" altLang="en-US" sz="1050" dirty="0">
                <a:ln>
                  <a:solidFill>
                    <a:prstClr val="white">
                      <a:lumMod val="50000"/>
                      <a:alpha val="0"/>
                    </a:prst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자본시장법 의도적으로 우회 시도 시</a:t>
            </a:r>
            <a:r>
              <a:rPr lang="en-US" altLang="ko-KR" sz="1050" b="1" dirty="0">
                <a:ln>
                  <a:solidFill>
                    <a:prstClr val="white">
                      <a:lumMod val="50000"/>
                      <a:alpha val="0"/>
                    </a:prst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50" b="1" dirty="0">
                <a:ln>
                  <a:solidFill>
                    <a:prstClr val="white">
                      <a:lumMod val="50000"/>
                      <a:alpha val="0"/>
                    </a:prst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증권 규제의 취지와 투자자 보호 필요성 </a:t>
            </a:r>
            <a:r>
              <a:rPr lang="ko-KR" altLang="en-US" sz="1050" dirty="0">
                <a:ln>
                  <a:solidFill>
                    <a:prstClr val="white">
                      <a:lumMod val="50000"/>
                      <a:alpha val="0"/>
                    </a:prst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등을 감안해</a:t>
            </a:r>
            <a:r>
              <a:rPr lang="ko-KR" altLang="en-US" sz="1050" b="1" dirty="0">
                <a:ln>
                  <a:solidFill>
                    <a:prstClr val="white">
                      <a:lumMod val="50000"/>
                      <a:alpha val="0"/>
                    </a:prst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적극적으로 해석</a:t>
            </a:r>
            <a:r>
              <a:rPr lang="en-US" altLang="ko-KR" sz="1050" b="1" dirty="0">
                <a:ln>
                  <a:solidFill>
                    <a:prstClr val="white">
                      <a:lumMod val="50000"/>
                      <a:alpha val="0"/>
                    </a:prst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50" b="1" dirty="0">
                <a:ln>
                  <a:solidFill>
                    <a:prstClr val="white">
                      <a:lumMod val="50000"/>
                      <a:alpha val="0"/>
                    </a:prst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적용</a:t>
            </a:r>
          </a:p>
        </p:txBody>
      </p:sp>
      <p:sp>
        <p:nvSpPr>
          <p:cNvPr id="49" name="직사각형 48">
            <a:extLst>
              <a:ext uri="{FF2B5EF4-FFF2-40B4-BE49-F238E27FC236}">
                <a16:creationId xmlns:a16="http://schemas.microsoft.com/office/drawing/2014/main" id="{5559787E-51AD-4E55-8DF2-722A737D8A50}"/>
              </a:ext>
            </a:extLst>
          </p:cNvPr>
          <p:cNvSpPr/>
          <p:nvPr/>
        </p:nvSpPr>
        <p:spPr>
          <a:xfrm>
            <a:off x="488899" y="3921063"/>
            <a:ext cx="8927950" cy="324000"/>
          </a:xfrm>
          <a:prstGeom prst="rect">
            <a:avLst/>
          </a:prstGeom>
          <a:solidFill>
            <a:schemeClr val="bg1">
              <a:lumMod val="95000"/>
            </a:schemeClr>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Ins="72000" rtlCol="0" anchor="ctr">
            <a:noAutofit/>
          </a:bodyPr>
          <a:lstStyle/>
          <a:p>
            <a:pPr>
              <a:lnSpc>
                <a:spcPct val="110000"/>
              </a:lnSpc>
            </a:pPr>
            <a:r>
              <a:rPr lang="ko-KR" altLang="en-US"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디지털자산이라는 형태적 특성을 고려하여 투자계약증권의 각 요건에 대한 설명 추가 보완</a:t>
            </a:r>
            <a:r>
              <a:rPr lang="en-US" altLang="ko-KR"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증권에 해당할 가능성이 높은 경우와 낮은 경우에 대한 예시를 추가</a:t>
            </a:r>
          </a:p>
        </p:txBody>
      </p:sp>
      <p:sp>
        <p:nvSpPr>
          <p:cNvPr id="2" name="TextBox 1">
            <a:extLst>
              <a:ext uri="{FF2B5EF4-FFF2-40B4-BE49-F238E27FC236}">
                <a16:creationId xmlns:a16="http://schemas.microsoft.com/office/drawing/2014/main" id="{69C3991D-3A84-FDC6-6A7B-A2F6CABC897B}"/>
              </a:ext>
            </a:extLst>
          </p:cNvPr>
          <p:cNvSpPr txBox="1"/>
          <p:nvPr/>
        </p:nvSpPr>
        <p:spPr>
          <a:xfrm>
            <a:off x="488950" y="5993710"/>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(2023.2.6), “</a:t>
            </a:r>
            <a:r>
              <a:rPr lang="ko-KR" altLang="en-US" dirty="0">
                <a:solidFill>
                  <a:schemeClr val="bg1">
                    <a:lumMod val="50000"/>
                  </a:schemeClr>
                </a:solidFill>
              </a:rPr>
              <a:t>토큰 증권</a:t>
            </a:r>
            <a:r>
              <a:rPr lang="en-US" altLang="ko-KR" dirty="0">
                <a:solidFill>
                  <a:schemeClr val="bg1">
                    <a:lumMod val="50000"/>
                  </a:schemeClr>
                </a:solidFill>
              </a:rPr>
              <a:t>(Security Token) </a:t>
            </a:r>
            <a:r>
              <a:rPr lang="ko-KR" altLang="en-US" dirty="0">
                <a:solidFill>
                  <a:schemeClr val="bg1">
                    <a:lumMod val="50000"/>
                  </a:schemeClr>
                </a:solidFill>
              </a:rPr>
              <a:t>발행</a:t>
            </a:r>
            <a:r>
              <a:rPr lang="en-US" altLang="ko-KR" dirty="0">
                <a:solidFill>
                  <a:schemeClr val="bg1">
                    <a:lumMod val="50000"/>
                  </a:schemeClr>
                </a:solidFill>
              </a:rPr>
              <a:t>·</a:t>
            </a:r>
            <a:r>
              <a:rPr lang="ko-KR" altLang="en-US" dirty="0">
                <a:solidFill>
                  <a:schemeClr val="bg1">
                    <a:lumMod val="50000"/>
                  </a:schemeClr>
                </a:solidFill>
              </a:rPr>
              <a:t>유통 규율체계 정비방안</a:t>
            </a:r>
            <a:r>
              <a:rPr lang="en-US" altLang="ko-KR" dirty="0">
                <a:solidFill>
                  <a:schemeClr val="bg1">
                    <a:lumMod val="50000"/>
                  </a:schemeClr>
                </a:solidFill>
              </a:rPr>
              <a:t>- </a:t>
            </a:r>
            <a:r>
              <a:rPr lang="ko-KR" altLang="en-US" dirty="0">
                <a:solidFill>
                  <a:schemeClr val="bg1">
                    <a:lumMod val="50000"/>
                  </a:schemeClr>
                </a:solidFill>
              </a:rPr>
              <a:t>자본시장법 규율 내에서 </a:t>
            </a:r>
            <a:r>
              <a:rPr lang="en-US" altLang="ko-KR" dirty="0">
                <a:solidFill>
                  <a:schemeClr val="bg1">
                    <a:lumMod val="50000"/>
                  </a:schemeClr>
                </a:solidFill>
              </a:rPr>
              <a:t>STO</a:t>
            </a:r>
            <a:r>
              <a:rPr lang="ko-KR" altLang="en-US" dirty="0">
                <a:solidFill>
                  <a:schemeClr val="bg1">
                    <a:lumMod val="50000"/>
                  </a:schemeClr>
                </a:solidFill>
              </a:rPr>
              <a:t>를 허용하겠습니다</a:t>
            </a:r>
            <a:r>
              <a:rPr lang="en-US" altLang="ko-KR" dirty="0">
                <a:solidFill>
                  <a:schemeClr val="bg1">
                    <a:lumMod val="50000"/>
                  </a:schemeClr>
                </a:solidFill>
              </a:rPr>
              <a:t>. –”</a:t>
            </a:r>
          </a:p>
        </p:txBody>
      </p:sp>
    </p:spTree>
    <p:extLst>
      <p:ext uri="{BB962C8B-B14F-4D97-AF65-F5344CB8AC3E}">
        <p14:creationId xmlns:p14="http://schemas.microsoft.com/office/powerpoint/2010/main" val="14491613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4D224960-2F8C-42DD-90E0-39908A384553}"/>
              </a:ext>
            </a:extLst>
          </p:cNvPr>
          <p:cNvSpPr/>
          <p:nvPr/>
        </p:nvSpPr>
        <p:spPr>
          <a:xfrm>
            <a:off x="488899" y="1196615"/>
            <a:ext cx="8928101" cy="1156092"/>
          </a:xfrm>
          <a:prstGeom prst="rect">
            <a:avLst/>
          </a:prstGeom>
          <a:solidFill>
            <a:schemeClr val="accent1">
              <a:lumMod val="20000"/>
              <a:lumOff val="8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20000"/>
              </a:lnSpc>
              <a:defRPr/>
            </a:pPr>
            <a:r>
              <a:rPr lang="en-US" altLang="ko-KR" sz="1100" kern="0" dirty="0">
                <a:ln>
                  <a:solidFill>
                    <a:schemeClr val="accent4">
                      <a:alpha val="0"/>
                    </a:schemeClr>
                  </a:solidFill>
                </a:ln>
                <a:solidFill>
                  <a:schemeClr val="tx1"/>
                </a:solidFill>
                <a:latin typeface="+mn-ea"/>
              </a:rPr>
              <a:t>[</a:t>
            </a:r>
            <a:r>
              <a:rPr lang="ko-KR" altLang="en-US" sz="1100" kern="0" dirty="0">
                <a:ln>
                  <a:solidFill>
                    <a:schemeClr val="accent4">
                      <a:alpha val="0"/>
                    </a:schemeClr>
                  </a:solidFill>
                </a:ln>
                <a:solidFill>
                  <a:schemeClr val="tx1"/>
                </a:solidFill>
                <a:latin typeface="+mn-ea"/>
              </a:rPr>
              <a:t>과제</a:t>
            </a:r>
            <a:r>
              <a:rPr lang="en-US" altLang="ko-KR" sz="1100" kern="0" dirty="0">
                <a:ln>
                  <a:solidFill>
                    <a:schemeClr val="accent4">
                      <a:alpha val="0"/>
                    </a:schemeClr>
                  </a:solidFill>
                </a:ln>
                <a:solidFill>
                  <a:schemeClr val="tx1"/>
                </a:solidFill>
                <a:latin typeface="+mn-ea"/>
              </a:rPr>
              <a:t>2] </a:t>
            </a:r>
          </a:p>
          <a:p>
            <a:pPr>
              <a:lnSpc>
                <a:spcPct val="120000"/>
              </a:lnSpc>
              <a:defRPr/>
            </a:pPr>
            <a:r>
              <a:rPr lang="ko-KR" altLang="en-US" sz="1100" kern="0" dirty="0">
                <a:ln>
                  <a:solidFill>
                    <a:schemeClr val="accent4">
                      <a:alpha val="0"/>
                    </a:schemeClr>
                  </a:solidFill>
                </a:ln>
                <a:solidFill>
                  <a:schemeClr val="tx1"/>
                </a:solidFill>
                <a:latin typeface="+mn-ea"/>
              </a:rPr>
              <a:t>토큰 증권 발행</a:t>
            </a:r>
            <a:r>
              <a:rPr lang="en-US" altLang="ko-KR" sz="1100" kern="0" dirty="0">
                <a:ln>
                  <a:solidFill>
                    <a:schemeClr val="accent4">
                      <a:alpha val="0"/>
                    </a:schemeClr>
                  </a:solidFill>
                </a:ln>
                <a:solidFill>
                  <a:schemeClr val="tx1"/>
                </a:solidFill>
                <a:latin typeface="+mn-ea"/>
              </a:rPr>
              <a:t>·</a:t>
            </a:r>
            <a:r>
              <a:rPr lang="ko-KR" altLang="en-US" sz="1100" kern="0" dirty="0">
                <a:ln>
                  <a:solidFill>
                    <a:schemeClr val="accent4">
                      <a:alpha val="0"/>
                    </a:schemeClr>
                  </a:solidFill>
                </a:ln>
                <a:solidFill>
                  <a:schemeClr val="tx1"/>
                </a:solidFill>
                <a:latin typeface="+mn-ea"/>
              </a:rPr>
              <a:t>유통 규율체계 정비 디지털자산의 증권 여부 판단 원칙 제시</a:t>
            </a:r>
            <a:endParaRPr lang="en-US" altLang="ko-KR" sz="1100" kern="0" dirty="0">
              <a:ln>
                <a:solidFill>
                  <a:schemeClr val="accent4">
                    <a:alpha val="0"/>
                  </a:schemeClr>
                </a:solidFill>
              </a:ln>
              <a:solidFill>
                <a:schemeClr val="tx1"/>
              </a:solidFill>
              <a:latin typeface="+mn-ea"/>
            </a:endParaRPr>
          </a:p>
          <a:p>
            <a:pPr>
              <a:lnSpc>
                <a:spcPct val="120000"/>
              </a:lnSpc>
              <a:defRPr/>
            </a:pPr>
            <a:r>
              <a:rPr lang="ko-KR" altLang="en-US" sz="1100" kern="0" dirty="0">
                <a:ln>
                  <a:solidFill>
                    <a:schemeClr val="accent4">
                      <a:alpha val="0"/>
                    </a:schemeClr>
                  </a:solidFill>
                </a:ln>
                <a:solidFill>
                  <a:schemeClr val="tx1"/>
                </a:solidFill>
                <a:latin typeface="+mn-ea"/>
              </a:rPr>
              <a:t>① 토큰 증권을 전자증권법 제도상 증권발행 형태로 수용</a:t>
            </a:r>
            <a:endParaRPr lang="en-US" altLang="ko-KR" sz="1100" kern="0" dirty="0">
              <a:ln>
                <a:solidFill>
                  <a:schemeClr val="accent4">
                    <a:alpha val="0"/>
                  </a:schemeClr>
                </a:solidFill>
              </a:ln>
              <a:solidFill>
                <a:schemeClr val="tx1"/>
              </a:solidFill>
              <a:latin typeface="+mn-ea"/>
            </a:endParaRPr>
          </a:p>
          <a:p>
            <a:pPr>
              <a:lnSpc>
                <a:spcPct val="120000"/>
              </a:lnSpc>
              <a:defRPr/>
            </a:pPr>
            <a:r>
              <a:rPr lang="ko-KR" altLang="en-US" sz="1100" kern="0" dirty="0">
                <a:ln>
                  <a:solidFill>
                    <a:schemeClr val="accent4">
                      <a:alpha val="0"/>
                    </a:schemeClr>
                  </a:solidFill>
                </a:ln>
                <a:solidFill>
                  <a:schemeClr val="tx1"/>
                </a:solidFill>
                <a:latin typeface="+mn-ea"/>
              </a:rPr>
              <a:t>② 직접 토큰 증권을 등록</a:t>
            </a:r>
            <a:r>
              <a:rPr lang="en-US" altLang="ko-KR" sz="1100" kern="0" dirty="0">
                <a:ln>
                  <a:solidFill>
                    <a:schemeClr val="accent4">
                      <a:alpha val="0"/>
                    </a:schemeClr>
                  </a:solidFill>
                </a:ln>
                <a:solidFill>
                  <a:schemeClr val="tx1"/>
                </a:solidFill>
                <a:latin typeface="+mn-ea"/>
              </a:rPr>
              <a:t>·</a:t>
            </a:r>
            <a:r>
              <a:rPr lang="ko-KR" altLang="en-US" sz="1100" kern="0" dirty="0">
                <a:ln>
                  <a:solidFill>
                    <a:schemeClr val="accent4">
                      <a:alpha val="0"/>
                    </a:schemeClr>
                  </a:solidFill>
                </a:ln>
                <a:solidFill>
                  <a:schemeClr val="tx1"/>
                </a:solidFill>
                <a:latin typeface="+mn-ea"/>
              </a:rPr>
              <a:t>관리하는 발행인 계좌관리기관 신설</a:t>
            </a:r>
            <a:endParaRPr lang="en-US" altLang="ko-KR" sz="1100" kern="0" dirty="0">
              <a:ln>
                <a:solidFill>
                  <a:schemeClr val="accent4">
                    <a:alpha val="0"/>
                  </a:schemeClr>
                </a:solidFill>
              </a:ln>
              <a:solidFill>
                <a:schemeClr val="tx1"/>
              </a:solidFill>
              <a:latin typeface="+mn-ea"/>
            </a:endParaRPr>
          </a:p>
          <a:p>
            <a:pPr>
              <a:lnSpc>
                <a:spcPct val="120000"/>
              </a:lnSpc>
              <a:defRPr/>
            </a:pPr>
            <a:r>
              <a:rPr lang="ko-KR" altLang="en-US" sz="1100" kern="0" dirty="0">
                <a:ln>
                  <a:solidFill>
                    <a:schemeClr val="accent4">
                      <a:alpha val="0"/>
                    </a:schemeClr>
                  </a:solidFill>
                </a:ln>
                <a:solidFill>
                  <a:schemeClr val="tx1"/>
                </a:solidFill>
                <a:latin typeface="+mn-ea"/>
              </a:rPr>
              <a:t>③ 투자계약증권</a:t>
            </a:r>
            <a:r>
              <a:rPr lang="en-US" altLang="ko-KR" sz="1100" kern="0" dirty="0">
                <a:ln>
                  <a:solidFill>
                    <a:schemeClr val="accent4">
                      <a:alpha val="0"/>
                    </a:schemeClr>
                  </a:solidFill>
                </a:ln>
                <a:solidFill>
                  <a:schemeClr val="tx1"/>
                </a:solidFill>
                <a:latin typeface="+mn-ea"/>
              </a:rPr>
              <a:t>·</a:t>
            </a:r>
            <a:r>
              <a:rPr lang="ko-KR" altLang="en-US" sz="1100" kern="0" dirty="0">
                <a:ln>
                  <a:solidFill>
                    <a:schemeClr val="accent4">
                      <a:alpha val="0"/>
                    </a:schemeClr>
                  </a:solidFill>
                </a:ln>
                <a:solidFill>
                  <a:schemeClr val="tx1"/>
                </a:solidFill>
                <a:latin typeface="+mn-ea"/>
              </a:rPr>
              <a:t>수익증권에 대한 장외거래중개업 신설</a:t>
            </a:r>
          </a:p>
        </p:txBody>
      </p:sp>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a:xfrm>
            <a:off x="488949" y="333149"/>
            <a:ext cx="8928101" cy="184666"/>
          </a:xfrm>
        </p:spPr>
        <p:txBody>
          <a:bodyPr/>
          <a:lstStyle/>
          <a:p>
            <a:pPr latinLnBrk="0"/>
            <a:r>
              <a:rPr lang="en-US" altLang="ko-KR" dirty="0"/>
              <a:t>VI. </a:t>
            </a:r>
            <a:r>
              <a:rPr lang="ko-KR" altLang="en-US" dirty="0"/>
              <a:t>가상자산</a:t>
            </a:r>
            <a:r>
              <a:rPr lang="en-US" altLang="ko-KR" dirty="0"/>
              <a:t>/</a:t>
            </a:r>
            <a:r>
              <a:rPr lang="ko-KR" altLang="en-US" dirty="0" err="1"/>
              <a:t>핀테크</a:t>
            </a:r>
            <a:r>
              <a:rPr lang="ko-KR" altLang="en-US" dirty="0"/>
              <a:t> 등 신금융업 </a:t>
            </a: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2023.2.6</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8950" y="5993710"/>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(2023.2.6), “</a:t>
            </a:r>
            <a:r>
              <a:rPr lang="ko-KR" altLang="en-US" dirty="0">
                <a:solidFill>
                  <a:schemeClr val="bg1">
                    <a:lumMod val="50000"/>
                  </a:schemeClr>
                </a:solidFill>
              </a:rPr>
              <a:t>토큰 증권</a:t>
            </a:r>
            <a:r>
              <a:rPr lang="en-US" altLang="ko-KR" dirty="0">
                <a:solidFill>
                  <a:schemeClr val="bg1">
                    <a:lumMod val="50000"/>
                  </a:schemeClr>
                </a:solidFill>
              </a:rPr>
              <a:t>(Security Token) </a:t>
            </a:r>
            <a:r>
              <a:rPr lang="ko-KR" altLang="en-US" dirty="0">
                <a:solidFill>
                  <a:schemeClr val="bg1">
                    <a:lumMod val="50000"/>
                  </a:schemeClr>
                </a:solidFill>
              </a:rPr>
              <a:t>발행</a:t>
            </a:r>
            <a:r>
              <a:rPr lang="en-US" altLang="ko-KR" dirty="0">
                <a:solidFill>
                  <a:schemeClr val="bg1">
                    <a:lumMod val="50000"/>
                  </a:schemeClr>
                </a:solidFill>
              </a:rPr>
              <a:t>·</a:t>
            </a:r>
            <a:r>
              <a:rPr lang="ko-KR" altLang="en-US" dirty="0">
                <a:solidFill>
                  <a:schemeClr val="bg1">
                    <a:lumMod val="50000"/>
                  </a:schemeClr>
                </a:solidFill>
              </a:rPr>
              <a:t>유통 규율체계 정비방안</a:t>
            </a:r>
            <a:r>
              <a:rPr lang="en-US" altLang="ko-KR" dirty="0">
                <a:solidFill>
                  <a:schemeClr val="bg1">
                    <a:lumMod val="50000"/>
                  </a:schemeClr>
                </a:solidFill>
              </a:rPr>
              <a:t>- </a:t>
            </a:r>
            <a:r>
              <a:rPr lang="ko-KR" altLang="en-US" dirty="0">
                <a:solidFill>
                  <a:schemeClr val="bg1">
                    <a:lumMod val="50000"/>
                  </a:schemeClr>
                </a:solidFill>
              </a:rPr>
              <a:t>자본시장법 규율 내에서 </a:t>
            </a:r>
            <a:r>
              <a:rPr lang="en-US" altLang="ko-KR" dirty="0">
                <a:solidFill>
                  <a:schemeClr val="bg1">
                    <a:lumMod val="50000"/>
                  </a:schemeClr>
                </a:solidFill>
              </a:rPr>
              <a:t>STO</a:t>
            </a:r>
            <a:r>
              <a:rPr lang="ko-KR" altLang="en-US" dirty="0">
                <a:solidFill>
                  <a:schemeClr val="bg1">
                    <a:lumMod val="50000"/>
                  </a:schemeClr>
                </a:solidFill>
              </a:rPr>
              <a:t>를 허용하겠습니다</a:t>
            </a:r>
            <a:r>
              <a:rPr lang="en-US" altLang="ko-KR" dirty="0">
                <a:solidFill>
                  <a:schemeClr val="bg1">
                    <a:lumMod val="50000"/>
                  </a:schemeClr>
                </a:solidFill>
              </a:rPr>
              <a:t>.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a:xfrm>
            <a:off x="488950" y="617249"/>
            <a:ext cx="8928100" cy="322262"/>
          </a:xfrm>
        </p:spPr>
        <p:txBody>
          <a:bodyPr/>
          <a:lstStyle/>
          <a:p>
            <a:pPr lvl="0" latinLnBrk="0"/>
            <a:r>
              <a:rPr lang="ko-KR" altLang="en-US" dirty="0"/>
              <a:t>자본시장법 규율 내 </a:t>
            </a:r>
            <a:r>
              <a:rPr lang="en-US" altLang="ko-KR" dirty="0"/>
              <a:t>STO</a:t>
            </a:r>
            <a:r>
              <a:rPr lang="ko-KR" altLang="en-US" dirty="0"/>
              <a:t> 허용 위한</a:t>
            </a:r>
            <a:r>
              <a:rPr lang="en-US" altLang="ko-KR" dirty="0"/>
              <a:t> </a:t>
            </a:r>
            <a:r>
              <a:rPr lang="ko-KR" altLang="en-US" dirty="0"/>
              <a:t>토큰 증권 발행</a:t>
            </a:r>
            <a:r>
              <a:rPr lang="en-US" altLang="ko-KR" dirty="0"/>
              <a:t>·</a:t>
            </a:r>
            <a:r>
              <a:rPr lang="ko-KR" altLang="en-US" dirty="0"/>
              <a:t>유통 규율체계 정비 </a:t>
            </a:r>
            <a:r>
              <a:rPr lang="en-US" altLang="ko-KR" dirty="0"/>
              <a:t>(</a:t>
            </a:r>
            <a:r>
              <a:rPr lang="ko-KR" altLang="en-US" dirty="0"/>
              <a:t>계속</a:t>
            </a:r>
            <a:r>
              <a:rPr lang="en-US" altLang="ko-KR" dirty="0"/>
              <a:t>)</a:t>
            </a:r>
            <a:endParaRPr lang="ko-KR" altLang="en-US" dirty="0"/>
          </a:p>
        </p:txBody>
      </p:sp>
      <p:sp>
        <p:nvSpPr>
          <p:cNvPr id="9" name="직사각형 8">
            <a:extLst>
              <a:ext uri="{FF2B5EF4-FFF2-40B4-BE49-F238E27FC236}">
                <a16:creationId xmlns:a16="http://schemas.microsoft.com/office/drawing/2014/main" id="{BC620C30-EDC9-4408-85D2-252D2E816510}"/>
              </a:ext>
            </a:extLst>
          </p:cNvPr>
          <p:cNvSpPr/>
          <p:nvPr/>
        </p:nvSpPr>
        <p:spPr>
          <a:xfrm>
            <a:off x="488950" y="2428898"/>
            <a:ext cx="8928100" cy="313394"/>
          </a:xfrm>
          <a:prstGeom prst="rect">
            <a:avLst/>
          </a:prstGeom>
          <a:solidFill>
            <a:schemeClr val="bg1">
              <a:lumMod val="95000"/>
            </a:schemeClr>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Ins="72000" rtlCol="0" anchor="ctr">
            <a:noAutofit/>
          </a:bodyPr>
          <a:lstStyle/>
          <a:p>
            <a:pPr>
              <a:lnSpc>
                <a:spcPct val="110000"/>
              </a:lnSpc>
            </a:pPr>
            <a:r>
              <a:rPr lang="ko-KR" altLang="en-US"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기본 방향</a:t>
            </a:r>
            <a:r>
              <a:rPr lang="en-US" altLang="ko-KR"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토큰 증권의 혁신성과 자본시장법의 투자자 보호 취지를 균형 있게 추진</a:t>
            </a:r>
          </a:p>
        </p:txBody>
      </p:sp>
      <p:sp>
        <p:nvSpPr>
          <p:cNvPr id="11" name="직사각형 10">
            <a:extLst>
              <a:ext uri="{FF2B5EF4-FFF2-40B4-BE49-F238E27FC236}">
                <a16:creationId xmlns:a16="http://schemas.microsoft.com/office/drawing/2014/main" id="{074C7ACF-A857-42CE-A112-4136E2EFAD85}"/>
              </a:ext>
            </a:extLst>
          </p:cNvPr>
          <p:cNvSpPr/>
          <p:nvPr/>
        </p:nvSpPr>
        <p:spPr>
          <a:xfrm>
            <a:off x="488900" y="2742292"/>
            <a:ext cx="8928000" cy="3134633"/>
          </a:xfrm>
          <a:prstGeom prst="rect">
            <a:avLst/>
          </a:prstGeom>
          <a:noFill/>
          <a:ln w="6350">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44000" rIns="108000" rtlCol="0" anchor="t"/>
          <a:lstStyle/>
          <a:p>
            <a:pPr marL="108000" indent="-108000">
              <a:lnSpc>
                <a:spcPct val="110000"/>
              </a:lnSpc>
              <a:spcAft>
                <a:spcPts val="300"/>
              </a:spcAft>
              <a:buFont typeface="Arial" panose="020B0604020202020204" pitchFamily="34" charset="0"/>
              <a:buChar char="•"/>
            </a:pP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토큰 증권의 혁신성은 증권사 등 금융기관 중심의 전자증권 제도 하에서는 발행이 어려웠던 </a:t>
            </a:r>
            <a:r>
              <a:rPr lang="ko-KR" altLang="en-US" sz="1000"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다양한 권리를 증권화</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하고</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이러한 비정형적 증권들이 </a:t>
            </a:r>
            <a:r>
              <a:rPr lang="ko-KR" altLang="en-US" sz="1000"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디지털화</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됨에 따라 거래의 편의성 증진</a:t>
            </a: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269875" indent="-182563">
              <a:lnSpc>
                <a:spcPct val="110000"/>
              </a:lnSpc>
              <a:spcAft>
                <a:spcPts val="300"/>
              </a:spcAft>
              <a:buFontTx/>
              <a:buChar char="-"/>
            </a:pP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정보비대칭을 해소하고 시장 질서를 확립해 투자자 보호할 수 있도록 토큰 증권이 제대로 발행</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유통될 수 있는 제도적 기반 마련</a:t>
            </a: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171450">
              <a:lnSpc>
                <a:spcPct val="110000"/>
              </a:lnSpc>
              <a:spcAft>
                <a:spcPts val="300"/>
              </a:spcAft>
              <a:buFontTx/>
              <a:buChar char="-"/>
            </a:pP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16" name="직사각형 15">
            <a:extLst>
              <a:ext uri="{FF2B5EF4-FFF2-40B4-BE49-F238E27FC236}">
                <a16:creationId xmlns:a16="http://schemas.microsoft.com/office/drawing/2014/main" id="{EECC39AC-A3AB-4400-AB6B-7E1A7CCE53F3}"/>
              </a:ext>
            </a:extLst>
          </p:cNvPr>
          <p:cNvSpPr/>
          <p:nvPr/>
        </p:nvSpPr>
        <p:spPr>
          <a:xfrm>
            <a:off x="5632364" y="5299364"/>
            <a:ext cx="155372" cy="362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pic>
        <p:nvPicPr>
          <p:cNvPr id="15361" name="_x300853024">
            <a:extLst>
              <a:ext uri="{FF2B5EF4-FFF2-40B4-BE49-F238E27FC236}">
                <a16:creationId xmlns:a16="http://schemas.microsoft.com/office/drawing/2014/main" id="{623760C9-CEA6-4C98-81EF-BFC7AEFDBC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42" b="1558"/>
          <a:stretch>
            <a:fillRect/>
          </a:stretch>
        </p:blipFill>
        <p:spPr bwMode="auto">
          <a:xfrm>
            <a:off x="2868870" y="3573418"/>
            <a:ext cx="3888982" cy="2087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4557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087485A4-C712-4BE4-B87A-AB352F1E726D}"/>
              </a:ext>
            </a:extLst>
          </p:cNvPr>
          <p:cNvSpPr/>
          <p:nvPr/>
        </p:nvSpPr>
        <p:spPr>
          <a:xfrm>
            <a:off x="499290" y="1525831"/>
            <a:ext cx="8928000" cy="2404981"/>
          </a:xfrm>
          <a:prstGeom prst="rect">
            <a:avLst/>
          </a:prstGeom>
          <a:noFill/>
          <a:ln w="6350">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rtlCol="0" anchor="t"/>
          <a:lstStyle/>
          <a:p>
            <a:pPr marL="108000" indent="-108000">
              <a:lnSpc>
                <a:spcPct val="110000"/>
              </a:lnSpc>
              <a:spcAft>
                <a:spcPts val="300"/>
              </a:spcAft>
              <a:buFont typeface="Arial" panose="020B0604020202020204" pitchFamily="34" charset="0"/>
              <a:buChar char="•"/>
            </a:pPr>
            <a:r>
              <a:rPr lang="ko-KR" altLang="en-US" sz="1000"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분산원장 요건</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을 충족하는 </a:t>
            </a:r>
            <a:r>
              <a:rPr lang="ko-KR" altLang="en-US" sz="1000"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토큰 증권</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을 </a:t>
            </a:r>
            <a:r>
              <a:rPr lang="ko-KR" altLang="en-US" sz="1000"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전자증권법</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상 </a:t>
            </a:r>
            <a:r>
              <a:rPr lang="ko-KR" altLang="en-US" sz="1000"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증권의 디지털화</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전자등록</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방식으로 수용</a:t>
            </a: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269875" indent="-182563">
              <a:lnSpc>
                <a:spcPct val="110000"/>
              </a:lnSpc>
              <a:spcAft>
                <a:spcPts val="300"/>
              </a:spcAft>
              <a:buFontTx/>
              <a:buChar char="-"/>
            </a:pP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분산원장 기술을 증권의 권리 발생</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변경</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소멸에 관한 정보를 기재하는 법상 공부</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公簿</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의 기재 방식으로 인정</a:t>
            </a: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4763">
              <a:lnSpc>
                <a:spcPct val="110000"/>
              </a:lnSpc>
              <a:spcAft>
                <a:spcPts val="300"/>
              </a:spcAft>
              <a:buFont typeface="Wingdings" panose="05000000000000000000" pitchFamily="2" charset="2"/>
              <a:buChar char="ü"/>
            </a:pP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DLT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기술은 복수</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참여자의 거래 확인과 검증</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사후적 조작</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변경 방지</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등 요건 요구</a:t>
            </a: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269875" indent="-182563">
              <a:lnSpc>
                <a:spcPct val="110000"/>
              </a:lnSpc>
              <a:spcAft>
                <a:spcPts val="300"/>
              </a:spcAft>
              <a:buFontTx/>
              <a:buChar char="-"/>
            </a:pP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기존 전자 증권과 동일한 전자증권법상의 투자자 보호 장치 적용</a:t>
            </a: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269875" indent="-93663">
              <a:lnSpc>
                <a:spcPct val="110000"/>
              </a:lnSpc>
              <a:spcAft>
                <a:spcPts val="300"/>
              </a:spcAft>
              <a:buFont typeface="Wingdings" panose="05000000000000000000" pitchFamily="2" charset="2"/>
              <a:buChar char="ü"/>
            </a:pP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①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권리 </a:t>
            </a:r>
            <a:r>
              <a:rPr lang="ko-KR" altLang="en-US" sz="1000" dirty="0" err="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추정력과</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제</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3</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자 대항력 등을 통한 투자자 재산권</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②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권리 표준화 등 증권의 외형적 요건 심사</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③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발행총량 관리</a:t>
            </a: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269875" indent="-93663">
              <a:lnSpc>
                <a:spcPct val="110000"/>
              </a:lnSpc>
              <a:spcAft>
                <a:spcPts val="300"/>
              </a:spcAft>
              <a:buFont typeface="Wingdings" panose="05000000000000000000" pitchFamily="2" charset="2"/>
              <a:buChar char="ü"/>
            </a:pP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6212">
              <a:lnSpc>
                <a:spcPct val="110000"/>
              </a:lnSpc>
              <a:spcAft>
                <a:spcPts val="300"/>
              </a:spcAft>
            </a:pP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08000" indent="-108000">
              <a:lnSpc>
                <a:spcPct val="110000"/>
              </a:lnSpc>
              <a:spcAft>
                <a:spcPts val="300"/>
              </a:spcAft>
              <a:buFont typeface="Arial" panose="020B0604020202020204" pitchFamily="34" charset="0"/>
              <a:buChar char="•"/>
            </a:pP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일정한 요건을 갖춘 발행인은 </a:t>
            </a:r>
            <a:r>
              <a:rPr lang="ko-KR" altLang="en-US" sz="1000"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직접</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발행한 증권의 </a:t>
            </a:r>
            <a:r>
              <a:rPr lang="ko-KR" altLang="en-US" sz="1000"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권리 내용과 권리자</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등에 대한 정보를 </a:t>
            </a:r>
            <a:r>
              <a:rPr lang="ko-KR" altLang="en-US" sz="1000"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분산원장에 기재</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할 수 있도록 허용 </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발행인이 발행인 계좌관리 기관이 됨</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p>
          <a:p>
            <a:pPr marL="269875" indent="-182563">
              <a:lnSpc>
                <a:spcPct val="110000"/>
              </a:lnSpc>
              <a:spcAft>
                <a:spcPts val="300"/>
              </a:spcAft>
              <a:buFontTx/>
              <a:buChar char="-"/>
            </a:pP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신뢰성</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전문성</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안정성 등을 고려하여 요건 정할 예정</a:t>
            </a: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269875" indent="-182563">
              <a:lnSpc>
                <a:spcPct val="110000"/>
              </a:lnSpc>
              <a:spcAft>
                <a:spcPts val="300"/>
              </a:spcAft>
              <a:buFontTx/>
              <a:buChar char="-"/>
            </a:pP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요건 </a:t>
            </a:r>
            <a:r>
              <a:rPr lang="ko-KR" altLang="en-US" sz="1000" dirty="0" err="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미충족</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발행인은 증권사 등을 통해 발행 가능</a:t>
            </a: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171450">
              <a:lnSpc>
                <a:spcPct val="110000"/>
              </a:lnSpc>
              <a:spcAft>
                <a:spcPts val="300"/>
              </a:spcAft>
              <a:buFont typeface="Arial" panose="020B0604020202020204" pitchFamily="34" charset="0"/>
              <a:buChar char="•"/>
            </a:pP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다양한 권리를 토큰 증권으로 발행할 때에도 소액공모 제도 활용 가능 </a:t>
            </a: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71450" indent="-171450">
              <a:lnSpc>
                <a:spcPct val="110000"/>
              </a:lnSpc>
              <a:spcAft>
                <a:spcPts val="300"/>
              </a:spcAft>
              <a:buFont typeface="Arial" panose="020B0604020202020204" pitchFamily="34" charset="0"/>
              <a:buChar char="•"/>
            </a:pP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a:xfrm>
            <a:off x="488949" y="333149"/>
            <a:ext cx="8928101" cy="184666"/>
          </a:xfrm>
        </p:spPr>
        <p:txBody>
          <a:bodyPr/>
          <a:lstStyle/>
          <a:p>
            <a:pPr latinLnBrk="0"/>
            <a:r>
              <a:rPr lang="en-US" altLang="ko-KR" dirty="0"/>
              <a:t>VI. </a:t>
            </a:r>
            <a:r>
              <a:rPr lang="ko-KR" altLang="en-US" dirty="0"/>
              <a:t>가상자산</a:t>
            </a:r>
            <a:r>
              <a:rPr lang="en-US" altLang="ko-KR" dirty="0"/>
              <a:t>/</a:t>
            </a:r>
            <a:r>
              <a:rPr lang="ko-KR" altLang="en-US" dirty="0" err="1"/>
              <a:t>핀테크</a:t>
            </a:r>
            <a:r>
              <a:rPr lang="ko-KR" altLang="en-US" dirty="0"/>
              <a:t> 등 신금융업 </a:t>
            </a: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2023.2.6</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a:xfrm>
            <a:off x="488950" y="617249"/>
            <a:ext cx="8928100" cy="322262"/>
          </a:xfrm>
        </p:spPr>
        <p:txBody>
          <a:bodyPr/>
          <a:lstStyle/>
          <a:p>
            <a:pPr lvl="0" latinLnBrk="0"/>
            <a:r>
              <a:rPr lang="ko-KR" altLang="en-US" dirty="0"/>
              <a:t>자본시장법 규율 내 </a:t>
            </a:r>
            <a:r>
              <a:rPr lang="en-US" altLang="ko-KR" dirty="0"/>
              <a:t>STO</a:t>
            </a:r>
            <a:r>
              <a:rPr lang="ko-KR" altLang="en-US" dirty="0"/>
              <a:t> 허용 위한</a:t>
            </a:r>
            <a:r>
              <a:rPr lang="en-US" altLang="ko-KR" dirty="0"/>
              <a:t> </a:t>
            </a:r>
            <a:r>
              <a:rPr lang="ko-KR" altLang="en-US" dirty="0"/>
              <a:t>토큰 증권 발행</a:t>
            </a:r>
            <a:r>
              <a:rPr lang="en-US" altLang="ko-KR" dirty="0"/>
              <a:t>·</a:t>
            </a:r>
            <a:r>
              <a:rPr lang="ko-KR" altLang="en-US" dirty="0"/>
              <a:t>유통 규율체계 정비 </a:t>
            </a:r>
            <a:r>
              <a:rPr lang="en-US" altLang="ko-KR" dirty="0"/>
              <a:t>(</a:t>
            </a:r>
            <a:r>
              <a:rPr lang="ko-KR" altLang="en-US" dirty="0"/>
              <a:t>계속</a:t>
            </a:r>
            <a:r>
              <a:rPr lang="en-US" altLang="ko-KR" dirty="0"/>
              <a:t>)</a:t>
            </a:r>
            <a:endParaRPr lang="ko-KR" altLang="en-US" dirty="0"/>
          </a:p>
        </p:txBody>
      </p:sp>
      <p:sp>
        <p:nvSpPr>
          <p:cNvPr id="9" name="직사각형 8">
            <a:extLst>
              <a:ext uri="{FF2B5EF4-FFF2-40B4-BE49-F238E27FC236}">
                <a16:creationId xmlns:a16="http://schemas.microsoft.com/office/drawing/2014/main" id="{BC620C30-EDC9-4408-85D2-252D2E816510}"/>
              </a:ext>
            </a:extLst>
          </p:cNvPr>
          <p:cNvSpPr/>
          <p:nvPr/>
        </p:nvSpPr>
        <p:spPr>
          <a:xfrm>
            <a:off x="499290" y="2644615"/>
            <a:ext cx="8927950" cy="324000"/>
          </a:xfrm>
          <a:prstGeom prst="rect">
            <a:avLst/>
          </a:prstGeom>
          <a:solidFill>
            <a:schemeClr val="bg1">
              <a:lumMod val="95000"/>
            </a:schemeClr>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Ins="72000" rtlCol="0" anchor="ctr">
            <a:noAutofit/>
          </a:bodyPr>
          <a:lstStyle/>
          <a:p>
            <a:pPr>
              <a:lnSpc>
                <a:spcPct val="110000"/>
              </a:lnSpc>
            </a:pPr>
            <a:r>
              <a:rPr lang="en-US" altLang="ko-KR"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[2] ‘</a:t>
            </a:r>
            <a:r>
              <a:rPr lang="ko-KR" altLang="en-US"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발행인’ 계좌관리기관 신설 </a:t>
            </a:r>
            <a:r>
              <a:rPr lang="en-US" altLang="ko-KR"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전자증권법 개정</a:t>
            </a:r>
            <a:r>
              <a:rPr lang="en-US" altLang="ko-KR"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100" dirty="0">
                <a:ln>
                  <a:solidFill>
                    <a:schemeClr val="bg1">
                      <a:lumMod val="75000"/>
                      <a:alpha val="0"/>
                    </a:schemeClr>
                  </a:solidFill>
                  <a:miter lim="800000"/>
                </a:ln>
                <a:solidFill>
                  <a:schemeClr val="accent1"/>
                </a:solidFill>
                <a:latin typeface="KoPub돋움체 Medium" panose="02020603020101020101" pitchFamily="18" charset="-127"/>
                <a:ea typeface="KoPub돋움체 Medium" panose="02020603020101020101" pitchFamily="18" charset="-127"/>
              </a:rPr>
              <a:t>일정 요건</a:t>
            </a:r>
            <a:r>
              <a:rPr lang="ko-KR" altLang="en-US"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을 갖춘 발행인이 </a:t>
            </a:r>
            <a:r>
              <a:rPr lang="ko-KR" altLang="en-US" sz="1100" dirty="0">
                <a:ln>
                  <a:solidFill>
                    <a:schemeClr val="bg1">
                      <a:lumMod val="75000"/>
                      <a:alpha val="0"/>
                    </a:schemeClr>
                  </a:solidFill>
                  <a:miter lim="800000"/>
                </a:ln>
                <a:solidFill>
                  <a:schemeClr val="accent1"/>
                </a:solidFill>
                <a:latin typeface="KoPub돋움체 Medium" panose="02020603020101020101" pitchFamily="18" charset="-127"/>
                <a:ea typeface="KoPub돋움체 Medium" panose="02020603020101020101" pitchFamily="18" charset="-127"/>
              </a:rPr>
              <a:t>토큰 증권을 직접 발행</a:t>
            </a:r>
            <a:r>
              <a:rPr lang="ko-KR" altLang="en-US"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할 수 있도록 허용</a:t>
            </a:r>
          </a:p>
        </p:txBody>
      </p:sp>
      <p:sp>
        <p:nvSpPr>
          <p:cNvPr id="49" name="직사각형 48">
            <a:extLst>
              <a:ext uri="{FF2B5EF4-FFF2-40B4-BE49-F238E27FC236}">
                <a16:creationId xmlns:a16="http://schemas.microsoft.com/office/drawing/2014/main" id="{5559787E-51AD-4E55-8DF2-722A737D8A50}"/>
              </a:ext>
            </a:extLst>
          </p:cNvPr>
          <p:cNvSpPr/>
          <p:nvPr/>
        </p:nvSpPr>
        <p:spPr>
          <a:xfrm>
            <a:off x="499290" y="3871089"/>
            <a:ext cx="8927950" cy="324000"/>
          </a:xfrm>
          <a:prstGeom prst="rect">
            <a:avLst/>
          </a:prstGeom>
          <a:solidFill>
            <a:schemeClr val="bg1">
              <a:lumMod val="95000"/>
            </a:schemeClr>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Ins="72000" rtlCol="0" anchor="ctr">
            <a:noAutofit/>
          </a:bodyPr>
          <a:lstStyle/>
          <a:p>
            <a:pPr>
              <a:lnSpc>
                <a:spcPct val="110000"/>
              </a:lnSpc>
            </a:pPr>
            <a:r>
              <a:rPr lang="en-US" altLang="ko-KR"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[3] </a:t>
            </a:r>
            <a:r>
              <a:rPr lang="ko-KR" altLang="en-US"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장외거래중개업 신설 </a:t>
            </a:r>
            <a:r>
              <a:rPr lang="en-US" altLang="ko-KR"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자본시장법 개정</a:t>
            </a:r>
            <a:r>
              <a:rPr lang="en-US" altLang="ko-KR"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투자계약증권과 </a:t>
            </a:r>
            <a:r>
              <a:rPr lang="en-US" altLang="ko-KR"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100" dirty="0" err="1">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비금전</a:t>
            </a:r>
            <a:r>
              <a:rPr lang="ko-KR" altLang="en-US"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 신탁</a:t>
            </a:r>
            <a:r>
              <a:rPr lang="en-US" altLang="ko-KR"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수익증권의 소규모 </a:t>
            </a:r>
            <a:r>
              <a:rPr lang="ko-KR" altLang="en-US" sz="1100" dirty="0">
                <a:ln>
                  <a:solidFill>
                    <a:schemeClr val="bg1">
                      <a:lumMod val="75000"/>
                      <a:alpha val="0"/>
                    </a:schemeClr>
                  </a:solidFill>
                  <a:miter lim="800000"/>
                </a:ln>
                <a:solidFill>
                  <a:schemeClr val="accent1"/>
                </a:solidFill>
                <a:latin typeface="KoPub돋움체 Medium" panose="02020603020101020101" pitchFamily="18" charset="-127"/>
                <a:ea typeface="KoPub돋움체 Medium" panose="02020603020101020101" pitchFamily="18" charset="-127"/>
              </a:rPr>
              <a:t>장외 유통플랫폼 </a:t>
            </a:r>
            <a:r>
              <a:rPr lang="ko-KR" altLang="en-US"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제도화</a:t>
            </a:r>
          </a:p>
        </p:txBody>
      </p:sp>
      <p:sp>
        <p:nvSpPr>
          <p:cNvPr id="20" name="직사각형 19">
            <a:extLst>
              <a:ext uri="{FF2B5EF4-FFF2-40B4-BE49-F238E27FC236}">
                <a16:creationId xmlns:a16="http://schemas.microsoft.com/office/drawing/2014/main" id="{0E2188FC-BDD4-4203-B47B-46011ED9D434}"/>
              </a:ext>
            </a:extLst>
          </p:cNvPr>
          <p:cNvSpPr/>
          <p:nvPr/>
        </p:nvSpPr>
        <p:spPr>
          <a:xfrm>
            <a:off x="499290" y="1201831"/>
            <a:ext cx="8927950" cy="324000"/>
          </a:xfrm>
          <a:prstGeom prst="rect">
            <a:avLst/>
          </a:prstGeom>
          <a:solidFill>
            <a:schemeClr val="bg1">
              <a:lumMod val="95000"/>
            </a:schemeClr>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Ins="72000" rtlCol="0" anchor="ctr">
            <a:noAutofit/>
          </a:bodyPr>
          <a:lstStyle/>
          <a:p>
            <a:pPr>
              <a:lnSpc>
                <a:spcPct val="110000"/>
              </a:lnSpc>
            </a:pPr>
            <a:r>
              <a:rPr lang="en-US" altLang="ko-KR"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[1] </a:t>
            </a:r>
            <a:r>
              <a:rPr lang="ko-KR" altLang="en-US"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토큰 증권 발행 허용 </a:t>
            </a:r>
            <a:r>
              <a:rPr lang="en-US" altLang="ko-KR"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전자증권법 개정</a:t>
            </a:r>
            <a:r>
              <a:rPr lang="en-US" altLang="ko-KR"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토큰 증권을 </a:t>
            </a:r>
            <a:r>
              <a:rPr lang="ko-KR" altLang="en-US" sz="1100" dirty="0">
                <a:ln>
                  <a:solidFill>
                    <a:schemeClr val="bg1">
                      <a:lumMod val="75000"/>
                      <a:alpha val="0"/>
                    </a:schemeClr>
                  </a:solidFill>
                  <a:miter lim="800000"/>
                </a:ln>
                <a:solidFill>
                  <a:schemeClr val="accent1"/>
                </a:solidFill>
                <a:latin typeface="KoPub돋움체 Medium" panose="02020603020101020101" pitchFamily="18" charset="-127"/>
                <a:ea typeface="KoPub돋움체 Medium" panose="02020603020101020101" pitchFamily="18" charset="-127"/>
              </a:rPr>
              <a:t>전자증권법</a:t>
            </a:r>
            <a:r>
              <a:rPr lang="ko-KR" altLang="en-US"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 제도상 </a:t>
            </a:r>
            <a:r>
              <a:rPr lang="ko-KR" altLang="en-US" sz="1100" dirty="0">
                <a:ln>
                  <a:solidFill>
                    <a:schemeClr val="bg1">
                      <a:lumMod val="75000"/>
                      <a:alpha val="0"/>
                    </a:schemeClr>
                  </a:solidFill>
                  <a:miter lim="800000"/>
                </a:ln>
                <a:solidFill>
                  <a:schemeClr val="accent1"/>
                </a:solidFill>
                <a:latin typeface="KoPub돋움체 Medium" panose="02020603020101020101" pitchFamily="18" charset="-127"/>
                <a:ea typeface="KoPub돋움체 Medium" panose="02020603020101020101" pitchFamily="18" charset="-127"/>
              </a:rPr>
              <a:t>증권발행</a:t>
            </a:r>
            <a:r>
              <a:rPr lang="ko-KR" altLang="en-US" sz="1100" dirty="0">
                <a:ln>
                  <a:solidFill>
                    <a:schemeClr val="bg1">
                      <a:lumMod val="75000"/>
                      <a:alpha val="0"/>
                    </a:schemeClr>
                  </a:solidFill>
                  <a:miter lim="800000"/>
                </a:ln>
                <a:solidFill>
                  <a:schemeClr val="tx1">
                    <a:lumMod val="85000"/>
                    <a:lumOff val="15000"/>
                  </a:schemeClr>
                </a:solidFill>
                <a:latin typeface="KoPub돋움체 Medium" panose="02020603020101020101" pitchFamily="18" charset="-127"/>
                <a:ea typeface="KoPub돋움체 Medium" panose="02020603020101020101" pitchFamily="18" charset="-127"/>
              </a:rPr>
              <a:t> 형태로 수용</a:t>
            </a:r>
          </a:p>
        </p:txBody>
      </p:sp>
      <p:sp>
        <p:nvSpPr>
          <p:cNvPr id="22" name="TextBox 21">
            <a:extLst>
              <a:ext uri="{FF2B5EF4-FFF2-40B4-BE49-F238E27FC236}">
                <a16:creationId xmlns:a16="http://schemas.microsoft.com/office/drawing/2014/main" id="{D0272A56-B3B3-4E46-8070-7CF6F1F0A4D1}"/>
              </a:ext>
            </a:extLst>
          </p:cNvPr>
          <p:cNvSpPr txBox="1"/>
          <p:nvPr/>
        </p:nvSpPr>
        <p:spPr>
          <a:xfrm>
            <a:off x="488950" y="5993710"/>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(2023.2.6), “</a:t>
            </a:r>
            <a:r>
              <a:rPr lang="ko-KR" altLang="en-US" dirty="0">
                <a:solidFill>
                  <a:schemeClr val="bg1">
                    <a:lumMod val="50000"/>
                  </a:schemeClr>
                </a:solidFill>
              </a:rPr>
              <a:t>토큰 증권</a:t>
            </a:r>
            <a:r>
              <a:rPr lang="en-US" altLang="ko-KR" dirty="0">
                <a:solidFill>
                  <a:schemeClr val="bg1">
                    <a:lumMod val="50000"/>
                  </a:schemeClr>
                </a:solidFill>
              </a:rPr>
              <a:t>(Security Token) </a:t>
            </a:r>
            <a:r>
              <a:rPr lang="ko-KR" altLang="en-US" dirty="0">
                <a:solidFill>
                  <a:schemeClr val="bg1">
                    <a:lumMod val="50000"/>
                  </a:schemeClr>
                </a:solidFill>
              </a:rPr>
              <a:t>발행</a:t>
            </a:r>
            <a:r>
              <a:rPr lang="en-US" altLang="ko-KR" dirty="0">
                <a:solidFill>
                  <a:schemeClr val="bg1">
                    <a:lumMod val="50000"/>
                  </a:schemeClr>
                </a:solidFill>
              </a:rPr>
              <a:t>·</a:t>
            </a:r>
            <a:r>
              <a:rPr lang="ko-KR" altLang="en-US" dirty="0">
                <a:solidFill>
                  <a:schemeClr val="bg1">
                    <a:lumMod val="50000"/>
                  </a:schemeClr>
                </a:solidFill>
              </a:rPr>
              <a:t>유통 규율체계 정비방안</a:t>
            </a:r>
            <a:r>
              <a:rPr lang="en-US" altLang="ko-KR" dirty="0">
                <a:solidFill>
                  <a:schemeClr val="bg1">
                    <a:lumMod val="50000"/>
                  </a:schemeClr>
                </a:solidFill>
              </a:rPr>
              <a:t>- </a:t>
            </a:r>
            <a:r>
              <a:rPr lang="ko-KR" altLang="en-US" dirty="0">
                <a:solidFill>
                  <a:schemeClr val="bg1">
                    <a:lumMod val="50000"/>
                  </a:schemeClr>
                </a:solidFill>
              </a:rPr>
              <a:t>자본시장법 규율 내에서 </a:t>
            </a:r>
            <a:r>
              <a:rPr lang="en-US" altLang="ko-KR" dirty="0">
                <a:solidFill>
                  <a:schemeClr val="bg1">
                    <a:lumMod val="50000"/>
                  </a:schemeClr>
                </a:solidFill>
              </a:rPr>
              <a:t>STO</a:t>
            </a:r>
            <a:r>
              <a:rPr lang="ko-KR" altLang="en-US" dirty="0">
                <a:solidFill>
                  <a:schemeClr val="bg1">
                    <a:lumMod val="50000"/>
                  </a:schemeClr>
                </a:solidFill>
              </a:rPr>
              <a:t>를 허용하겠습니다</a:t>
            </a:r>
            <a:r>
              <a:rPr lang="en-US" altLang="ko-KR" dirty="0">
                <a:solidFill>
                  <a:schemeClr val="bg1">
                    <a:lumMod val="50000"/>
                  </a:schemeClr>
                </a:solidFill>
              </a:rPr>
              <a:t>. –”</a:t>
            </a:r>
          </a:p>
        </p:txBody>
      </p:sp>
      <p:sp>
        <p:nvSpPr>
          <p:cNvPr id="25" name="직사각형 24">
            <a:extLst>
              <a:ext uri="{FF2B5EF4-FFF2-40B4-BE49-F238E27FC236}">
                <a16:creationId xmlns:a16="http://schemas.microsoft.com/office/drawing/2014/main" id="{C1BB9035-DC9A-4A63-9854-61E552BB898E}"/>
              </a:ext>
            </a:extLst>
          </p:cNvPr>
          <p:cNvSpPr/>
          <p:nvPr/>
        </p:nvSpPr>
        <p:spPr>
          <a:xfrm>
            <a:off x="499290" y="4208101"/>
            <a:ext cx="8927950" cy="1692091"/>
          </a:xfrm>
          <a:prstGeom prst="rect">
            <a:avLst/>
          </a:prstGeom>
          <a:noFill/>
          <a:ln w="6350">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72000" rIns="3816000" rtlCol="0" anchor="t"/>
          <a:lstStyle/>
          <a:p>
            <a:pPr marL="171450" indent="-171450">
              <a:lnSpc>
                <a:spcPct val="110000"/>
              </a:lnSpc>
              <a:spcAft>
                <a:spcPts val="300"/>
              </a:spcAft>
              <a:buFont typeface="Arial" panose="020B0604020202020204" pitchFamily="34" charset="0"/>
              <a:buChar char="•"/>
            </a:pPr>
            <a:r>
              <a:rPr lang="ko-KR" altLang="en-US" sz="1000"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투자계약증권과 수익증권</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err="1">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비금전</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신탁</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이하 동일</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의 </a:t>
            </a:r>
            <a:r>
              <a:rPr lang="ko-KR" altLang="en-US" sz="1000"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다자간 거래를 매매체결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할 수 있는 </a:t>
            </a:r>
            <a:r>
              <a:rPr lang="ko-KR" altLang="en-US" sz="1000" dirty="0">
                <a:ln>
                  <a:solidFill>
                    <a:schemeClr val="bg1">
                      <a:lumMod val="75000"/>
                      <a:alpha val="0"/>
                    </a:schemeClr>
                  </a:solidFill>
                </a:ln>
                <a:solidFill>
                  <a:schemeClr val="accent1"/>
                </a:solidFill>
                <a:latin typeface="KoPub돋움체 Medium" panose="02020603020101020101" pitchFamily="18" charset="-127"/>
                <a:ea typeface="KoPub돋움체 Medium" panose="02020603020101020101" pitchFamily="18" charset="-127"/>
              </a:rPr>
              <a:t>장외거래중개업 인가</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를 신설</a:t>
            </a: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269875" indent="-182563">
              <a:lnSpc>
                <a:spcPct val="110000"/>
              </a:lnSpc>
              <a:spcAft>
                <a:spcPts val="300"/>
              </a:spcAft>
              <a:buFontTx/>
              <a:buChar char="-"/>
            </a:pP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업무</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자사 고객 간 거래를 다자간 상대매매</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매수</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매도호가 일치 시 매매체결</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방식 중개 가능</a:t>
            </a: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269875" indent="-182563">
              <a:lnSpc>
                <a:spcPct val="110000"/>
              </a:lnSpc>
              <a:spcAft>
                <a:spcPts val="300"/>
              </a:spcAft>
              <a:buFontTx/>
              <a:buChar char="-"/>
            </a:pP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인가</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일정 규모 이상의 자기자본 및 물적</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인적</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대주주</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임원 요건 충족</a:t>
            </a: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269875" indent="-182563">
              <a:lnSpc>
                <a:spcPct val="110000"/>
              </a:lnSpc>
              <a:spcAft>
                <a:spcPts val="300"/>
              </a:spcAft>
              <a:buFontTx/>
              <a:buChar char="-"/>
            </a:pP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규제</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이해상충을 방지하기 위한 발행과 유통</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시장운영</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분리 원칙</a:t>
            </a: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269875" indent="-182563">
              <a:lnSpc>
                <a:spcPct val="110000"/>
              </a:lnSpc>
              <a:spcAft>
                <a:spcPts val="300"/>
              </a:spcAft>
              <a:buFontTx/>
              <a:buChar char="-"/>
            </a:pP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공시 예외</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발행 시 증권신고서나 소액공모 공시서류를 제출한 투자계약증권</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수익증권을 장외거래중개업자의 중개를 통한 거래 시</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매출 공시 예외</a:t>
            </a: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269875" indent="-182563">
              <a:lnSpc>
                <a:spcPct val="110000"/>
              </a:lnSpc>
              <a:spcAft>
                <a:spcPts val="300"/>
              </a:spcAft>
              <a:buFontTx/>
              <a:buChar char="-"/>
            </a:pP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투자한도</a:t>
            </a:r>
            <a:r>
              <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일반투자자에 대해서는 투자한도 제한 </a:t>
            </a:r>
            <a:endParaRPr lang="en-US" altLang="ko-KR" sz="1000"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26" name="TextBox 25">
            <a:extLst>
              <a:ext uri="{FF2B5EF4-FFF2-40B4-BE49-F238E27FC236}">
                <a16:creationId xmlns:a16="http://schemas.microsoft.com/office/drawing/2014/main" id="{B43A6994-D81B-490C-9A33-B77EDE0E5571}"/>
              </a:ext>
            </a:extLst>
          </p:cNvPr>
          <p:cNvSpPr txBox="1"/>
          <p:nvPr/>
        </p:nvSpPr>
        <p:spPr>
          <a:xfrm>
            <a:off x="5880811" y="4134083"/>
            <a:ext cx="2431916" cy="284565"/>
          </a:xfrm>
          <a:prstGeom prst="rect">
            <a:avLst/>
          </a:prstGeom>
          <a:noFill/>
        </p:spPr>
        <p:txBody>
          <a:bodyPr wrap="square">
            <a:spAutoFit/>
          </a:bodyPr>
          <a:lstStyle/>
          <a:p>
            <a:pPr marL="364490" marR="0" indent="-364490" algn="ctr" fontAlgn="base">
              <a:lnSpc>
                <a:spcPct val="145000"/>
              </a:lnSpc>
              <a:spcBef>
                <a:spcPts val="0"/>
              </a:spcBef>
              <a:spcAft>
                <a:spcPts val="0"/>
              </a:spcAft>
            </a:pPr>
            <a:r>
              <a:rPr lang="en-US" altLang="ko-KR" sz="950" b="1"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&lt; </a:t>
            </a:r>
            <a:r>
              <a:rPr lang="ko-KR" altLang="en-US" sz="950" b="1"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비정형적 증권 유통제도 정비 </a:t>
            </a:r>
            <a:r>
              <a:rPr lang="en-US" altLang="ko-KR" sz="950" b="1"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&gt;</a:t>
            </a:r>
            <a:endParaRPr lang="ko-KR" altLang="en-US" sz="950" b="1" dirty="0">
              <a:ln>
                <a:solidFill>
                  <a:schemeClr val="bg1">
                    <a:lumMod val="7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pic>
        <p:nvPicPr>
          <p:cNvPr id="6" name="그림 5">
            <a:extLst>
              <a:ext uri="{FF2B5EF4-FFF2-40B4-BE49-F238E27FC236}">
                <a16:creationId xmlns:a16="http://schemas.microsoft.com/office/drawing/2014/main" id="{CF87B462-B875-4C7B-BD8F-EC97B1CC224E}"/>
              </a:ext>
            </a:extLst>
          </p:cNvPr>
          <p:cNvPicPr>
            <a:picLocks noChangeAspect="1"/>
          </p:cNvPicPr>
          <p:nvPr/>
        </p:nvPicPr>
        <p:blipFill>
          <a:blip r:embed="rId2"/>
          <a:stretch>
            <a:fillRect/>
          </a:stretch>
        </p:blipFill>
        <p:spPr>
          <a:xfrm>
            <a:off x="5781175" y="4398360"/>
            <a:ext cx="2631187" cy="726636"/>
          </a:xfrm>
          <a:prstGeom prst="rect">
            <a:avLst/>
          </a:prstGeom>
        </p:spPr>
      </p:pic>
      <p:pic>
        <p:nvPicPr>
          <p:cNvPr id="8" name="그림 7">
            <a:extLst>
              <a:ext uri="{FF2B5EF4-FFF2-40B4-BE49-F238E27FC236}">
                <a16:creationId xmlns:a16="http://schemas.microsoft.com/office/drawing/2014/main" id="{28165659-6BD0-4C94-8FEC-9B443397366A}"/>
              </a:ext>
            </a:extLst>
          </p:cNvPr>
          <p:cNvPicPr>
            <a:picLocks noChangeAspect="1"/>
          </p:cNvPicPr>
          <p:nvPr/>
        </p:nvPicPr>
        <p:blipFill>
          <a:blip r:embed="rId3"/>
          <a:stretch>
            <a:fillRect/>
          </a:stretch>
        </p:blipFill>
        <p:spPr>
          <a:xfrm>
            <a:off x="6149380" y="5097563"/>
            <a:ext cx="1894776" cy="769308"/>
          </a:xfrm>
          <a:prstGeom prst="rect">
            <a:avLst/>
          </a:prstGeom>
        </p:spPr>
      </p:pic>
    </p:spTree>
    <p:extLst>
      <p:ext uri="{BB962C8B-B14F-4D97-AF65-F5344CB8AC3E}">
        <p14:creationId xmlns:p14="http://schemas.microsoft.com/office/powerpoint/2010/main" val="10513091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VI. </a:t>
            </a:r>
            <a:r>
              <a:rPr lang="ko-KR" altLang="en-US" dirty="0"/>
              <a:t>가상자산</a:t>
            </a:r>
            <a:r>
              <a:rPr lang="en-US" altLang="ko-KR" dirty="0"/>
              <a:t>/</a:t>
            </a:r>
            <a:r>
              <a:rPr lang="ko-KR" altLang="en-US" dirty="0" err="1"/>
              <a:t>핀테크</a:t>
            </a:r>
            <a:r>
              <a:rPr lang="ko-KR" altLang="en-US" dirty="0"/>
              <a:t> 등 신금융업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선불업자 관리 강화를 골자로 한 전자금융거래법 개정안 통과</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△선불업 감독범위 확대</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△선불충전금 별도관리 의무화</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△선불업자 영업행위 규칙 신설</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a:t>
            </a:r>
            <a:r>
              <a:rPr lang="ko-KR" altLang="en-US" sz="1200" b="1" kern="0" dirty="0" err="1">
                <a:ln>
                  <a:solidFill>
                    <a:schemeClr val="accent4">
                      <a:alpha val="0"/>
                    </a:schemeClr>
                  </a:solidFill>
                </a:ln>
                <a:solidFill>
                  <a:schemeClr val="accent1"/>
                </a:solidFill>
                <a:latin typeface="+mn-ea"/>
              </a:rPr>
              <a:t>소액후불결제</a:t>
            </a:r>
            <a:r>
              <a:rPr lang="ko-KR" altLang="en-US" sz="1200" b="1" kern="0" dirty="0">
                <a:ln>
                  <a:solidFill>
                    <a:schemeClr val="accent4">
                      <a:alpha val="0"/>
                    </a:schemeClr>
                  </a:solidFill>
                </a:ln>
                <a:solidFill>
                  <a:schemeClr val="accent1"/>
                </a:solidFill>
                <a:latin typeface="+mn-ea"/>
              </a:rPr>
              <a:t> 겸영 허용 등 선불업 제도 전반을 대폭 개선한 전자금융거래법 개정안이 국회 본회의를 통과함</a:t>
            </a:r>
            <a:endParaRPr lang="en-US" altLang="ko-KR" sz="1200" b="1" kern="0" dirty="0">
              <a:ln>
                <a:solidFill>
                  <a:schemeClr val="accent4">
                    <a:alpha val="0"/>
                  </a:schemeClr>
                </a:solidFill>
              </a:ln>
              <a:solidFill>
                <a:schemeClr val="accent1"/>
              </a:solidFill>
              <a:latin typeface="+mn-ea"/>
            </a:endParaRPr>
          </a:p>
          <a:p>
            <a:pPr marL="171450" indent="-171450">
              <a:lnSpc>
                <a:spcPct val="120000"/>
              </a:lnSpc>
              <a:buFont typeface="Arial" panose="020B0604020202020204" pitchFamily="34" charset="0"/>
              <a:buChar char="•"/>
              <a:defRPr/>
            </a:pPr>
            <a:r>
              <a:rPr lang="ko-KR" altLang="en-US" dirty="0"/>
              <a:t>국회 본회의를 통과한 동 개정안은 공포 </a:t>
            </a:r>
            <a:r>
              <a:rPr lang="en-US" altLang="ko-KR" dirty="0"/>
              <a:t>1</a:t>
            </a:r>
            <a:r>
              <a:rPr lang="ko-KR" altLang="en-US" dirty="0"/>
              <a:t>년 후 시행</a:t>
            </a:r>
            <a:r>
              <a:rPr lang="en-US" altLang="ko-KR" dirty="0"/>
              <a:t>(’24.9</a:t>
            </a:r>
            <a:r>
              <a:rPr lang="ko-KR" altLang="en-US" dirty="0"/>
              <a:t>월 예정</a:t>
            </a:r>
            <a:r>
              <a:rPr lang="en-US" altLang="ko-KR" dirty="0"/>
              <a:t>)</a:t>
            </a:r>
            <a:endParaRPr lang="ko-KR" altLang="en-US" sz="1200" dirty="0">
              <a:solidFill>
                <a:schemeClr val="accent1"/>
              </a:solidFill>
            </a:endParaRP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2023.8.24</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a:t>
            </a:r>
            <a:r>
              <a:rPr lang="en-US" altLang="ko-KR" dirty="0">
                <a:solidFill>
                  <a:schemeClr val="bg1">
                    <a:lumMod val="50000"/>
                  </a:schemeClr>
                </a:solidFill>
              </a:rPr>
              <a:t> </a:t>
            </a:r>
            <a:r>
              <a:rPr lang="ko-KR" altLang="en-US" dirty="0">
                <a:solidFill>
                  <a:schemeClr val="bg1">
                    <a:lumMod val="50000"/>
                  </a:schemeClr>
                </a:solidFill>
              </a:rPr>
              <a:t>보도자료</a:t>
            </a:r>
            <a:r>
              <a:rPr lang="en-US" altLang="ko-KR" dirty="0">
                <a:solidFill>
                  <a:schemeClr val="bg1">
                    <a:lumMod val="50000"/>
                  </a:schemeClr>
                </a:solidFill>
              </a:rPr>
              <a:t>(2023.8.24), “</a:t>
            </a:r>
            <a:r>
              <a:rPr lang="ko-KR" altLang="en-US" dirty="0">
                <a:solidFill>
                  <a:schemeClr val="bg1">
                    <a:lumMod val="50000"/>
                  </a:schemeClr>
                </a:solidFill>
              </a:rPr>
              <a:t>선불업자 관리 강화로 제</a:t>
            </a:r>
            <a:r>
              <a:rPr lang="en-US" altLang="ko-KR" dirty="0">
                <a:solidFill>
                  <a:schemeClr val="bg1">
                    <a:lumMod val="50000"/>
                  </a:schemeClr>
                </a:solidFill>
              </a:rPr>
              <a:t>2</a:t>
            </a:r>
            <a:r>
              <a:rPr lang="ko-KR" altLang="en-US" dirty="0">
                <a:solidFill>
                  <a:schemeClr val="bg1">
                    <a:lumMod val="50000"/>
                  </a:schemeClr>
                </a:solidFill>
              </a:rPr>
              <a:t>의 머지포인트 사태를 방지하고</a:t>
            </a:r>
            <a:r>
              <a:rPr lang="en-US" altLang="ko-KR" dirty="0">
                <a:solidFill>
                  <a:schemeClr val="bg1">
                    <a:lumMod val="50000"/>
                  </a:schemeClr>
                </a:solidFill>
              </a:rPr>
              <a:t>, </a:t>
            </a:r>
            <a:r>
              <a:rPr lang="ko-KR" altLang="en-US" dirty="0" err="1">
                <a:solidFill>
                  <a:schemeClr val="bg1">
                    <a:lumMod val="50000"/>
                  </a:schemeClr>
                </a:solidFill>
              </a:rPr>
              <a:t>소액후불결제</a:t>
            </a:r>
            <a:r>
              <a:rPr lang="ko-KR" altLang="en-US" dirty="0">
                <a:solidFill>
                  <a:schemeClr val="bg1">
                    <a:lumMod val="50000"/>
                  </a:schemeClr>
                </a:solidFill>
              </a:rPr>
              <a:t> 허용으로 이용자 편의를 제고하였습니다</a:t>
            </a:r>
            <a:r>
              <a:rPr lang="en-US" altLang="ko-KR" dirty="0">
                <a:solidFill>
                  <a:schemeClr val="bg1">
                    <a:lumMod val="50000"/>
                  </a:schemeClr>
                </a:solidFill>
              </a:rPr>
              <a:t>. - </a:t>
            </a:r>
            <a:r>
              <a:rPr lang="ko-KR" altLang="en-US" dirty="0">
                <a:solidFill>
                  <a:schemeClr val="bg1">
                    <a:lumMod val="50000"/>
                  </a:schemeClr>
                </a:solidFill>
              </a:rPr>
              <a:t>전자금융거래법 개정안 국회 본회의 통과 </a:t>
            </a:r>
            <a:r>
              <a:rPr lang="en-US" altLang="ko-KR" dirty="0">
                <a:solidFill>
                  <a:schemeClr val="bg1">
                    <a:lumMod val="50000"/>
                  </a:schemeClr>
                </a:solidFill>
              </a:rPr>
              <a:t>-”</a:t>
            </a:r>
          </a:p>
        </p:txBody>
      </p:sp>
      <p:graphicFrame>
        <p:nvGraphicFramePr>
          <p:cNvPr id="15" name="표 14">
            <a:extLst>
              <a:ext uri="{FF2B5EF4-FFF2-40B4-BE49-F238E27FC236}">
                <a16:creationId xmlns:a16="http://schemas.microsoft.com/office/drawing/2014/main" id="{30ABC48B-6218-48B1-BA1E-219667B0F0B4}"/>
              </a:ext>
            </a:extLst>
          </p:cNvPr>
          <p:cNvGraphicFramePr>
            <a:graphicFrameLocks noGrp="1"/>
          </p:cNvGraphicFramePr>
          <p:nvPr/>
        </p:nvGraphicFramePr>
        <p:xfrm>
          <a:off x="489049" y="2970182"/>
          <a:ext cx="8928001" cy="2926080"/>
        </p:xfrm>
        <a:graphic>
          <a:graphicData uri="http://schemas.openxmlformats.org/drawingml/2006/table">
            <a:tbl>
              <a:tblPr/>
              <a:tblGrid>
                <a:gridCol w="8928001">
                  <a:extLst>
                    <a:ext uri="{9D8B030D-6E8A-4147-A177-3AD203B41FA5}">
                      <a16:colId xmlns:a16="http://schemas.microsoft.com/office/drawing/2014/main" val="3291401615"/>
                    </a:ext>
                  </a:extLst>
                </a:gridCol>
              </a:tblGrid>
              <a:tr h="132904">
                <a:tc>
                  <a:txBody>
                    <a:bodyPr/>
                    <a:lstStyle/>
                    <a:p>
                      <a:pPr marL="0" marR="0" lvl="0" indent="0" algn="l" defTabSz="914400" eaLnBrk="1" fontAlgn="base" latinLnBrk="0" hangingPunct="1">
                        <a:lnSpc>
                          <a:spcPct val="100000"/>
                        </a:lnSpc>
                        <a:spcBef>
                          <a:spcPts val="0"/>
                        </a:spcBef>
                        <a:spcAft>
                          <a:spcPts val="0"/>
                        </a:spcAft>
                        <a:buClrTx/>
                        <a:buSzTx/>
                        <a:buFontTx/>
                        <a:buNone/>
                        <a:tabLst/>
                        <a:defRPr/>
                      </a:pPr>
                      <a:r>
                        <a:rPr lang="en-US" altLang="ko-KR" sz="900" b="1" kern="0" dirty="0">
                          <a:ln>
                            <a:solidFill>
                              <a:schemeClr val="bg1">
                                <a:lumMod val="75000"/>
                                <a:alpha val="0"/>
                              </a:schemeClr>
                            </a:solidFill>
                          </a:ln>
                          <a:solidFill>
                            <a:schemeClr val="tx1">
                              <a:lumMod val="85000"/>
                              <a:lumOff val="15000"/>
                            </a:schemeClr>
                          </a:solidFill>
                          <a:latin typeface="+mn-ea"/>
                          <a:ea typeface="+mn-ea"/>
                          <a:cs typeface="+mn-cs"/>
                        </a:rPr>
                        <a:t>1. </a:t>
                      </a:r>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선불업 감독 대상 확대</a:t>
                      </a:r>
                      <a:r>
                        <a:rPr lang="en-US" altLang="ko-KR" sz="900" b="1"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선불업자 등록 면제기준 강화</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82099">
                <a:tc>
                  <a:txBody>
                    <a:bodyPr/>
                    <a:lstStyle/>
                    <a:p>
                      <a:pPr marL="269875" marR="0" lvl="0" indent="-87313"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선불전자지급수단의 업종 기준 삭제</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전자식으로 변환된 </a:t>
                      </a:r>
                      <a:r>
                        <a:rPr lang="ko-KR" altLang="en-US" sz="900" b="0" kern="0" dirty="0" err="1">
                          <a:ln>
                            <a:solidFill>
                              <a:schemeClr val="bg1">
                                <a:lumMod val="75000"/>
                                <a:alpha val="0"/>
                              </a:schemeClr>
                            </a:solidFill>
                          </a:ln>
                          <a:solidFill>
                            <a:schemeClr val="tx1">
                              <a:lumMod val="85000"/>
                              <a:lumOff val="15000"/>
                            </a:schemeClr>
                          </a:solidFill>
                          <a:latin typeface="+mn-ea"/>
                          <a:ea typeface="+mn-ea"/>
                          <a:cs typeface="+mn-cs"/>
                        </a:rPr>
                        <a:t>지류식</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 상품권도 선불전자지급수단에 포함</a:t>
                      </a:r>
                      <a:endParaRPr lang="en-US" altLang="ko-KR" sz="900" b="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선불전자지급수단이 </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개 가맹점에서 사용될 경우에만 등록 의무를 면제</a:t>
                      </a:r>
                      <a:endParaRPr lang="en-US" altLang="ko-KR" sz="900" b="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영세사업자까지 불필요하게 감독 대상이 되는 것을 방지하고자</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선불전자지급수단의 발행 잔액 및 총발행액이 일정 규모 이하일 경우 등록 의무를 면제</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구체적 금액 기준은 업계 실태조사 및 의견 수렴 등을 거쳐 정할 예정</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47205019"/>
                  </a:ext>
                </a:extLst>
              </a:tr>
              <a:tr h="132904">
                <a:tc>
                  <a:txBody>
                    <a:bodyPr/>
                    <a:lstStyle/>
                    <a:p>
                      <a:pPr marL="0" marR="0" lvl="0" indent="0" algn="l" defTabSz="914400" eaLnBrk="1" fontAlgn="base" latinLnBrk="0" hangingPunct="1">
                        <a:lnSpc>
                          <a:spcPct val="100000"/>
                        </a:lnSpc>
                        <a:spcBef>
                          <a:spcPts val="0"/>
                        </a:spcBef>
                        <a:spcAft>
                          <a:spcPts val="0"/>
                        </a:spcAft>
                        <a:buClrTx/>
                        <a:buSzTx/>
                        <a:buFontTx/>
                        <a:buNone/>
                        <a:tabLst/>
                        <a:defRPr/>
                      </a:pPr>
                      <a:r>
                        <a:rPr lang="en-US" altLang="ko-KR" sz="900" b="1" kern="0" dirty="0">
                          <a:ln>
                            <a:solidFill>
                              <a:schemeClr val="bg1">
                                <a:lumMod val="75000"/>
                                <a:alpha val="0"/>
                              </a:schemeClr>
                            </a:solidFill>
                          </a:ln>
                          <a:solidFill>
                            <a:schemeClr val="tx1">
                              <a:lumMod val="85000"/>
                              <a:lumOff val="15000"/>
                            </a:schemeClr>
                          </a:solidFill>
                          <a:latin typeface="+mn-ea"/>
                          <a:ea typeface="+mn-ea"/>
                          <a:cs typeface="+mn-cs"/>
                        </a:rPr>
                        <a:t>2. </a:t>
                      </a:r>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이용자 선불충전금에 대한 보호장치 마련</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2985443546"/>
                  </a:ext>
                </a:extLst>
              </a:tr>
              <a:tr h="215969">
                <a:tc>
                  <a:txBody>
                    <a:bodyPr/>
                    <a:lstStyle/>
                    <a:p>
                      <a:pPr marL="269875" marR="0" lvl="0" indent="-87313"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선불업자는 선불충전금의 </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100</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분의 </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50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이상에 해당하는 금액으로서 대통령령으로 정하는 금액을 신탁</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예치 또는 지급보증보험의 방식으로 별도 관리해야 함</a:t>
                      </a:r>
                      <a:endParaRPr lang="en-US" altLang="ko-KR" sz="900" b="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별도 관리하는 선불충전금은 안전자산 등으로 운용</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상계</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압류</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가압류 포함</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하거나 양도</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또는 담보로 제공할 수 없도록 하며</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선불충전금에 대한 이용자의 우선 변제권을 명시</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89940074"/>
                  </a:ext>
                </a:extLst>
              </a:tr>
              <a:tr h="132904">
                <a:tc>
                  <a:txBody>
                    <a:bodyPr/>
                    <a:lstStyle/>
                    <a:p>
                      <a:pPr marL="0" marR="0" lvl="0" indent="0" algn="l" defTabSz="914400" eaLnBrk="1" fontAlgn="base" latinLnBrk="0" hangingPunct="1">
                        <a:lnSpc>
                          <a:spcPct val="100000"/>
                        </a:lnSpc>
                        <a:spcBef>
                          <a:spcPts val="0"/>
                        </a:spcBef>
                        <a:spcAft>
                          <a:spcPts val="0"/>
                        </a:spcAft>
                        <a:buClrTx/>
                        <a:buSzTx/>
                        <a:buFontTx/>
                        <a:buNone/>
                        <a:tabLst/>
                        <a:defRPr/>
                      </a:pPr>
                      <a:r>
                        <a:rPr lang="en-US" altLang="ko-KR" sz="900" b="1" kern="0" dirty="0">
                          <a:ln>
                            <a:solidFill>
                              <a:schemeClr val="bg1">
                                <a:lumMod val="75000"/>
                                <a:alpha val="0"/>
                              </a:schemeClr>
                            </a:solidFill>
                          </a:ln>
                          <a:solidFill>
                            <a:schemeClr val="tx1">
                              <a:lumMod val="85000"/>
                              <a:lumOff val="15000"/>
                            </a:schemeClr>
                          </a:solidFill>
                          <a:latin typeface="+mn-ea"/>
                          <a:ea typeface="+mn-ea"/>
                          <a:cs typeface="+mn-cs"/>
                        </a:rPr>
                        <a:t>3. </a:t>
                      </a:r>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선불업자가 지켜야 하는 영업행위 규칙 신설</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3724327322"/>
                  </a:ext>
                </a:extLst>
              </a:tr>
              <a:tr h="299034">
                <a:tc>
                  <a:txBody>
                    <a:bodyPr/>
                    <a:lstStyle/>
                    <a:p>
                      <a:pPr marL="269875" marR="0" lvl="0" indent="-87313"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선불업자는 가맹점을 정당한 이유 없이 이용자에게 불리하게 축소하거나 선불전자지급수단의 이용 조건을 변경하는 경우 선불충전금 잔액 전부를 지급한다는 내용을 약관에 포함</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이용자에게 통지해야 함</a:t>
                      </a:r>
                      <a:endParaRPr lang="en-US" altLang="ko-KR" sz="900" b="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선불업자 중 일정 재무건전성 요건을 갖춘 경우에 한하여 할인발행 또는 적립금 지급 등의 경제적 이익을 부여할 수 있으며</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해당 금액 또한 별도 관리해야 함</a:t>
                      </a:r>
                      <a:endParaRPr lang="en-US" altLang="ko-KR"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6740849"/>
                  </a:ext>
                </a:extLst>
              </a:tr>
              <a:tr h="132904">
                <a:tc>
                  <a:txBody>
                    <a:bodyPr/>
                    <a:lstStyle/>
                    <a:p>
                      <a:pPr marL="0" marR="0" lvl="0" indent="0" algn="l" defTabSz="914400" eaLnBrk="1" fontAlgn="base" latinLnBrk="0" hangingPunct="1">
                        <a:lnSpc>
                          <a:spcPct val="100000"/>
                        </a:lnSpc>
                        <a:spcBef>
                          <a:spcPts val="0"/>
                        </a:spcBef>
                        <a:spcAft>
                          <a:spcPts val="0"/>
                        </a:spcAft>
                        <a:buClrTx/>
                        <a:buSzTx/>
                        <a:buFontTx/>
                        <a:buNone/>
                        <a:tabLst/>
                        <a:defRPr/>
                      </a:pPr>
                      <a:r>
                        <a:rPr lang="en-US" altLang="ko-KR" sz="900" b="1" kern="0" dirty="0">
                          <a:ln>
                            <a:solidFill>
                              <a:schemeClr val="bg1">
                                <a:lumMod val="75000"/>
                                <a:alpha val="0"/>
                              </a:schemeClr>
                            </a:solidFill>
                          </a:ln>
                          <a:solidFill>
                            <a:schemeClr val="tx1">
                              <a:lumMod val="85000"/>
                              <a:lumOff val="15000"/>
                            </a:schemeClr>
                          </a:solidFill>
                          <a:latin typeface="+mn-ea"/>
                          <a:ea typeface="+mn-ea"/>
                          <a:cs typeface="+mn-cs"/>
                        </a:rPr>
                        <a:t>4 </a:t>
                      </a:r>
                      <a:r>
                        <a:rPr lang="ko-KR" altLang="en-US" sz="900" b="1" kern="0" dirty="0" err="1">
                          <a:ln>
                            <a:solidFill>
                              <a:schemeClr val="bg1">
                                <a:lumMod val="75000"/>
                                <a:alpha val="0"/>
                              </a:schemeClr>
                            </a:solidFill>
                          </a:ln>
                          <a:solidFill>
                            <a:schemeClr val="tx1">
                              <a:lumMod val="85000"/>
                              <a:lumOff val="15000"/>
                            </a:schemeClr>
                          </a:solidFill>
                          <a:latin typeface="+mn-ea"/>
                          <a:ea typeface="+mn-ea"/>
                          <a:cs typeface="+mn-cs"/>
                        </a:rPr>
                        <a:t>소액후불결제업무를</a:t>
                      </a:r>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 선불업자의 </a:t>
                      </a:r>
                      <a:r>
                        <a:rPr lang="ko-KR" altLang="en-US" sz="900" b="1" kern="0" dirty="0" err="1">
                          <a:ln>
                            <a:solidFill>
                              <a:schemeClr val="bg1">
                                <a:lumMod val="75000"/>
                                <a:alpha val="0"/>
                              </a:schemeClr>
                            </a:solidFill>
                          </a:ln>
                          <a:solidFill>
                            <a:schemeClr val="tx1">
                              <a:lumMod val="85000"/>
                              <a:lumOff val="15000"/>
                            </a:schemeClr>
                          </a:solidFill>
                          <a:latin typeface="+mn-ea"/>
                          <a:ea typeface="+mn-ea"/>
                          <a:cs typeface="+mn-cs"/>
                        </a:rPr>
                        <a:t>겸영업무로서</a:t>
                      </a:r>
                      <a:r>
                        <a:rPr lang="ko-KR" altLang="en-US" sz="900" b="1" kern="0" dirty="0">
                          <a:ln>
                            <a:solidFill>
                              <a:schemeClr val="bg1">
                                <a:lumMod val="75000"/>
                                <a:alpha val="0"/>
                              </a:schemeClr>
                            </a:solidFill>
                          </a:ln>
                          <a:solidFill>
                            <a:schemeClr val="tx1">
                              <a:lumMod val="85000"/>
                              <a:lumOff val="15000"/>
                            </a:schemeClr>
                          </a:solidFill>
                          <a:latin typeface="+mn-ea"/>
                          <a:ea typeface="+mn-ea"/>
                          <a:cs typeface="+mn-cs"/>
                        </a:rPr>
                        <a:t> 허용</a:t>
                      </a:r>
                      <a:endParaRPr lang="en-US" altLang="ko-KR" sz="9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2680784989"/>
                  </a:ext>
                </a:extLst>
              </a:tr>
              <a:tr h="382099">
                <a:tc>
                  <a:txBody>
                    <a:bodyPr/>
                    <a:lstStyle/>
                    <a:p>
                      <a:pPr marL="269875" marR="0" lvl="0" indent="-87313"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선불충전금을 </a:t>
                      </a:r>
                      <a:r>
                        <a:rPr lang="ko-KR" altLang="en-US" sz="900" b="0" kern="0" dirty="0" err="1">
                          <a:ln>
                            <a:solidFill>
                              <a:schemeClr val="bg1">
                                <a:lumMod val="75000"/>
                                <a:alpha val="0"/>
                              </a:schemeClr>
                            </a:solidFill>
                          </a:ln>
                          <a:solidFill>
                            <a:schemeClr val="tx1">
                              <a:lumMod val="85000"/>
                              <a:lumOff val="15000"/>
                            </a:schemeClr>
                          </a:solidFill>
                          <a:latin typeface="+mn-ea"/>
                          <a:ea typeface="+mn-ea"/>
                          <a:cs typeface="+mn-cs"/>
                        </a:rPr>
                        <a:t>소액후불결제업무의</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 재원</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財源</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으로 하는 행위</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이용자에게 금전의 대부 또는 융자를 하는 행위 등을 해서는 안됨</a:t>
                      </a:r>
                      <a:endParaRPr lang="en-US" altLang="ko-KR" sz="900" b="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그 외 </a:t>
                      </a:r>
                      <a:r>
                        <a:rPr lang="ko-KR" altLang="en-US" sz="900" b="0" kern="0" dirty="0" err="1">
                          <a:ln>
                            <a:solidFill>
                              <a:schemeClr val="bg1">
                                <a:lumMod val="75000"/>
                                <a:alpha val="0"/>
                              </a:schemeClr>
                            </a:solidFill>
                          </a:ln>
                          <a:solidFill>
                            <a:schemeClr val="tx1">
                              <a:lumMod val="85000"/>
                              <a:lumOff val="15000"/>
                            </a:schemeClr>
                          </a:solidFill>
                          <a:latin typeface="+mn-ea"/>
                          <a:ea typeface="+mn-ea"/>
                          <a:cs typeface="+mn-cs"/>
                        </a:rPr>
                        <a:t>소액후불결제업무의</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 이용한도</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경영 건전성 관리</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신용정보 관리</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이용자 보호 방안 등 그 밖에 필요한 사항은 현행 </a:t>
                      </a:r>
                      <a:r>
                        <a:rPr lang="ko-KR" altLang="en-US" sz="900" b="0" kern="0" dirty="0" err="1">
                          <a:ln>
                            <a:solidFill>
                              <a:schemeClr val="bg1">
                                <a:lumMod val="75000"/>
                                <a:alpha val="0"/>
                              </a:schemeClr>
                            </a:solidFill>
                          </a:ln>
                          <a:solidFill>
                            <a:schemeClr val="tx1">
                              <a:lumMod val="85000"/>
                              <a:lumOff val="15000"/>
                            </a:schemeClr>
                          </a:solidFill>
                          <a:latin typeface="+mn-ea"/>
                          <a:ea typeface="+mn-ea"/>
                          <a:cs typeface="+mn-cs"/>
                        </a:rPr>
                        <a:t>규제샌드박스의</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 부가조건 내용 등을 감안하여 대통령령으로 정할 예정</a:t>
                      </a:r>
                      <a:endParaRPr lang="en-US" altLang="ko-KR" sz="900" b="0" kern="0" dirty="0">
                        <a:ln>
                          <a:solidFill>
                            <a:schemeClr val="bg1">
                              <a:lumMod val="75000"/>
                              <a:alpha val="0"/>
                            </a:schemeClr>
                          </a:solidFill>
                        </a:ln>
                        <a:solidFill>
                          <a:schemeClr val="tx1">
                            <a:lumMod val="85000"/>
                            <a:lumOff val="15000"/>
                          </a:schemeClr>
                        </a:solidFill>
                        <a:latin typeface="+mn-ea"/>
                        <a:ea typeface="+mn-ea"/>
                        <a:cs typeface="+mn-cs"/>
                      </a:endParaRPr>
                    </a:p>
                    <a:p>
                      <a:pPr marL="269875" marR="0" lvl="0" indent="-87313" algn="l" defTabSz="914400" eaLnBrk="1" fontAlgn="base" latinLnBrk="0" hangingPunct="1">
                        <a:lnSpc>
                          <a:spcPct val="100000"/>
                        </a:lnSpc>
                        <a:spcBef>
                          <a:spcPts val="0"/>
                        </a:spcBef>
                        <a:spcAft>
                          <a:spcPts val="0"/>
                        </a:spcAft>
                        <a:buClrTx/>
                        <a:buSzTx/>
                        <a:buFont typeface="Arial" panose="020B0604020202020204" pitchFamily="34" charset="0"/>
                        <a:buChar char="•"/>
                        <a:tabLst/>
                        <a:defRPr/>
                      </a:pP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후불결제업무를 통한 속칭 </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깡</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에 대하여 </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년 이하의 징역 또는 </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2</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천만 원 이하의 벌금이 부과</a:t>
                      </a:r>
                      <a:endParaRPr lang="en-US" altLang="ko-KR"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98107704"/>
                  </a:ext>
                </a:extLst>
              </a:tr>
            </a:tbl>
          </a:graphicData>
        </a:graphic>
      </p:graphicFrame>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F85ECB50-E0CB-D02D-C34B-7C59E7C56271}"/>
              </a:ext>
            </a:extLst>
          </p:cNvPr>
          <p:cNvSpPr/>
          <p:nvPr/>
        </p:nvSpPr>
        <p:spPr>
          <a:xfrm>
            <a:off x="488949" y="2168526"/>
            <a:ext cx="8928101"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r>
              <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머지포인트 사태를 계기로 불거진 선불업 규제 사각지대를 해소하고 이용자의 선불충전금을 안전하게 보호하기 위한 △선불업 감독범위 확대</a:t>
            </a:r>
            <a:r>
              <a:rPr lang="en-US" altLang="ko-K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△선불충전금 별도관리 의무화</a:t>
            </a:r>
            <a:r>
              <a:rPr lang="en-US" altLang="ko-K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△선불업자 영업행위 규칙 신설의 내용을 담고 있음</a:t>
            </a:r>
            <a:endParaRPr lang="en-US" altLang="ko-K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171450" indent="-171450" algn="l">
              <a:buFont typeface="Arial" panose="020B0604020202020204" pitchFamily="34" charset="0"/>
              <a:buChar char="•"/>
            </a:pPr>
            <a:r>
              <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중</a:t>
            </a:r>
            <a:r>
              <a:rPr lang="en-US" altLang="ko-K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10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저신용자</a:t>
            </a:r>
            <a:r>
              <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및 금융이력부족자</a:t>
            </a:r>
            <a:r>
              <a:rPr lang="en-US" altLang="ko-K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(Thin-Filer)</a:t>
            </a:r>
            <a:r>
              <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에게도 신용거래가 가능하게 하는 </a:t>
            </a:r>
            <a:r>
              <a:rPr lang="en-US" altLang="ko-K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포용금융</a:t>
            </a:r>
            <a:r>
              <a:rPr lang="en-US" altLang="ko-K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및 </a:t>
            </a:r>
            <a:r>
              <a:rPr lang="ko-KR" altLang="en-US" sz="10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핀테크</a:t>
            </a:r>
            <a:r>
              <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업체의 대안신용평가 고도화를 위한 </a:t>
            </a:r>
            <a:r>
              <a:rPr lang="en-US" altLang="ko-K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혁신금융</a:t>
            </a:r>
            <a:r>
              <a:rPr lang="en-US" altLang="ko-K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의 취지 하에 금융규제 </a:t>
            </a:r>
            <a:r>
              <a:rPr lang="ko-KR" altLang="en-US" sz="10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샌드박스로</a:t>
            </a:r>
            <a:r>
              <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한시 운용 중이던 △</a:t>
            </a:r>
            <a:r>
              <a:rPr lang="ko-KR" altLang="en-US" sz="10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소액후불결제업무의</a:t>
            </a:r>
            <a:r>
              <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법적 근거 마련 등의 내용도 담고 있음</a:t>
            </a:r>
          </a:p>
        </p:txBody>
      </p:sp>
    </p:spTree>
    <p:extLst>
      <p:ext uri="{BB962C8B-B14F-4D97-AF65-F5344CB8AC3E}">
        <p14:creationId xmlns:p14="http://schemas.microsoft.com/office/powerpoint/2010/main" val="12656338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D9A00466-897A-94E6-B4C4-AF7B0B6EF597}"/>
              </a:ext>
            </a:extLst>
          </p:cNvPr>
          <p:cNvGraphicFramePr>
            <a:graphicFrameLocks noGrp="1"/>
          </p:cNvGraphicFramePr>
          <p:nvPr>
            <p:extLst>
              <p:ext uri="{D42A27DB-BD31-4B8C-83A1-F6EECF244321}">
                <p14:modId xmlns:p14="http://schemas.microsoft.com/office/powerpoint/2010/main" val="2298051024"/>
              </p:ext>
            </p:extLst>
          </p:nvPr>
        </p:nvGraphicFramePr>
        <p:xfrm>
          <a:off x="5132387" y="2181037"/>
          <a:ext cx="4284613" cy="3693600"/>
        </p:xfrm>
        <a:graphic>
          <a:graphicData uri="http://schemas.openxmlformats.org/drawingml/2006/table">
            <a:tbl>
              <a:tblPr/>
              <a:tblGrid>
                <a:gridCol w="4284613">
                  <a:extLst>
                    <a:ext uri="{9D8B030D-6E8A-4147-A177-3AD203B41FA5}">
                      <a16:colId xmlns:a16="http://schemas.microsoft.com/office/drawing/2014/main" val="3655866858"/>
                    </a:ext>
                  </a:extLst>
                </a:gridCol>
              </a:tblGrid>
              <a:tr h="309600">
                <a:tc>
                  <a:txBody>
                    <a:bodyPr/>
                    <a:lstStyle/>
                    <a:p>
                      <a:pPr algn="ctr"/>
                      <a:r>
                        <a:rPr lang="ko-KR" altLang="en-US" sz="1000" b="1" kern="0" dirty="0">
                          <a:ln>
                            <a:solidFill>
                              <a:schemeClr val="bg1">
                                <a:lumMod val="75000"/>
                                <a:alpha val="0"/>
                              </a:schemeClr>
                            </a:solidFill>
                          </a:ln>
                          <a:solidFill>
                            <a:schemeClr val="tx1">
                              <a:lumMod val="85000"/>
                              <a:lumOff val="15000"/>
                            </a:schemeClr>
                          </a:solidFill>
                          <a:latin typeface="+mn-ea"/>
                        </a:rPr>
                        <a:t>데이터결합 관련 신규 서비스 창출 기대</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84000">
                <a:tc>
                  <a:txBody>
                    <a:bodyPr/>
                    <a:lstStyle/>
                    <a:p>
                      <a:pPr marL="87313" marR="0" lvl="0" indent="0" algn="l" defTabSz="914400" eaLnBrk="1" fontAlgn="base" latinLnBrk="0" hangingPunct="1">
                        <a:lnSpc>
                          <a:spcPct val="100000"/>
                        </a:lnSpc>
                        <a:spcBef>
                          <a:spcPts val="300"/>
                        </a:spcBef>
                        <a:spcAft>
                          <a:spcPts val="0"/>
                        </a:spcAft>
                        <a:buClrTx/>
                        <a:buSzTx/>
                        <a:buFont typeface="Arial" panose="020B0604020202020204" pitchFamily="34" charset="0"/>
                        <a:buNone/>
                        <a:tabLst/>
                        <a:defRPr/>
                      </a:pP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144000" marB="4680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VI. </a:t>
            </a:r>
            <a:r>
              <a:rPr lang="ko-KR" altLang="en-US" dirty="0"/>
              <a:t>가상자산</a:t>
            </a:r>
            <a:r>
              <a:rPr lang="en-US" altLang="ko-KR" dirty="0"/>
              <a:t>/</a:t>
            </a:r>
            <a:r>
              <a:rPr lang="ko-KR" altLang="en-US" dirty="0" err="1"/>
              <a:t>핀테크</a:t>
            </a:r>
            <a:r>
              <a:rPr lang="ko-KR" altLang="en-US" dirty="0"/>
              <a:t> 등 신금융업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데이터 전문기관 </a:t>
            </a:r>
            <a:r>
              <a:rPr lang="en-US" altLang="ko-KR" dirty="0"/>
              <a:t>8</a:t>
            </a:r>
            <a:r>
              <a:rPr lang="ko-KR" altLang="en-US" dirty="0"/>
              <a:t>개 추가 지정</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err="1"/>
              <a:t>비씨카드</a:t>
            </a:r>
            <a:r>
              <a:rPr lang="en-US" altLang="ko-KR" dirty="0"/>
              <a:t>, </a:t>
            </a:r>
            <a:r>
              <a:rPr lang="ko-KR" altLang="en-US" dirty="0" err="1"/>
              <a:t>삼성에스디에스</a:t>
            </a:r>
            <a:r>
              <a:rPr lang="en-US" altLang="ko-KR" dirty="0"/>
              <a:t>, </a:t>
            </a:r>
            <a:r>
              <a:rPr lang="ko-KR" altLang="en-US" dirty="0"/>
              <a:t>삼성카드</a:t>
            </a:r>
            <a:r>
              <a:rPr lang="en-US" altLang="ko-KR" dirty="0"/>
              <a:t>, </a:t>
            </a:r>
            <a:r>
              <a:rPr lang="ko-KR" altLang="en-US" dirty="0"/>
              <a:t>신한은행</a:t>
            </a:r>
            <a:r>
              <a:rPr lang="en-US" altLang="ko-KR" dirty="0"/>
              <a:t>, </a:t>
            </a:r>
            <a:r>
              <a:rPr lang="ko-KR" altLang="en-US" dirty="0"/>
              <a:t>신한카드</a:t>
            </a:r>
            <a:r>
              <a:rPr lang="en-US" altLang="ko-KR" dirty="0"/>
              <a:t>, </a:t>
            </a:r>
            <a:r>
              <a:rPr lang="ko-KR" altLang="en-US" dirty="0" err="1"/>
              <a:t>엘지씨엔에스</a:t>
            </a:r>
            <a:r>
              <a:rPr lang="en-US" altLang="ko-KR" dirty="0"/>
              <a:t>, </a:t>
            </a:r>
            <a:r>
              <a:rPr lang="ko-KR" altLang="en-US" dirty="0" err="1"/>
              <a:t>쿠콘</a:t>
            </a:r>
            <a:r>
              <a:rPr lang="en-US" altLang="ko-KR" dirty="0"/>
              <a:t>, </a:t>
            </a:r>
            <a:r>
              <a:rPr lang="ko-KR" altLang="en-US" dirty="0"/>
              <a:t>통계청 등 총 </a:t>
            </a:r>
            <a:r>
              <a:rPr lang="en-US" altLang="ko-KR" dirty="0"/>
              <a:t>8</a:t>
            </a:r>
            <a:r>
              <a:rPr lang="ko-KR" altLang="en-US" dirty="0"/>
              <a:t>개 기관을 추가 지정</a:t>
            </a:r>
            <a:r>
              <a:rPr lang="en-US" altLang="ko-KR" dirty="0"/>
              <a:t>(</a:t>
            </a:r>
            <a:r>
              <a:rPr lang="ko-KR" altLang="en-US" dirty="0"/>
              <a:t>기존 </a:t>
            </a:r>
            <a:r>
              <a:rPr lang="en-US" altLang="ko-KR" dirty="0"/>
              <a:t>4</a:t>
            </a:r>
            <a:r>
              <a:rPr lang="ko-KR" altLang="en-US" dirty="0"/>
              <a:t>개 기관 → </a:t>
            </a:r>
            <a:r>
              <a:rPr lang="en-US" altLang="ko-KR" dirty="0"/>
              <a:t>12</a:t>
            </a:r>
            <a:r>
              <a:rPr lang="ko-KR" altLang="en-US" dirty="0"/>
              <a:t>개 기관으로 확대</a:t>
            </a:r>
            <a:r>
              <a:rPr lang="en-US" altLang="ko-KR" dirty="0"/>
              <a:t>)</a:t>
            </a:r>
          </a:p>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데이터전문기관의 확대로 가명정보의 안전한 결합과 효율적 활용을 촉진 </a:t>
            </a:r>
            <a:endParaRPr lang="en-US" altLang="ko-KR" sz="1200" b="1" kern="0" dirty="0">
              <a:ln>
                <a:solidFill>
                  <a:schemeClr val="accent4">
                    <a:alpha val="0"/>
                  </a:schemeClr>
                </a:solidFill>
              </a:ln>
              <a:solidFill>
                <a:schemeClr val="accent1"/>
              </a:solidFill>
              <a:latin typeface="+mn-ea"/>
            </a:endParaRP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2023.7.19</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(2023.7.19), “</a:t>
            </a:r>
            <a:r>
              <a:rPr lang="ko-KR" altLang="en-US" dirty="0">
                <a:solidFill>
                  <a:schemeClr val="bg1">
                    <a:lumMod val="50000"/>
                  </a:schemeClr>
                </a:solidFill>
              </a:rPr>
              <a:t>빅데이터 생태계의 토대인 데이터 결합의 저변을 </a:t>
            </a:r>
            <a:r>
              <a:rPr lang="ko-KR" altLang="en-US" dirty="0" err="1">
                <a:solidFill>
                  <a:schemeClr val="bg1">
                    <a:lumMod val="50000"/>
                  </a:schemeClr>
                </a:solidFill>
              </a:rPr>
              <a:t>확대해나가겠습니다</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8" name="표 7">
            <a:extLst>
              <a:ext uri="{FF2B5EF4-FFF2-40B4-BE49-F238E27FC236}">
                <a16:creationId xmlns:a16="http://schemas.microsoft.com/office/drawing/2014/main" id="{BD0CA8BB-5E7D-8588-6F1A-38ED52211873}"/>
              </a:ext>
            </a:extLst>
          </p:cNvPr>
          <p:cNvGraphicFramePr>
            <a:graphicFrameLocks noGrp="1"/>
          </p:cNvGraphicFramePr>
          <p:nvPr>
            <p:extLst>
              <p:ext uri="{D42A27DB-BD31-4B8C-83A1-F6EECF244321}">
                <p14:modId xmlns:p14="http://schemas.microsoft.com/office/powerpoint/2010/main" val="2900093678"/>
              </p:ext>
            </p:extLst>
          </p:nvPr>
        </p:nvGraphicFramePr>
        <p:xfrm>
          <a:off x="488949" y="2181037"/>
          <a:ext cx="4284613" cy="3693600"/>
        </p:xfrm>
        <a:graphic>
          <a:graphicData uri="http://schemas.openxmlformats.org/drawingml/2006/table">
            <a:tbl>
              <a:tblPr/>
              <a:tblGrid>
                <a:gridCol w="4284613">
                  <a:extLst>
                    <a:ext uri="{9D8B030D-6E8A-4147-A177-3AD203B41FA5}">
                      <a16:colId xmlns:a16="http://schemas.microsoft.com/office/drawing/2014/main" val="3655866858"/>
                    </a:ext>
                  </a:extLst>
                </a:gridCol>
              </a:tblGrid>
              <a:tr h="309600">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데이터 전문기관 지정 경과 및 추가 지정</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3384000">
                <a:tc>
                  <a:txBody>
                    <a:bodyPr/>
                    <a:lstStyle/>
                    <a:p>
                      <a:pPr marL="182563" marR="0" lvl="0" indent="-95250" algn="l" defTabSz="914400" eaLnBrk="1" fontAlgn="base" latinLnBrk="0" hangingPunct="1">
                        <a:lnSpc>
                          <a:spcPct val="11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데이터전문기관은 기업이 전략수립</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새로운 서비스 개발 등을 위해 금융분야를 포함한 가명정보 결합을 요청하는 경우 이를 안전하게 결합 처리하여 제공하고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익명 처리된 정보의 적정성을 평가하는 기관으로서 금융 빅데이터의 안전하고 효율적인 활용을 위해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년부터 신용정보법에 따라 금융위원회가 지정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10000"/>
                        </a:lnSpc>
                        <a:spcBef>
                          <a:spcPts val="600"/>
                        </a:spcBef>
                        <a:spcAft>
                          <a:spcPts val="0"/>
                        </a:spcAft>
                        <a:buClrTx/>
                        <a:buSzTx/>
                        <a:buFontTx/>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현재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4</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 기관이 데이터 전문기관으로 지정되어 있으며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’20</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년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6</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건을 시작으로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23.6</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월말까지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231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개사가 총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287</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건의 데이터를 결합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1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데이터 결합수요에 대응하고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금융을 포함한 다양한 분야간 데이터 결합 활성화 추진하고자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22.1</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 「데이터전문기관 추가지정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방안」을</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발표하고</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금융위는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22.12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월 예비지정을 거쳐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8</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 기관을 데이터전문기관으로 지정</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357188" marR="0" lvl="0" indent="-174625" algn="l" defTabSz="914400" eaLnBrk="1" fontAlgn="base" latinLnBrk="0" hangingPunct="1">
                        <a:lnSpc>
                          <a:spcPct val="110000"/>
                        </a:lnSpc>
                        <a:spcBef>
                          <a:spcPts val="600"/>
                        </a:spcBef>
                        <a:spcAft>
                          <a:spcPts val="0"/>
                        </a:spcAft>
                        <a:buClrTx/>
                        <a:buSzTx/>
                        <a:buFontTx/>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금융위는 데이터전문기관이 자가결합 및 관계사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계열사 등에 대한 내부 데이터 결합에 치중할 경우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공정하고 개방적인 데이터 결합 환경 조성을 저해할 우려가 있어 통계청을 제외한 민간 데이터전문기관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7</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개사에 대해 연간 데이터 결합실적 중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50%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이상을 본인</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관계사</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계열사가 아닌 외부 이용기관에 제공하는 내용의 부대조건을 부과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p>
                      <a:pPr marL="182563" marR="0" lvl="0" indent="-95250" algn="l" defTabSz="914400" eaLnBrk="1" fontAlgn="base" latinLnBrk="0" hangingPunct="1">
                        <a:lnSpc>
                          <a:spcPct val="110000"/>
                        </a:lnSpc>
                        <a:spcBef>
                          <a:spcPts val="600"/>
                        </a:spcBef>
                        <a:spcAft>
                          <a:spcPts val="0"/>
                        </a:spcAft>
                        <a:buClrTx/>
                        <a:buSzTx/>
                        <a:buFont typeface="Arial" panose="020B0604020202020204" pitchFamily="34" charset="0"/>
                        <a:buChar char="•"/>
                        <a:tabLst/>
                        <a:defRP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금번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8</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 기관의 추가지정으로 데이터 전문기관은 총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12</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개로 늘어나며</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민간기업이 데이터전문기관으로 다수 참여하는 만큼 민간 데이터 개방을 포함하여 다분야</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이종데이터 결합이 크게 활성화될 것으로 기대 </a:t>
                      </a:r>
                      <a:endParaRPr lang="en-US" altLang="ko-KR"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marT="144000" marB="468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bl>
          </a:graphicData>
        </a:graphic>
      </p:graphicFrame>
      <p:pic>
        <p:nvPicPr>
          <p:cNvPr id="15" name="그림 14">
            <a:extLst>
              <a:ext uri="{FF2B5EF4-FFF2-40B4-BE49-F238E27FC236}">
                <a16:creationId xmlns:a16="http://schemas.microsoft.com/office/drawing/2014/main" id="{E354ECC7-7640-B893-0F1F-A40F834F6D1D}"/>
              </a:ext>
            </a:extLst>
          </p:cNvPr>
          <p:cNvPicPr>
            <a:picLocks noChangeAspect="1"/>
          </p:cNvPicPr>
          <p:nvPr/>
        </p:nvPicPr>
        <p:blipFill>
          <a:blip r:embed="rId2"/>
          <a:stretch>
            <a:fillRect/>
          </a:stretch>
        </p:blipFill>
        <p:spPr>
          <a:xfrm>
            <a:off x="5222875" y="2540352"/>
            <a:ext cx="4083727" cy="1053063"/>
          </a:xfrm>
          <a:prstGeom prst="rect">
            <a:avLst/>
          </a:prstGeom>
        </p:spPr>
      </p:pic>
      <p:pic>
        <p:nvPicPr>
          <p:cNvPr id="20" name="그림 19">
            <a:extLst>
              <a:ext uri="{FF2B5EF4-FFF2-40B4-BE49-F238E27FC236}">
                <a16:creationId xmlns:a16="http://schemas.microsoft.com/office/drawing/2014/main" id="{CE947AF7-F6F9-1CE9-F9BE-F27D503D4886}"/>
              </a:ext>
            </a:extLst>
          </p:cNvPr>
          <p:cNvPicPr>
            <a:picLocks noChangeAspect="1"/>
          </p:cNvPicPr>
          <p:nvPr/>
        </p:nvPicPr>
        <p:blipFill>
          <a:blip r:embed="rId3"/>
          <a:stretch>
            <a:fillRect/>
          </a:stretch>
        </p:blipFill>
        <p:spPr>
          <a:xfrm>
            <a:off x="5233240" y="3696584"/>
            <a:ext cx="4062997" cy="1019895"/>
          </a:xfrm>
          <a:prstGeom prst="rect">
            <a:avLst/>
          </a:prstGeom>
        </p:spPr>
      </p:pic>
      <p:pic>
        <p:nvPicPr>
          <p:cNvPr id="28" name="그림 27">
            <a:extLst>
              <a:ext uri="{FF2B5EF4-FFF2-40B4-BE49-F238E27FC236}">
                <a16:creationId xmlns:a16="http://schemas.microsoft.com/office/drawing/2014/main" id="{0C1460C3-C0D5-0B3C-6D7D-D076B7FA03DD}"/>
              </a:ext>
            </a:extLst>
          </p:cNvPr>
          <p:cNvPicPr>
            <a:picLocks noChangeAspect="1"/>
          </p:cNvPicPr>
          <p:nvPr/>
        </p:nvPicPr>
        <p:blipFill>
          <a:blip r:embed="rId4"/>
          <a:stretch>
            <a:fillRect/>
          </a:stretch>
        </p:blipFill>
        <p:spPr>
          <a:xfrm>
            <a:off x="5222875" y="4819648"/>
            <a:ext cx="4083727" cy="1044771"/>
          </a:xfrm>
          <a:prstGeom prst="rect">
            <a:avLst/>
          </a:prstGeom>
        </p:spPr>
      </p:pic>
    </p:spTree>
    <p:extLst>
      <p:ext uri="{BB962C8B-B14F-4D97-AF65-F5344CB8AC3E}">
        <p14:creationId xmlns:p14="http://schemas.microsoft.com/office/powerpoint/2010/main" val="35802328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VI. </a:t>
            </a:r>
            <a:r>
              <a:rPr lang="ko-KR" altLang="en-US" dirty="0"/>
              <a:t>가상자산</a:t>
            </a:r>
            <a:r>
              <a:rPr lang="en-US" altLang="ko-KR" dirty="0"/>
              <a:t>/</a:t>
            </a:r>
            <a:r>
              <a:rPr lang="ko-KR" altLang="en-US" dirty="0" err="1"/>
              <a:t>핀테크</a:t>
            </a:r>
            <a:r>
              <a:rPr lang="ko-KR" altLang="en-US" dirty="0"/>
              <a:t> 등 신금융업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a:t>
            </a:r>
            <a:r>
              <a:rPr lang="en-US" altLang="ko-KR" dirty="0"/>
              <a:t>K-Fintech 30</a:t>
            </a:r>
            <a:r>
              <a:rPr lang="ko-KR" altLang="en-US" dirty="0"/>
              <a:t>」 선정</a:t>
            </a:r>
            <a:r>
              <a:rPr lang="en-US" altLang="ko-KR" dirty="0"/>
              <a:t>, </a:t>
            </a:r>
            <a:r>
              <a:rPr lang="ko-KR" altLang="en-US" dirty="0" err="1"/>
              <a:t>핀테크</a:t>
            </a:r>
            <a:r>
              <a:rPr lang="ko-KR" altLang="en-US" dirty="0"/>
              <a:t> 성장을 위한 맞춤형 지원 강화</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a:t>금융혁신을 주도할 대표 </a:t>
            </a:r>
            <a:r>
              <a:rPr lang="ko-KR" altLang="en-US" dirty="0" err="1"/>
              <a:t>핀테크</a:t>
            </a:r>
            <a:r>
              <a:rPr lang="ko-KR" altLang="en-US" dirty="0"/>
              <a:t> 기업을 발굴하여 정책자금 연계 등 집중 지원</a:t>
            </a:r>
            <a:endParaRPr lang="en-US" altLang="ko-KR" dirty="0"/>
          </a:p>
          <a:p>
            <a:pPr marL="171450" indent="-171450">
              <a:lnSpc>
                <a:spcPct val="120000"/>
              </a:lnSpc>
              <a:buFont typeface="Arial" panose="020B0604020202020204" pitchFamily="34" charset="0"/>
              <a:buChar char="•"/>
              <a:defRPr/>
            </a:pPr>
            <a:r>
              <a:rPr lang="en-US" altLang="ko-KR" dirty="0"/>
              <a:t>2023</a:t>
            </a:r>
            <a:r>
              <a:rPr lang="ko-KR" altLang="en-US" dirty="0"/>
              <a:t>년 </a:t>
            </a:r>
            <a:r>
              <a:rPr lang="en-US" altLang="ko-KR" dirty="0"/>
              <a:t>1</a:t>
            </a:r>
            <a:r>
              <a:rPr lang="ko-KR" altLang="en-US" dirty="0"/>
              <a:t>차 모집으로 </a:t>
            </a:r>
            <a:r>
              <a:rPr lang="en-US" altLang="ko-KR" dirty="0"/>
              <a:t>10</a:t>
            </a:r>
            <a:r>
              <a:rPr lang="ko-KR" altLang="en-US" dirty="0"/>
              <a:t>개 기업 선정</a:t>
            </a:r>
            <a:r>
              <a:rPr lang="en-US" altLang="ko-KR" dirty="0"/>
              <a:t>, 3</a:t>
            </a:r>
            <a:r>
              <a:rPr lang="ko-KR" altLang="en-US" dirty="0"/>
              <a:t>년</a:t>
            </a:r>
            <a:r>
              <a:rPr lang="en-US" altLang="ko-KR" dirty="0"/>
              <a:t>(’23</a:t>
            </a:r>
            <a:r>
              <a:rPr lang="ko-KR" altLang="en-US" dirty="0"/>
              <a:t>년</a:t>
            </a:r>
            <a:r>
              <a:rPr lang="en-US" altLang="ko-KR" dirty="0"/>
              <a:t>~’25</a:t>
            </a:r>
            <a:r>
              <a:rPr lang="ko-KR" altLang="en-US" dirty="0"/>
              <a:t>년</a:t>
            </a:r>
            <a:r>
              <a:rPr lang="en-US" altLang="ko-KR" dirty="0"/>
              <a:t>)</a:t>
            </a:r>
            <a:r>
              <a:rPr lang="ko-KR" altLang="en-US" dirty="0"/>
              <a:t>에 걸쳐 총 </a:t>
            </a:r>
            <a:r>
              <a:rPr lang="en-US" altLang="ko-KR" dirty="0"/>
              <a:t>30</a:t>
            </a:r>
            <a:r>
              <a:rPr lang="ko-KR" altLang="en-US" dirty="0"/>
              <a:t>개 기업으로 구성 예정</a:t>
            </a:r>
            <a:endParaRPr lang="en-US" altLang="ko-KR" dirty="0"/>
          </a:p>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전문가 컨설팅 제공</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투자기회 확대</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정책금융지원 등 </a:t>
            </a:r>
            <a:r>
              <a:rPr lang="ko-KR" altLang="en-US" sz="1200" b="1" kern="0" dirty="0" err="1">
                <a:ln>
                  <a:solidFill>
                    <a:schemeClr val="accent4">
                      <a:alpha val="0"/>
                    </a:schemeClr>
                  </a:solidFill>
                </a:ln>
                <a:solidFill>
                  <a:schemeClr val="accent1"/>
                </a:solidFill>
                <a:latin typeface="+mn-ea"/>
              </a:rPr>
              <a:t>핀테크</a:t>
            </a:r>
            <a:r>
              <a:rPr lang="ko-KR" altLang="en-US" sz="1200" b="1" kern="0" dirty="0">
                <a:ln>
                  <a:solidFill>
                    <a:schemeClr val="accent4">
                      <a:alpha val="0"/>
                    </a:schemeClr>
                  </a:solidFill>
                </a:ln>
                <a:solidFill>
                  <a:schemeClr val="accent1"/>
                </a:solidFill>
                <a:latin typeface="+mn-ea"/>
              </a:rPr>
              <a:t> 종합지원 지속</a:t>
            </a:r>
            <a:endParaRPr lang="en-US" altLang="ko-KR" sz="1200" b="1" kern="0" dirty="0">
              <a:ln>
                <a:solidFill>
                  <a:schemeClr val="accent4">
                    <a:alpha val="0"/>
                  </a:schemeClr>
                </a:solidFill>
              </a:ln>
              <a:solidFill>
                <a:schemeClr val="accent1"/>
              </a:solidFill>
              <a:latin typeface="+mn-ea"/>
            </a:endParaRP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2023.11.6</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(2023.11.6), “</a:t>
            </a:r>
            <a:r>
              <a:rPr lang="ko-KR" altLang="en-US" dirty="0" err="1">
                <a:solidFill>
                  <a:schemeClr val="bg1">
                    <a:lumMod val="50000"/>
                  </a:schemeClr>
                </a:solidFill>
              </a:rPr>
              <a:t>핀테크</a:t>
            </a:r>
            <a:r>
              <a:rPr lang="ko-KR" altLang="en-US" dirty="0">
                <a:solidFill>
                  <a:schemeClr val="bg1">
                    <a:lumMod val="50000"/>
                  </a:schemeClr>
                </a:solidFill>
              </a:rPr>
              <a:t> 우수기업 「</a:t>
            </a:r>
            <a:r>
              <a:rPr lang="en-US" altLang="ko-KR" dirty="0">
                <a:solidFill>
                  <a:schemeClr val="bg1">
                    <a:lumMod val="50000"/>
                  </a:schemeClr>
                </a:solidFill>
              </a:rPr>
              <a:t>K-Fintech 30</a:t>
            </a:r>
            <a:r>
              <a:rPr lang="ko-KR" altLang="en-US" dirty="0">
                <a:solidFill>
                  <a:schemeClr val="bg1">
                    <a:lumMod val="50000"/>
                  </a:schemeClr>
                </a:solidFill>
              </a:rPr>
              <a:t>」 선정</a:t>
            </a:r>
            <a:r>
              <a:rPr lang="en-US" altLang="ko-KR" dirty="0">
                <a:solidFill>
                  <a:schemeClr val="bg1">
                    <a:lumMod val="50000"/>
                  </a:schemeClr>
                </a:solidFill>
              </a:rPr>
              <a:t>”, </a:t>
            </a:r>
            <a:r>
              <a:rPr lang="ko-KR" altLang="en-US" dirty="0">
                <a:solidFill>
                  <a:schemeClr val="bg1">
                    <a:lumMod val="50000"/>
                  </a:schemeClr>
                </a:solidFill>
              </a:rPr>
              <a:t>금융위원회 보도자료</a:t>
            </a:r>
            <a:r>
              <a:rPr lang="en-US" altLang="ko-KR" dirty="0">
                <a:solidFill>
                  <a:schemeClr val="bg1">
                    <a:lumMod val="50000"/>
                  </a:schemeClr>
                </a:solidFill>
              </a:rPr>
              <a:t>(2023.6.22), “</a:t>
            </a:r>
            <a:r>
              <a:rPr lang="ko-KR" altLang="en-US" dirty="0">
                <a:solidFill>
                  <a:schemeClr val="bg1">
                    <a:lumMod val="50000"/>
                  </a:schemeClr>
                </a:solidFill>
              </a:rPr>
              <a:t>금융위</a:t>
            </a:r>
            <a:r>
              <a:rPr lang="en-US" altLang="ko-KR" dirty="0">
                <a:solidFill>
                  <a:schemeClr val="bg1">
                    <a:lumMod val="50000"/>
                  </a:schemeClr>
                </a:solidFill>
              </a:rPr>
              <a:t>, </a:t>
            </a:r>
            <a:r>
              <a:rPr lang="ko-KR" altLang="en-US" dirty="0" err="1">
                <a:solidFill>
                  <a:schemeClr val="bg1">
                    <a:lumMod val="50000"/>
                  </a:schemeClr>
                </a:solidFill>
              </a:rPr>
              <a:t>핀테크</a:t>
            </a:r>
            <a:r>
              <a:rPr lang="ko-KR" altLang="en-US" dirty="0">
                <a:solidFill>
                  <a:schemeClr val="bg1">
                    <a:lumMod val="50000"/>
                  </a:schemeClr>
                </a:solidFill>
              </a:rPr>
              <a:t> 성장을 위한 맞춤형 지원 강화</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2038350"/>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6" name="표 8">
            <a:extLst>
              <a:ext uri="{FF2B5EF4-FFF2-40B4-BE49-F238E27FC236}">
                <a16:creationId xmlns:a16="http://schemas.microsoft.com/office/drawing/2014/main" id="{BDAFE392-3FE9-FB6C-04CA-6F387914D01F}"/>
              </a:ext>
            </a:extLst>
          </p:cNvPr>
          <p:cNvGraphicFramePr>
            <a:graphicFrameLocks noGrp="1"/>
          </p:cNvGraphicFramePr>
          <p:nvPr>
            <p:extLst>
              <p:ext uri="{D42A27DB-BD31-4B8C-83A1-F6EECF244321}">
                <p14:modId xmlns:p14="http://schemas.microsoft.com/office/powerpoint/2010/main" val="397015205"/>
              </p:ext>
            </p:extLst>
          </p:nvPr>
        </p:nvGraphicFramePr>
        <p:xfrm>
          <a:off x="488946" y="2588190"/>
          <a:ext cx="4284613" cy="2230120"/>
        </p:xfrm>
        <a:graphic>
          <a:graphicData uri="http://schemas.openxmlformats.org/drawingml/2006/table">
            <a:tbl>
              <a:tblPr firstRow="1" bandRow="1">
                <a:tableStyleId>{5C22544A-7EE6-4342-B048-85BDC9FD1C3A}</a:tableStyleId>
              </a:tblPr>
              <a:tblGrid>
                <a:gridCol w="689895">
                  <a:extLst>
                    <a:ext uri="{9D8B030D-6E8A-4147-A177-3AD203B41FA5}">
                      <a16:colId xmlns:a16="http://schemas.microsoft.com/office/drawing/2014/main" val="3149163003"/>
                    </a:ext>
                  </a:extLst>
                </a:gridCol>
                <a:gridCol w="3594718">
                  <a:extLst>
                    <a:ext uri="{9D8B030D-6E8A-4147-A177-3AD203B41FA5}">
                      <a16:colId xmlns:a16="http://schemas.microsoft.com/office/drawing/2014/main" val="324383471"/>
                    </a:ext>
                  </a:extLst>
                </a:gridCol>
              </a:tblGrid>
              <a:tr h="216000">
                <a:tc>
                  <a:txBody>
                    <a:bodyPr/>
                    <a:lstStyle/>
                    <a:p>
                      <a:pPr algn="ctr" latinLnBrk="1"/>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algn="ctr" latinLnBrk="1"/>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내용</a:t>
                      </a:r>
                    </a:p>
                  </a:txBody>
                  <a:tcPr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extLst>
                  <a:ext uri="{0D108BD9-81ED-4DB2-BD59-A6C34878D82A}">
                    <a16:rowId xmlns:a16="http://schemas.microsoft.com/office/drawing/2014/main" val="2419117870"/>
                  </a:ext>
                </a:extLst>
              </a:tr>
              <a:tr h="370840">
                <a:tc>
                  <a:txBody>
                    <a:bodyPr/>
                    <a:lstStyle/>
                    <a:p>
                      <a:pPr algn="ctr" latinLnBrk="1"/>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목적</a:t>
                      </a:r>
                    </a:p>
                  </a:txBody>
                  <a:tcPr anchor="ctr">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latinLnBrk="0">
                        <a:buFont typeface="Arial" panose="020B0604020202020204" pitchFamily="34" charset="0"/>
                        <a:buChar cha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혁신성과 성장가능성을 갖춘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핀테크</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기업을 선정하여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지속성장할</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수 있도록 지원</a:t>
                      </a:r>
                    </a:p>
                  </a:txBody>
                  <a:tcPr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43259665"/>
                  </a:ext>
                </a:extLst>
              </a:tr>
              <a:tr h="370840">
                <a:tc>
                  <a:txBody>
                    <a:bodyPr/>
                    <a:lstStyle/>
                    <a:p>
                      <a:pPr algn="ctr" latinLnBrk="1"/>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선정규모</a:t>
                      </a:r>
                    </a:p>
                  </a:txBody>
                  <a:tcPr anchor="ctr">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latinLnBrk="0">
                        <a:buFont typeface="Arial" panose="020B0604020202020204" pitchFamily="34" charset="0"/>
                        <a:buChar cha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’23</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년도</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1</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차 모집 기준 총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10</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개 기업 내외</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(3</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년간 총 </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30</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개 기업 선정</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90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94935698"/>
                  </a:ext>
                </a:extLst>
              </a:tr>
              <a:tr h="370840">
                <a:tc>
                  <a:txBody>
                    <a:bodyPr/>
                    <a:lstStyle/>
                    <a:p>
                      <a:pPr algn="ctr" latinLnBrk="1"/>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지원내용</a:t>
                      </a:r>
                    </a:p>
                  </a:txBody>
                  <a:tcPr anchor="ctr">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latinLnBrk="0">
                        <a:buFont typeface="Arial" panose="020B0604020202020204" pitchFamily="34" charset="0"/>
                        <a:buChar char="•"/>
                      </a:pP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각종 정책금융상품 이용 시 우대적용</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핀테크지원센터를</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통해 안내 예정</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금융회사 대출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외환 서비스 우대지원</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핀테크</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지원프로그램</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보안점검</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클라우드 바우처 등</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이용우대 등</a:t>
                      </a:r>
                    </a:p>
                  </a:txBody>
                  <a:tcPr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1878951"/>
                  </a:ext>
                </a:extLst>
              </a:tr>
              <a:tr h="370840">
                <a:tc>
                  <a:txBody>
                    <a:bodyPr/>
                    <a:lstStyle/>
                    <a:p>
                      <a:pPr algn="ctr" latinLnBrk="1"/>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선정방식</a:t>
                      </a:r>
                    </a:p>
                  </a:txBody>
                  <a:tcPr anchor="ctr">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latinLnBrk="0">
                        <a:buFont typeface="Arial" panose="020B0604020202020204" pitchFamily="34" charset="0"/>
                        <a:buChar char="•"/>
                      </a:pP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핀테크</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산업 분야 민간 전문가들로 구성된 선정위원회의 자격요건 검토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서면평가 및 최종 발표평가 진행</a:t>
                      </a:r>
                    </a:p>
                  </a:txBody>
                  <a:tcPr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81747964"/>
                  </a:ext>
                </a:extLst>
              </a:tr>
              <a:tr h="370840">
                <a:tc>
                  <a:txBody>
                    <a:bodyPr/>
                    <a:lstStyle/>
                    <a:p>
                      <a:pPr algn="ctr" latinLnBrk="1"/>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접수방법</a:t>
                      </a:r>
                    </a:p>
                  </a:txBody>
                  <a:tcPr anchor="ctr">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latinLnBrk="0">
                        <a:buFont typeface="Arial" panose="020B0604020202020204" pitchFamily="34" charset="0"/>
                        <a:buChar char="•"/>
                      </a:pP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’23.6.22</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일</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~’23.7.12</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일</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수</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15</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접수메일로 제출서류 및 증빙서류 제출</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세부 내용은 </a:t>
                      </a:r>
                      <a:r>
                        <a:rPr lang="ko-KR" altLang="en-US" sz="900" kern="0" dirty="0" err="1">
                          <a:ln>
                            <a:solidFill>
                              <a:schemeClr val="bg1">
                                <a:lumMod val="75000"/>
                                <a:alpha val="0"/>
                              </a:schemeClr>
                            </a:solidFill>
                          </a:ln>
                          <a:solidFill>
                            <a:schemeClr val="tx1">
                              <a:lumMod val="85000"/>
                              <a:lumOff val="15000"/>
                            </a:schemeClr>
                          </a:solidFill>
                          <a:latin typeface="+mn-ea"/>
                          <a:ea typeface="+mn-ea"/>
                          <a:cs typeface="+mn-cs"/>
                        </a:rPr>
                        <a:t>핀테크</a:t>
                      </a:r>
                      <a:r>
                        <a:rPr lang="ko-KR" altLang="en-US" sz="900" kern="0" dirty="0">
                          <a:ln>
                            <a:solidFill>
                              <a:schemeClr val="bg1">
                                <a:lumMod val="75000"/>
                                <a:alpha val="0"/>
                              </a:schemeClr>
                            </a:solidFill>
                          </a:ln>
                          <a:solidFill>
                            <a:schemeClr val="tx1">
                              <a:lumMod val="85000"/>
                              <a:lumOff val="15000"/>
                            </a:schemeClr>
                          </a:solidFill>
                          <a:latin typeface="+mn-ea"/>
                          <a:ea typeface="+mn-ea"/>
                          <a:cs typeface="+mn-cs"/>
                        </a:rPr>
                        <a:t> 포털 공고문 참고</a:t>
                      </a:r>
                      <a:r>
                        <a:rPr lang="en-US" altLang="ko-KR" sz="900"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900" kern="0" dirty="0">
                        <a:ln>
                          <a:solidFill>
                            <a:schemeClr val="bg1">
                              <a:lumMod val="75000"/>
                              <a:alpha val="0"/>
                            </a:schemeClr>
                          </a:solidFill>
                        </a:ln>
                        <a:solidFill>
                          <a:schemeClr val="tx1">
                            <a:lumMod val="85000"/>
                            <a:lumOff val="15000"/>
                          </a:schemeClr>
                        </a:solidFill>
                        <a:latin typeface="+mn-ea"/>
                        <a:ea typeface="+mn-ea"/>
                        <a:cs typeface="+mn-cs"/>
                      </a:endParaRPr>
                    </a:p>
                  </a:txBody>
                  <a:tcPr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23005049"/>
                  </a:ext>
                </a:extLst>
              </a:tr>
            </a:tbl>
          </a:graphicData>
        </a:graphic>
      </p:graphicFrame>
      <p:sp>
        <p:nvSpPr>
          <p:cNvPr id="11" name="직사각형 10">
            <a:extLst>
              <a:ext uri="{FF2B5EF4-FFF2-40B4-BE49-F238E27FC236}">
                <a16:creationId xmlns:a16="http://schemas.microsoft.com/office/drawing/2014/main" id="{6A4D3E29-5B4A-B09F-28B8-7C5B257692DD}"/>
              </a:ext>
            </a:extLst>
          </p:cNvPr>
          <p:cNvSpPr/>
          <p:nvPr/>
        </p:nvSpPr>
        <p:spPr>
          <a:xfrm>
            <a:off x="488950" y="2168526"/>
            <a:ext cx="4284663" cy="3079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kern="0" dirty="0">
                <a:ln>
                  <a:solidFill>
                    <a:schemeClr val="bg1">
                      <a:lumMod val="75000"/>
                      <a:alpha val="0"/>
                    </a:schemeClr>
                  </a:solidFill>
                </a:ln>
                <a:solidFill>
                  <a:schemeClr val="tx1">
                    <a:lumMod val="85000"/>
                    <a:lumOff val="15000"/>
                  </a:schemeClr>
                </a:solidFill>
                <a:latin typeface="+mn-ea"/>
              </a:rPr>
              <a:t>「</a:t>
            </a:r>
            <a:r>
              <a:rPr lang="en-US" altLang="ko-KR" sz="1000" b="1" kern="0" dirty="0">
                <a:ln>
                  <a:solidFill>
                    <a:schemeClr val="bg1">
                      <a:lumMod val="75000"/>
                      <a:alpha val="0"/>
                    </a:schemeClr>
                  </a:solidFill>
                </a:ln>
                <a:solidFill>
                  <a:schemeClr val="tx1">
                    <a:lumMod val="85000"/>
                    <a:lumOff val="15000"/>
                  </a:schemeClr>
                </a:solidFill>
                <a:latin typeface="+mn-ea"/>
              </a:rPr>
              <a:t>K-Fintech 30</a:t>
            </a:r>
            <a:r>
              <a:rPr lang="ko-KR" altLang="en-US" sz="1000" b="1" kern="0" dirty="0">
                <a:ln>
                  <a:solidFill>
                    <a:schemeClr val="bg1">
                      <a:lumMod val="75000"/>
                      <a:alpha val="0"/>
                    </a:schemeClr>
                  </a:solidFill>
                </a:ln>
                <a:solidFill>
                  <a:schemeClr val="tx1">
                    <a:lumMod val="85000"/>
                    <a:lumOff val="15000"/>
                  </a:schemeClr>
                </a:solidFill>
                <a:latin typeface="+mn-ea"/>
              </a:rPr>
              <a:t>」 선정 개요</a:t>
            </a:r>
          </a:p>
        </p:txBody>
      </p:sp>
      <p:sp>
        <p:nvSpPr>
          <p:cNvPr id="12" name="직사각형 11">
            <a:extLst>
              <a:ext uri="{FF2B5EF4-FFF2-40B4-BE49-F238E27FC236}">
                <a16:creationId xmlns:a16="http://schemas.microsoft.com/office/drawing/2014/main" id="{3D9CCE0A-9BE2-D023-7B27-E77822267328}"/>
              </a:ext>
            </a:extLst>
          </p:cNvPr>
          <p:cNvSpPr/>
          <p:nvPr/>
        </p:nvSpPr>
        <p:spPr>
          <a:xfrm>
            <a:off x="488897" y="4906122"/>
            <a:ext cx="4284663" cy="970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7313" indent="-87313" algn="l">
              <a:lnSpc>
                <a:spcPct val="110000"/>
              </a:lnSpc>
              <a:buFont typeface="Arial" panose="020B0604020202020204" pitchFamily="34" charset="0"/>
              <a:buChar char="•"/>
            </a:pPr>
            <a:r>
              <a:rPr lang="ko-KR" altLang="en-US"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선정된 기업에게는 스케일업을 위한 맞춤형 집중지원과 정책금융기관 정책금융상품의 이용우대</a:t>
            </a:r>
            <a:r>
              <a:rPr lang="en-US" altLang="ko-KR"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금융사</a:t>
            </a:r>
            <a:r>
              <a:rPr lang="ko-KR" altLang="en-US"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서비스 연계 등을 통한 금융</a:t>
            </a:r>
            <a:r>
              <a:rPr lang="en-US" altLang="ko-KR"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보육 지원 등을 제공</a:t>
            </a:r>
            <a:endParaRPr lang="en-US" altLang="ko-KR" sz="9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a:p>
            <a:pPr algn="l">
              <a:lnSpc>
                <a:spcPct val="110000"/>
              </a:lnSpc>
            </a:pPr>
            <a:r>
              <a:rPr lang="en-US" altLang="ko-KR"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산은</a:t>
            </a:r>
            <a:r>
              <a:rPr lang="en-US" altLang="ko-KR"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혁신성장지원</a:t>
            </a:r>
            <a:r>
              <a:rPr lang="en-US" altLang="ko-KR"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시설</a:t>
            </a:r>
            <a:r>
              <a:rPr lang="en-US" altLang="ko-KR"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투자자금</a:t>
            </a:r>
            <a:r>
              <a:rPr lang="en-US" altLang="ko-KR"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2,000</a:t>
            </a:r>
            <a:r>
              <a:rPr lang="ko-KR" altLang="en-US"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억 원內 </a:t>
            </a:r>
            <a:r>
              <a:rPr lang="en-US" altLang="ko-KR"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운영자금</a:t>
            </a:r>
            <a:r>
              <a:rPr lang="en-US" altLang="ko-KR"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500</a:t>
            </a:r>
            <a:r>
              <a:rPr lang="ko-KR" altLang="en-US"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억 원內 </a:t>
            </a:r>
            <a:r>
              <a:rPr lang="en-US" altLang="ko-KR"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금리</a:t>
            </a:r>
            <a:r>
              <a:rPr lang="en-US" altLang="ko-KR"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최대 </a:t>
            </a:r>
            <a:r>
              <a:rPr lang="en-US" altLang="ko-KR"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0.6%p</a:t>
            </a:r>
          </a:p>
          <a:p>
            <a:pPr algn="l">
              <a:lnSpc>
                <a:spcPct val="110000"/>
              </a:lnSpc>
            </a:pPr>
            <a:r>
              <a:rPr lang="en-US" altLang="ko-KR"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기은</a:t>
            </a:r>
            <a:r>
              <a:rPr lang="en-US" altLang="ko-KR"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대한민국대전환 특별대출</a:t>
            </a:r>
            <a:r>
              <a:rPr lang="en-US" altLang="ko-KR"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시설자금</a:t>
            </a:r>
            <a:r>
              <a:rPr lang="en-US" altLang="ko-KR"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소요시설자금의 최대 </a:t>
            </a:r>
            <a:r>
              <a:rPr lang="en-US" altLang="ko-KR"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90% / (</a:t>
            </a:r>
            <a:r>
              <a:rPr lang="ko-KR" altLang="en-US"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금리</a:t>
            </a:r>
            <a:r>
              <a:rPr lang="en-US" altLang="ko-KR"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최대 </a:t>
            </a:r>
            <a:r>
              <a:rPr lang="en-US" altLang="ko-KR"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1.3%p</a:t>
            </a:r>
          </a:p>
          <a:p>
            <a:pPr algn="l">
              <a:lnSpc>
                <a:spcPct val="110000"/>
              </a:lnSpc>
            </a:pPr>
            <a:r>
              <a:rPr lang="en-US" altLang="ko-KR"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신보</a:t>
            </a:r>
            <a:r>
              <a:rPr lang="en-US" altLang="ko-KR"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spc="-5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혁신스타트업</a:t>
            </a:r>
            <a:r>
              <a:rPr lang="ko-KR" altLang="en-US"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성장지원</a:t>
            </a:r>
            <a:r>
              <a:rPr lang="en-US" altLang="ko-KR"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spc="-5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보증료</a:t>
            </a:r>
            <a:r>
              <a:rPr lang="en-US" altLang="ko-KR"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0.5∼0.7% </a:t>
            </a:r>
            <a:r>
              <a:rPr lang="ko-KR" altLang="en-US"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차등적용 </a:t>
            </a:r>
            <a:r>
              <a:rPr lang="en-US" altLang="ko-KR"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보증비율</a:t>
            </a:r>
            <a:r>
              <a:rPr lang="en-US" altLang="ko-KR"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90∼100% </a:t>
            </a:r>
            <a:r>
              <a:rPr lang="ko-KR" altLang="en-US" sz="900" spc="-5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차등적용</a:t>
            </a:r>
          </a:p>
        </p:txBody>
      </p:sp>
      <p:sp>
        <p:nvSpPr>
          <p:cNvPr id="13" name="직사각형 12">
            <a:extLst>
              <a:ext uri="{FF2B5EF4-FFF2-40B4-BE49-F238E27FC236}">
                <a16:creationId xmlns:a16="http://schemas.microsoft.com/office/drawing/2014/main" id="{1F495BE9-CDA3-528B-0CFB-8EC50A469961}"/>
              </a:ext>
            </a:extLst>
          </p:cNvPr>
          <p:cNvSpPr/>
          <p:nvPr/>
        </p:nvSpPr>
        <p:spPr>
          <a:xfrm>
            <a:off x="5132337" y="2168526"/>
            <a:ext cx="4284663" cy="3079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kern="0" dirty="0">
                <a:ln>
                  <a:solidFill>
                    <a:schemeClr val="bg1">
                      <a:lumMod val="75000"/>
                      <a:alpha val="0"/>
                    </a:schemeClr>
                  </a:solidFill>
                </a:ln>
                <a:solidFill>
                  <a:schemeClr val="tx1">
                    <a:lumMod val="85000"/>
                    <a:lumOff val="15000"/>
                  </a:schemeClr>
                </a:solidFill>
                <a:latin typeface="+mn-ea"/>
              </a:rPr>
              <a:t>「</a:t>
            </a:r>
            <a:r>
              <a:rPr lang="en-US" altLang="ko-KR" sz="1000" b="1" kern="0" dirty="0">
                <a:ln>
                  <a:solidFill>
                    <a:schemeClr val="bg1">
                      <a:lumMod val="75000"/>
                      <a:alpha val="0"/>
                    </a:schemeClr>
                  </a:solidFill>
                </a:ln>
                <a:solidFill>
                  <a:schemeClr val="tx1">
                    <a:lumMod val="85000"/>
                    <a:lumOff val="15000"/>
                  </a:schemeClr>
                </a:solidFill>
                <a:latin typeface="+mn-ea"/>
              </a:rPr>
              <a:t>K-Fintech 30</a:t>
            </a:r>
            <a:r>
              <a:rPr lang="ko-KR" altLang="en-US" sz="1000" b="1" kern="0" dirty="0">
                <a:ln>
                  <a:solidFill>
                    <a:schemeClr val="bg1">
                      <a:lumMod val="75000"/>
                      <a:alpha val="0"/>
                    </a:schemeClr>
                  </a:solidFill>
                </a:ln>
                <a:solidFill>
                  <a:schemeClr val="tx1">
                    <a:lumMod val="85000"/>
                    <a:lumOff val="15000"/>
                  </a:schemeClr>
                </a:solidFill>
                <a:latin typeface="+mn-ea"/>
              </a:rPr>
              <a:t>」 </a:t>
            </a:r>
            <a:r>
              <a:rPr lang="en-US" altLang="ko-KR" sz="1000" b="1" kern="0" dirty="0">
                <a:ln>
                  <a:solidFill>
                    <a:schemeClr val="bg1">
                      <a:lumMod val="75000"/>
                      <a:alpha val="0"/>
                    </a:schemeClr>
                  </a:solidFill>
                </a:ln>
                <a:solidFill>
                  <a:schemeClr val="tx1">
                    <a:lumMod val="85000"/>
                    <a:lumOff val="15000"/>
                  </a:schemeClr>
                </a:solidFill>
                <a:latin typeface="+mn-ea"/>
              </a:rPr>
              <a:t>1</a:t>
            </a:r>
            <a:r>
              <a:rPr lang="ko-KR" altLang="en-US" sz="1000" b="1" kern="0" dirty="0">
                <a:ln>
                  <a:solidFill>
                    <a:schemeClr val="bg1">
                      <a:lumMod val="75000"/>
                      <a:alpha val="0"/>
                    </a:schemeClr>
                  </a:solidFill>
                </a:ln>
                <a:solidFill>
                  <a:schemeClr val="tx1">
                    <a:lumMod val="85000"/>
                    <a:lumOff val="15000"/>
                  </a:schemeClr>
                </a:solidFill>
                <a:latin typeface="+mn-ea"/>
              </a:rPr>
              <a:t>차 선정 결과</a:t>
            </a:r>
          </a:p>
        </p:txBody>
      </p:sp>
      <p:graphicFrame>
        <p:nvGraphicFramePr>
          <p:cNvPr id="14" name="표 14">
            <a:extLst>
              <a:ext uri="{FF2B5EF4-FFF2-40B4-BE49-F238E27FC236}">
                <a16:creationId xmlns:a16="http://schemas.microsoft.com/office/drawing/2014/main" id="{FC8D3F49-0F9F-167A-FF74-458F4444A485}"/>
              </a:ext>
            </a:extLst>
          </p:cNvPr>
          <p:cNvGraphicFramePr>
            <a:graphicFrameLocks noGrp="1"/>
          </p:cNvGraphicFramePr>
          <p:nvPr>
            <p:extLst>
              <p:ext uri="{D42A27DB-BD31-4B8C-83A1-F6EECF244321}">
                <p14:modId xmlns:p14="http://schemas.microsoft.com/office/powerpoint/2010/main" val="2760978563"/>
              </p:ext>
            </p:extLst>
          </p:nvPr>
        </p:nvGraphicFramePr>
        <p:xfrm>
          <a:off x="5132337" y="2588190"/>
          <a:ext cx="4284000" cy="3295560"/>
        </p:xfrm>
        <a:graphic>
          <a:graphicData uri="http://schemas.openxmlformats.org/drawingml/2006/table">
            <a:tbl>
              <a:tblPr firstRow="1" bandRow="1">
                <a:tableStyleId>{5C22544A-7EE6-4342-B048-85BDC9FD1C3A}</a:tableStyleId>
              </a:tblPr>
              <a:tblGrid>
                <a:gridCol w="792000">
                  <a:extLst>
                    <a:ext uri="{9D8B030D-6E8A-4147-A177-3AD203B41FA5}">
                      <a16:colId xmlns:a16="http://schemas.microsoft.com/office/drawing/2014/main" val="3808486467"/>
                    </a:ext>
                  </a:extLst>
                </a:gridCol>
                <a:gridCol w="1440000">
                  <a:extLst>
                    <a:ext uri="{9D8B030D-6E8A-4147-A177-3AD203B41FA5}">
                      <a16:colId xmlns:a16="http://schemas.microsoft.com/office/drawing/2014/main" val="1555268707"/>
                    </a:ext>
                  </a:extLst>
                </a:gridCol>
                <a:gridCol w="2052000">
                  <a:extLst>
                    <a:ext uri="{9D8B030D-6E8A-4147-A177-3AD203B41FA5}">
                      <a16:colId xmlns:a16="http://schemas.microsoft.com/office/drawing/2014/main" val="3064955288"/>
                    </a:ext>
                  </a:extLst>
                </a:gridCol>
              </a:tblGrid>
              <a:tr h="118061">
                <a:tc>
                  <a:txBody>
                    <a:bodyPr/>
                    <a:lstStyle/>
                    <a:p>
                      <a:pPr algn="ctr" latinLnBrk="0"/>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기업명</a:t>
                      </a:r>
                    </a:p>
                  </a:txBody>
                  <a:tcPr anchor="ctr">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algn="ctr" latinLnBrk="0"/>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사업분야</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제품</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서비스</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명</a:t>
                      </a:r>
                    </a:p>
                  </a:txBody>
                  <a:tcPr anchor="ctr">
                    <a:lnL w="9525"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EFBFF"/>
                    </a:solidFill>
                  </a:tcPr>
                </a:tc>
                <a:extLst>
                  <a:ext uri="{0D108BD9-81ED-4DB2-BD59-A6C34878D82A}">
                    <a16:rowId xmlns:a16="http://schemas.microsoft.com/office/drawing/2014/main" val="776377582"/>
                  </a:ext>
                </a:extLst>
              </a:tr>
              <a:tr h="167679">
                <a:tc>
                  <a:txBody>
                    <a:bodyPr/>
                    <a:lstStyle/>
                    <a:p>
                      <a:pPr algn="ctr" latinLnBrk="0"/>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에이젠글로벌</a:t>
                      </a:r>
                    </a:p>
                  </a:txBody>
                  <a:tcPr marL="36000" marR="36000" marT="36000" marB="36000"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인공지능</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데이터분석</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금융 소프트웨어</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(B2B)</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ko-KR" altLang="en-US" sz="900" b="0" kern="0" dirty="0" err="1">
                          <a:ln>
                            <a:solidFill>
                              <a:schemeClr val="bg1">
                                <a:lumMod val="75000"/>
                                <a:alpha val="0"/>
                              </a:schemeClr>
                            </a:solidFill>
                          </a:ln>
                          <a:solidFill>
                            <a:schemeClr val="tx1">
                              <a:lumMod val="85000"/>
                              <a:lumOff val="15000"/>
                            </a:schemeClr>
                          </a:solidFill>
                          <a:latin typeface="+mn-ea"/>
                          <a:ea typeface="+mn-ea"/>
                          <a:cs typeface="+mn-cs"/>
                        </a:rPr>
                        <a:t>크레딧커넷트</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r>
                        <a:rPr lang="en-US" altLang="ko-KR" sz="900" b="0" kern="0" dirty="0" err="1">
                          <a:ln>
                            <a:solidFill>
                              <a:schemeClr val="bg1">
                                <a:lumMod val="75000"/>
                                <a:alpha val="0"/>
                              </a:schemeClr>
                            </a:solidFill>
                          </a:ln>
                          <a:solidFill>
                            <a:schemeClr val="tx1">
                              <a:lumMod val="85000"/>
                              <a:lumOff val="15000"/>
                            </a:schemeClr>
                          </a:solidFill>
                          <a:latin typeface="+mn-ea"/>
                          <a:ea typeface="+mn-ea"/>
                          <a:cs typeface="+mn-cs"/>
                        </a:rPr>
                        <a:t>CreditConnect</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err="1">
                          <a:ln>
                            <a:solidFill>
                              <a:schemeClr val="bg1">
                                <a:lumMod val="75000"/>
                                <a:alpha val="0"/>
                              </a:schemeClr>
                            </a:solidFill>
                          </a:ln>
                          <a:solidFill>
                            <a:schemeClr val="tx1">
                              <a:lumMod val="85000"/>
                              <a:lumOff val="15000"/>
                            </a:schemeClr>
                          </a:solidFill>
                          <a:latin typeface="+mn-ea"/>
                          <a:ea typeface="+mn-ea"/>
                          <a:cs typeface="+mn-cs"/>
                        </a:rPr>
                        <a:t>아바커스</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(ABACUS)</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49323714"/>
                  </a:ext>
                </a:extLst>
              </a:tr>
              <a:tr h="167679">
                <a:tc>
                  <a:txBody>
                    <a:bodyPr/>
                    <a:lstStyle/>
                    <a:p>
                      <a:pPr algn="ctr" latinLnBrk="0"/>
                      <a:r>
                        <a:rPr lang="ko-KR" altLang="en-US" sz="900" b="0" kern="0" dirty="0" err="1">
                          <a:ln>
                            <a:solidFill>
                              <a:schemeClr val="bg1">
                                <a:lumMod val="75000"/>
                                <a:alpha val="0"/>
                              </a:schemeClr>
                            </a:solidFill>
                          </a:ln>
                          <a:solidFill>
                            <a:schemeClr val="tx1">
                              <a:lumMod val="85000"/>
                              <a:lumOff val="15000"/>
                            </a:schemeClr>
                          </a:solidFill>
                          <a:latin typeface="+mn-ea"/>
                          <a:ea typeface="+mn-ea"/>
                          <a:cs typeface="+mn-cs"/>
                        </a:rPr>
                        <a:t>센트비</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해외송금</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지급결제</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개인 및 기업용 디지털 해외송금 서비스 </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900" b="0" kern="0" dirty="0" err="1">
                          <a:ln>
                            <a:solidFill>
                              <a:schemeClr val="bg1">
                                <a:lumMod val="75000"/>
                                <a:alpha val="0"/>
                              </a:schemeClr>
                            </a:solidFill>
                          </a:ln>
                          <a:solidFill>
                            <a:schemeClr val="tx1">
                              <a:lumMod val="85000"/>
                              <a:lumOff val="15000"/>
                            </a:schemeClr>
                          </a:solidFill>
                          <a:latin typeface="+mn-ea"/>
                          <a:ea typeface="+mn-ea"/>
                          <a:cs typeface="+mn-cs"/>
                        </a:rPr>
                        <a:t>SentBe</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900" b="0" kern="0" dirty="0" err="1">
                          <a:ln>
                            <a:solidFill>
                              <a:schemeClr val="bg1">
                                <a:lumMod val="75000"/>
                                <a:alpha val="0"/>
                              </a:schemeClr>
                            </a:solidFill>
                          </a:ln>
                          <a:solidFill>
                            <a:schemeClr val="tx1">
                              <a:lumMod val="85000"/>
                              <a:lumOff val="15000"/>
                            </a:schemeClr>
                          </a:solidFill>
                          <a:latin typeface="+mn-ea"/>
                          <a:ea typeface="+mn-ea"/>
                          <a:cs typeface="+mn-cs"/>
                        </a:rPr>
                        <a:t>SentBiz</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SENDA</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40684543"/>
                  </a:ext>
                </a:extLst>
              </a:tr>
              <a:tr h="167679">
                <a:tc>
                  <a:txBody>
                    <a:bodyPr/>
                    <a:lstStyle/>
                    <a:p>
                      <a:pPr algn="ctr" latinLnBrk="0"/>
                      <a:r>
                        <a:rPr lang="ko-KR" altLang="en-US" sz="900" b="0" kern="0" dirty="0" err="1">
                          <a:ln>
                            <a:solidFill>
                              <a:schemeClr val="bg1">
                                <a:lumMod val="75000"/>
                                <a:alpha val="0"/>
                              </a:schemeClr>
                            </a:solidFill>
                          </a:ln>
                          <a:solidFill>
                            <a:schemeClr val="tx1">
                              <a:lumMod val="85000"/>
                              <a:lumOff val="15000"/>
                            </a:schemeClr>
                          </a:solidFill>
                          <a:latin typeface="+mn-ea"/>
                          <a:ea typeface="+mn-ea"/>
                          <a:cs typeface="+mn-cs"/>
                        </a:rPr>
                        <a:t>아크로스</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err="1">
                          <a:ln>
                            <a:solidFill>
                              <a:schemeClr val="bg1">
                                <a:lumMod val="75000"/>
                                <a:alpha val="0"/>
                              </a:schemeClr>
                            </a:solidFill>
                          </a:ln>
                          <a:solidFill>
                            <a:schemeClr val="tx1">
                              <a:lumMod val="85000"/>
                              <a:lumOff val="15000"/>
                            </a:schemeClr>
                          </a:solidFill>
                          <a:latin typeface="+mn-ea"/>
                          <a:ea typeface="+mn-ea"/>
                          <a:cs typeface="+mn-cs"/>
                        </a:rPr>
                        <a:t>테크놀로지스</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인공지능</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Market Index Engineering, </a:t>
                      </a:r>
                      <a:r>
                        <a:rPr lang="en-US" altLang="ko-KR" sz="900" b="0" kern="0" dirty="0" err="1">
                          <a:ln>
                            <a:solidFill>
                              <a:schemeClr val="bg1">
                                <a:lumMod val="75000"/>
                                <a:alpha val="0"/>
                              </a:schemeClr>
                            </a:solidFill>
                          </a:ln>
                          <a:solidFill>
                            <a:schemeClr val="tx1">
                              <a:lumMod val="85000"/>
                              <a:lumOff val="15000"/>
                            </a:schemeClr>
                          </a:solidFill>
                          <a:latin typeface="+mn-ea"/>
                          <a:ea typeface="+mn-ea"/>
                          <a:cs typeface="+mn-cs"/>
                        </a:rPr>
                        <a:t>PMaaS</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(Portfolio Management-as-a-Service)</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45940558"/>
                  </a:ext>
                </a:extLst>
              </a:tr>
              <a:tr h="101270">
                <a:tc>
                  <a:txBody>
                    <a:bodyPr/>
                    <a:lstStyle/>
                    <a:p>
                      <a:pPr algn="ctr" latinLnBrk="0"/>
                      <a:r>
                        <a:rPr lang="ko-KR" altLang="en-US" sz="900" b="0" kern="0" dirty="0" err="1">
                          <a:ln>
                            <a:solidFill>
                              <a:schemeClr val="bg1">
                                <a:lumMod val="75000"/>
                                <a:alpha val="0"/>
                              </a:schemeClr>
                            </a:solidFill>
                          </a:ln>
                          <a:solidFill>
                            <a:schemeClr val="tx1">
                              <a:lumMod val="85000"/>
                              <a:lumOff val="15000"/>
                            </a:schemeClr>
                          </a:solidFill>
                          <a:latin typeface="+mn-ea"/>
                          <a:ea typeface="+mn-ea"/>
                          <a:cs typeface="+mn-cs"/>
                        </a:rPr>
                        <a:t>에임스</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ko-KR" altLang="en-US" sz="900" b="0" kern="0" dirty="0" err="1">
                          <a:ln>
                            <a:solidFill>
                              <a:schemeClr val="bg1">
                                <a:lumMod val="75000"/>
                                <a:alpha val="0"/>
                              </a:schemeClr>
                            </a:solidFill>
                          </a:ln>
                          <a:solidFill>
                            <a:schemeClr val="tx1">
                              <a:lumMod val="85000"/>
                              <a:lumOff val="15000"/>
                            </a:schemeClr>
                          </a:solidFill>
                          <a:latin typeface="+mn-ea"/>
                          <a:ea typeface="+mn-ea"/>
                          <a:cs typeface="+mn-cs"/>
                        </a:rPr>
                        <a:t>인슈어테크</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900" b="0" kern="0" dirty="0" err="1">
                          <a:ln>
                            <a:solidFill>
                              <a:schemeClr val="bg1">
                                <a:lumMod val="75000"/>
                                <a:alpha val="0"/>
                              </a:schemeClr>
                            </a:solidFill>
                          </a:ln>
                          <a:solidFill>
                            <a:schemeClr val="tx1">
                              <a:lumMod val="85000"/>
                              <a:lumOff val="15000"/>
                            </a:schemeClr>
                          </a:solidFill>
                          <a:latin typeface="+mn-ea"/>
                          <a:ea typeface="+mn-ea"/>
                          <a:cs typeface="+mn-cs"/>
                        </a:rPr>
                        <a:t>Autodit</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900" b="0" kern="0" dirty="0" err="1">
                          <a:ln>
                            <a:solidFill>
                              <a:schemeClr val="bg1">
                                <a:lumMod val="75000"/>
                                <a:alpha val="0"/>
                              </a:schemeClr>
                            </a:solidFill>
                          </a:ln>
                          <a:solidFill>
                            <a:schemeClr val="tx1">
                              <a:lumMod val="85000"/>
                              <a:lumOff val="15000"/>
                            </a:schemeClr>
                          </a:solidFill>
                          <a:latin typeface="+mn-ea"/>
                          <a:ea typeface="+mn-ea"/>
                          <a:cs typeface="+mn-cs"/>
                        </a:rPr>
                        <a:t>Autocapture</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900" b="0" kern="0" dirty="0" err="1">
                          <a:ln>
                            <a:solidFill>
                              <a:schemeClr val="bg1">
                                <a:lumMod val="75000"/>
                                <a:alpha val="0"/>
                              </a:schemeClr>
                            </a:solidFill>
                          </a:ln>
                          <a:solidFill>
                            <a:schemeClr val="tx1">
                              <a:lumMod val="85000"/>
                              <a:lumOff val="15000"/>
                            </a:schemeClr>
                          </a:solidFill>
                          <a:latin typeface="+mn-ea"/>
                          <a:ea typeface="+mn-ea"/>
                          <a:cs typeface="+mn-cs"/>
                        </a:rPr>
                        <a:t>Autoclaim</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68643337"/>
                  </a:ext>
                </a:extLst>
              </a:tr>
              <a:tr h="101270">
                <a:tc>
                  <a:txBody>
                    <a:bodyPr/>
                    <a:lstStyle/>
                    <a:p>
                      <a:pPr algn="ctr" latinLnBrk="0"/>
                      <a:r>
                        <a:rPr lang="ko-KR" altLang="en-US" sz="900" b="0" kern="0" dirty="0" err="1">
                          <a:ln>
                            <a:solidFill>
                              <a:schemeClr val="bg1">
                                <a:lumMod val="75000"/>
                                <a:alpha val="0"/>
                              </a:schemeClr>
                            </a:solidFill>
                          </a:ln>
                          <a:solidFill>
                            <a:schemeClr val="tx1">
                              <a:lumMod val="85000"/>
                              <a:lumOff val="15000"/>
                            </a:schemeClr>
                          </a:solidFill>
                          <a:latin typeface="+mn-ea"/>
                          <a:ea typeface="+mn-ea"/>
                          <a:cs typeface="+mn-cs"/>
                        </a:rPr>
                        <a:t>한패스</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해외송금</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지급결제</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ICT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기반 외국환 전자금융 서비스 플랫폼</a:t>
                      </a:r>
                    </a:p>
                  </a:txBody>
                  <a:tcPr marL="36000" marR="36000" marT="36000" marB="36000"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64623385"/>
                  </a:ext>
                </a:extLst>
              </a:tr>
              <a:tr h="101270">
                <a:tc>
                  <a:txBody>
                    <a:bodyPr/>
                    <a:lstStyle/>
                    <a:p>
                      <a:pPr algn="ctr" latinLnBrk="0"/>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모인</a:t>
                      </a:r>
                    </a:p>
                  </a:txBody>
                  <a:tcPr marL="36000" marR="36000" marT="36000" marB="36000"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블록체인</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해외송금</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해외결제</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모인 해외송금</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모인 </a:t>
                      </a:r>
                      <a:r>
                        <a:rPr lang="ko-KR" altLang="en-US" sz="900" b="0" kern="0" dirty="0" err="1">
                          <a:ln>
                            <a:solidFill>
                              <a:schemeClr val="bg1">
                                <a:lumMod val="75000"/>
                                <a:alpha val="0"/>
                              </a:schemeClr>
                            </a:solidFill>
                          </a:ln>
                          <a:solidFill>
                            <a:schemeClr val="tx1">
                              <a:lumMod val="85000"/>
                              <a:lumOff val="15000"/>
                            </a:schemeClr>
                          </a:solidFill>
                          <a:latin typeface="+mn-ea"/>
                          <a:ea typeface="+mn-ea"/>
                          <a:cs typeface="+mn-cs"/>
                        </a:rPr>
                        <a:t>비즈플러스</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27964418"/>
                  </a:ext>
                </a:extLst>
              </a:tr>
              <a:tr h="234088">
                <a:tc>
                  <a:txBody>
                    <a:bodyPr/>
                    <a:lstStyle/>
                    <a:p>
                      <a:pPr algn="ctr" latinLnBrk="0"/>
                      <a:r>
                        <a:rPr lang="ko-KR" altLang="en-US" sz="900" b="0" kern="0" dirty="0" err="1">
                          <a:ln>
                            <a:solidFill>
                              <a:schemeClr val="bg1">
                                <a:lumMod val="75000"/>
                                <a:alpha val="0"/>
                              </a:schemeClr>
                            </a:solidFill>
                          </a:ln>
                          <a:solidFill>
                            <a:schemeClr val="tx1">
                              <a:lumMod val="85000"/>
                              <a:lumOff val="15000"/>
                            </a:schemeClr>
                          </a:solidFill>
                          <a:latin typeface="+mn-ea"/>
                          <a:ea typeface="+mn-ea"/>
                          <a:cs typeface="+mn-cs"/>
                        </a:rPr>
                        <a:t>핀투비</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자금중개 및 자산거래</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자산거래 플랫폼</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매출채권</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재고자산</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Fin2B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글로벌 </a:t>
                      </a:r>
                      <a:r>
                        <a:rPr lang="ko-KR" altLang="en-US" sz="900" b="0" kern="0" dirty="0" err="1">
                          <a:ln>
                            <a:solidFill>
                              <a:schemeClr val="bg1">
                                <a:lumMod val="75000"/>
                                <a:alpha val="0"/>
                              </a:schemeClr>
                            </a:solidFill>
                          </a:ln>
                          <a:solidFill>
                            <a:schemeClr val="tx1">
                              <a:lumMod val="85000"/>
                              <a:lumOff val="15000"/>
                            </a:schemeClr>
                          </a:solidFill>
                          <a:latin typeface="+mn-ea"/>
                          <a:ea typeface="+mn-ea"/>
                          <a:cs typeface="+mn-cs"/>
                        </a:rPr>
                        <a:t>공급망금융</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 플랫폼 서비스</a:t>
                      </a:r>
                    </a:p>
                  </a:txBody>
                  <a:tcPr marL="36000" marR="36000" marT="36000" marB="36000"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21927035"/>
                  </a:ext>
                </a:extLst>
              </a:tr>
              <a:tr h="101270">
                <a:tc>
                  <a:txBody>
                    <a:bodyPr/>
                    <a:lstStyle/>
                    <a:p>
                      <a:pPr algn="ctr" latinLnBrk="0"/>
                      <a:r>
                        <a:rPr lang="ko-KR" altLang="en-US" sz="900" b="0" kern="0" dirty="0" err="1">
                          <a:ln>
                            <a:solidFill>
                              <a:schemeClr val="bg1">
                                <a:lumMod val="75000"/>
                                <a:alpha val="0"/>
                              </a:schemeClr>
                            </a:solidFill>
                          </a:ln>
                          <a:solidFill>
                            <a:schemeClr val="tx1">
                              <a:lumMod val="85000"/>
                              <a:lumOff val="15000"/>
                            </a:schemeClr>
                          </a:solidFill>
                          <a:latin typeface="+mn-ea"/>
                          <a:ea typeface="+mn-ea"/>
                          <a:cs typeface="+mn-cs"/>
                        </a:rPr>
                        <a:t>파운트</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자산관리</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err="1">
                          <a:ln>
                            <a:solidFill>
                              <a:schemeClr val="bg1">
                                <a:lumMod val="75000"/>
                                <a:alpha val="0"/>
                              </a:schemeClr>
                            </a:solidFill>
                          </a:ln>
                          <a:solidFill>
                            <a:schemeClr val="tx1">
                              <a:lumMod val="85000"/>
                              <a:lumOff val="15000"/>
                            </a:schemeClr>
                          </a:solidFill>
                          <a:latin typeface="+mn-ea"/>
                          <a:ea typeface="+mn-ea"/>
                          <a:cs typeface="+mn-cs"/>
                        </a:rPr>
                        <a:t>로보어드바이저</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ko-KR" altLang="en-US" sz="900" b="0" kern="0" dirty="0" err="1">
                          <a:ln>
                            <a:solidFill>
                              <a:schemeClr val="bg1">
                                <a:lumMod val="75000"/>
                                <a:alpha val="0"/>
                              </a:schemeClr>
                            </a:solidFill>
                          </a:ln>
                          <a:solidFill>
                            <a:schemeClr val="tx1">
                              <a:lumMod val="85000"/>
                              <a:lumOff val="15000"/>
                            </a:schemeClr>
                          </a:solidFill>
                          <a:latin typeface="+mn-ea"/>
                          <a:ea typeface="+mn-ea"/>
                          <a:cs typeface="+mn-cs"/>
                        </a:rPr>
                        <a:t>파운트</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44596007"/>
                  </a:ext>
                </a:extLst>
              </a:tr>
              <a:tr h="234088">
                <a:tc>
                  <a:txBody>
                    <a:bodyPr/>
                    <a:lstStyle/>
                    <a:p>
                      <a:pPr algn="ctr" latinLnBrk="0"/>
                      <a:r>
                        <a:rPr lang="ko-KR" altLang="en-US" sz="900" b="0" kern="0" dirty="0" err="1">
                          <a:ln>
                            <a:solidFill>
                              <a:schemeClr val="bg1">
                                <a:lumMod val="75000"/>
                                <a:alpha val="0"/>
                              </a:schemeClr>
                            </a:solidFill>
                          </a:ln>
                          <a:solidFill>
                            <a:schemeClr val="tx1">
                              <a:lumMod val="85000"/>
                              <a:lumOff val="15000"/>
                            </a:schemeClr>
                          </a:solidFill>
                          <a:latin typeface="+mn-ea"/>
                          <a:ea typeface="+mn-ea"/>
                          <a:cs typeface="+mn-cs"/>
                        </a:rPr>
                        <a:t>빌리지베이비</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인공지능</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데이터분석</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AI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기반 육아 정보 및 금융 정보 매칭 플랫폼 </a:t>
                      </a:r>
                      <a:r>
                        <a:rPr lang="ko-KR" altLang="en-US" sz="900" b="0" kern="0" dirty="0" err="1">
                          <a:ln>
                            <a:solidFill>
                              <a:schemeClr val="bg1">
                                <a:lumMod val="75000"/>
                                <a:alpha val="0"/>
                              </a:schemeClr>
                            </a:solidFill>
                          </a:ln>
                          <a:solidFill>
                            <a:schemeClr val="tx1">
                              <a:lumMod val="85000"/>
                              <a:lumOff val="15000"/>
                            </a:schemeClr>
                          </a:solidFill>
                          <a:latin typeface="+mn-ea"/>
                          <a:ea typeface="+mn-ea"/>
                          <a:cs typeface="+mn-cs"/>
                        </a:rPr>
                        <a:t>베이비빌리</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 </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r>
                        <a:rPr lang="en-US" altLang="ko-KR" sz="900" b="0" kern="0" dirty="0" err="1">
                          <a:ln>
                            <a:solidFill>
                              <a:schemeClr val="bg1">
                                <a:lumMod val="75000"/>
                                <a:alpha val="0"/>
                              </a:schemeClr>
                            </a:solidFill>
                          </a:ln>
                          <a:solidFill>
                            <a:schemeClr val="tx1">
                              <a:lumMod val="85000"/>
                              <a:lumOff val="15000"/>
                            </a:schemeClr>
                          </a:solidFill>
                          <a:latin typeface="+mn-ea"/>
                          <a:ea typeface="+mn-ea"/>
                          <a:cs typeface="+mn-cs"/>
                        </a:rPr>
                        <a:t>BabyBilly</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32149776"/>
                  </a:ext>
                </a:extLst>
              </a:tr>
              <a:tr h="167679">
                <a:tc>
                  <a:txBody>
                    <a:bodyPr/>
                    <a:lstStyle/>
                    <a:p>
                      <a:pPr algn="ctr" latinLnBrk="0"/>
                      <a:r>
                        <a:rPr lang="ko-KR" altLang="en-US" sz="900" b="0" kern="0" dirty="0" err="1">
                          <a:ln>
                            <a:solidFill>
                              <a:schemeClr val="bg1">
                                <a:lumMod val="75000"/>
                                <a:alpha val="0"/>
                              </a:schemeClr>
                            </a:solidFill>
                          </a:ln>
                          <a:solidFill>
                            <a:schemeClr val="tx1">
                              <a:lumMod val="85000"/>
                              <a:lumOff val="15000"/>
                            </a:schemeClr>
                          </a:solidFill>
                          <a:latin typeface="+mn-ea"/>
                          <a:ea typeface="+mn-ea"/>
                          <a:cs typeface="+mn-cs"/>
                        </a:rPr>
                        <a:t>씨앤테크</a:t>
                      </a:r>
                      <a:endParaRPr lang="ko-KR" altLang="en-US" sz="900" b="0" kern="0" dirty="0">
                        <a:ln>
                          <a:solidFill>
                            <a:schemeClr val="bg1">
                              <a:lumMod val="75000"/>
                              <a:alpha val="0"/>
                            </a:schemeClr>
                          </a:solidFill>
                        </a:ln>
                        <a:solidFill>
                          <a:schemeClr val="tx1">
                            <a:lumMod val="85000"/>
                            <a:lumOff val="15000"/>
                          </a:schemeClr>
                        </a:solidFill>
                        <a:latin typeface="+mn-ea"/>
                        <a:ea typeface="+mn-ea"/>
                        <a:cs typeface="+mn-cs"/>
                      </a:endParaRPr>
                    </a:p>
                  </a:txBody>
                  <a:tcPr marL="36000" marR="36000" marT="36000" marB="36000" anchor="ctr">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자산관리 </a:t>
                      </a:r>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기타 금융 소프트웨어</a:t>
                      </a:r>
                    </a:p>
                  </a:txBody>
                  <a:tcPr marL="36000" marR="36000" marT="36000" marB="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0"/>
                      <a:r>
                        <a:rPr lang="en-US" altLang="ko-KR" sz="900" b="0" kern="0" dirty="0">
                          <a:ln>
                            <a:solidFill>
                              <a:schemeClr val="bg1">
                                <a:lumMod val="75000"/>
                                <a:alpha val="0"/>
                              </a:schemeClr>
                            </a:solidFill>
                          </a:ln>
                          <a:solidFill>
                            <a:schemeClr val="tx1">
                              <a:lumMod val="85000"/>
                              <a:lumOff val="15000"/>
                            </a:schemeClr>
                          </a:solidFill>
                          <a:latin typeface="+mn-ea"/>
                          <a:ea typeface="+mn-ea"/>
                          <a:cs typeface="+mn-cs"/>
                        </a:rPr>
                        <a:t>IoT </a:t>
                      </a:r>
                      <a:r>
                        <a:rPr lang="ko-KR" altLang="en-US" sz="900" b="0" kern="0" dirty="0">
                          <a:ln>
                            <a:solidFill>
                              <a:schemeClr val="bg1">
                                <a:lumMod val="75000"/>
                                <a:alpha val="0"/>
                              </a:schemeClr>
                            </a:solidFill>
                          </a:ln>
                          <a:solidFill>
                            <a:schemeClr val="tx1">
                              <a:lumMod val="85000"/>
                              <a:lumOff val="15000"/>
                            </a:schemeClr>
                          </a:solidFill>
                          <a:latin typeface="+mn-ea"/>
                          <a:ea typeface="+mn-ea"/>
                          <a:cs typeface="+mn-cs"/>
                        </a:rPr>
                        <a:t>동산담보관리 서비스</a:t>
                      </a:r>
                    </a:p>
                  </a:txBody>
                  <a:tcPr marL="36000" marR="36000" marT="36000" marB="36000" anchor="ctr">
                    <a:lnL w="9525" cap="flat" cmpd="sng" algn="ctr">
                      <a:solidFill>
                        <a:schemeClr val="bg1">
                          <a:lumMod val="85000"/>
                        </a:schemeClr>
                      </a:solidFill>
                      <a:prstDash val="solid"/>
                      <a:round/>
                      <a:headEnd type="none" w="med" len="med"/>
                      <a:tailEnd type="none" w="med" len="med"/>
                    </a:lnL>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44497725"/>
                  </a:ext>
                </a:extLst>
              </a:tr>
            </a:tbl>
          </a:graphicData>
        </a:graphic>
      </p:graphicFrame>
    </p:spTree>
    <p:extLst>
      <p:ext uri="{BB962C8B-B14F-4D97-AF65-F5344CB8AC3E}">
        <p14:creationId xmlns:p14="http://schemas.microsoft.com/office/powerpoint/2010/main" val="42344285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VI. </a:t>
            </a:r>
            <a:r>
              <a:rPr lang="ko-KR" altLang="en-US" dirty="0"/>
              <a:t>가상자산</a:t>
            </a:r>
            <a:r>
              <a:rPr lang="en-US" altLang="ko-KR" dirty="0"/>
              <a:t>/</a:t>
            </a:r>
            <a:r>
              <a:rPr lang="ko-KR" altLang="en-US" dirty="0" err="1"/>
              <a:t>핀테크</a:t>
            </a:r>
            <a:r>
              <a:rPr lang="ko-KR" altLang="en-US" dirty="0"/>
              <a:t> 등 신금융업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혁신금융서비스 심사 결과</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dirty="0"/>
              <a:t>혁신금융서비스 관련 규제개선 요청 </a:t>
            </a:r>
            <a:r>
              <a:rPr lang="en-US" altLang="ko-KR" dirty="0"/>
              <a:t>1</a:t>
            </a:r>
            <a:r>
              <a:rPr lang="ko-KR" altLang="en-US" dirty="0"/>
              <a:t>건을 수용하고</a:t>
            </a:r>
            <a:r>
              <a:rPr lang="en-US" altLang="ko-KR" dirty="0"/>
              <a:t>, </a:t>
            </a:r>
            <a:r>
              <a:rPr lang="ko-KR" altLang="en-US" dirty="0"/>
              <a:t>지정의 효력 기간</a:t>
            </a:r>
            <a:r>
              <a:rPr lang="en-US" altLang="ko-KR" dirty="0"/>
              <a:t>(</a:t>
            </a:r>
            <a:r>
              <a:rPr lang="ko-KR" altLang="en-US" dirty="0"/>
              <a:t>지정기간</a:t>
            </a:r>
            <a:r>
              <a:rPr lang="en-US" altLang="ko-KR" dirty="0"/>
              <a:t>) </a:t>
            </a:r>
            <a:r>
              <a:rPr lang="ko-KR" altLang="en-US" dirty="0"/>
              <a:t>종료 </a:t>
            </a:r>
            <a:r>
              <a:rPr lang="en-US" altLang="ko-KR" dirty="0"/>
              <a:t>4</a:t>
            </a:r>
            <a:r>
              <a:rPr lang="ko-KR" altLang="en-US" dirty="0"/>
              <a:t>건 등을 의결</a:t>
            </a:r>
            <a:endParaRPr lang="ko-KR" altLang="en-US" sz="1200" dirty="0">
              <a:solidFill>
                <a:schemeClr val="accent1"/>
              </a:solidFill>
            </a:endParaRP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2023.11.15</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(2023.11.15), “</a:t>
            </a:r>
            <a:r>
              <a:rPr lang="ko-KR" altLang="en-US" dirty="0">
                <a:solidFill>
                  <a:schemeClr val="bg1">
                    <a:lumMod val="50000"/>
                  </a:schemeClr>
                </a:solidFill>
              </a:rPr>
              <a:t>소액 후불결제 서비스를 제도화하기 위한 규제개선 요청 수용 </a:t>
            </a:r>
            <a:r>
              <a:rPr lang="en-US" altLang="ko-KR" dirty="0">
                <a:solidFill>
                  <a:schemeClr val="bg1">
                    <a:lumMod val="50000"/>
                  </a:schemeClr>
                </a:solidFill>
              </a:rPr>
              <a:t>- </a:t>
            </a:r>
            <a:r>
              <a:rPr lang="ko-KR" altLang="en-US" dirty="0">
                <a:solidFill>
                  <a:schemeClr val="bg1">
                    <a:lumMod val="50000"/>
                  </a:schemeClr>
                </a:solidFill>
              </a:rPr>
              <a:t>금융위는 혁신금융서비스 관련 규제개선 요청 </a:t>
            </a:r>
            <a:r>
              <a:rPr lang="en-US" altLang="ko-KR" dirty="0">
                <a:solidFill>
                  <a:schemeClr val="bg1">
                    <a:lumMod val="50000"/>
                  </a:schemeClr>
                </a:solidFill>
              </a:rPr>
              <a:t>1</a:t>
            </a:r>
            <a:r>
              <a:rPr lang="ko-KR" altLang="en-US" dirty="0">
                <a:solidFill>
                  <a:schemeClr val="bg1">
                    <a:lumMod val="50000"/>
                  </a:schemeClr>
                </a:solidFill>
              </a:rPr>
              <a:t>건을 수용하고</a:t>
            </a:r>
            <a:r>
              <a:rPr lang="en-US" altLang="ko-KR" dirty="0">
                <a:solidFill>
                  <a:schemeClr val="bg1">
                    <a:lumMod val="50000"/>
                  </a:schemeClr>
                </a:solidFill>
              </a:rPr>
              <a:t>, </a:t>
            </a:r>
            <a:r>
              <a:rPr lang="ko-KR" altLang="en-US" dirty="0">
                <a:solidFill>
                  <a:schemeClr val="bg1">
                    <a:lumMod val="50000"/>
                  </a:schemeClr>
                </a:solidFill>
              </a:rPr>
              <a:t>지정기간 종료 </a:t>
            </a:r>
            <a:r>
              <a:rPr lang="en-US" altLang="ko-KR" dirty="0">
                <a:solidFill>
                  <a:schemeClr val="bg1">
                    <a:lumMod val="50000"/>
                  </a:schemeClr>
                </a:solidFill>
              </a:rPr>
              <a:t>4</a:t>
            </a:r>
            <a:r>
              <a:rPr lang="ko-KR" altLang="en-US" dirty="0">
                <a:solidFill>
                  <a:schemeClr val="bg1">
                    <a:lumMod val="50000"/>
                  </a:schemeClr>
                </a:solidFill>
              </a:rPr>
              <a:t>건 등을 의결 </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17049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B246C0B7-6B06-4FEB-9BCF-B69114C0BEFF}"/>
              </a:ext>
            </a:extLst>
          </p:cNvPr>
          <p:cNvSpPr/>
          <p:nvPr/>
        </p:nvSpPr>
        <p:spPr>
          <a:xfrm>
            <a:off x="1" y="1838325"/>
            <a:ext cx="9906000" cy="32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aphicFrame>
        <p:nvGraphicFramePr>
          <p:cNvPr id="15" name="표 14">
            <a:extLst>
              <a:ext uri="{FF2B5EF4-FFF2-40B4-BE49-F238E27FC236}">
                <a16:creationId xmlns:a16="http://schemas.microsoft.com/office/drawing/2014/main" id="{30ABC48B-6218-48B1-BA1E-219667B0F0B4}"/>
              </a:ext>
            </a:extLst>
          </p:cNvPr>
          <p:cNvGraphicFramePr>
            <a:graphicFrameLocks noGrp="1"/>
          </p:cNvGraphicFramePr>
          <p:nvPr>
            <p:extLst>
              <p:ext uri="{D42A27DB-BD31-4B8C-83A1-F6EECF244321}">
                <p14:modId xmlns:p14="http://schemas.microsoft.com/office/powerpoint/2010/main" val="851452081"/>
              </p:ext>
            </p:extLst>
          </p:nvPr>
        </p:nvGraphicFramePr>
        <p:xfrm>
          <a:off x="488951" y="1852140"/>
          <a:ext cx="8928001" cy="1788042"/>
        </p:xfrm>
        <a:graphic>
          <a:graphicData uri="http://schemas.openxmlformats.org/drawingml/2006/table">
            <a:tbl>
              <a:tblPr/>
              <a:tblGrid>
                <a:gridCol w="1564865">
                  <a:extLst>
                    <a:ext uri="{9D8B030D-6E8A-4147-A177-3AD203B41FA5}">
                      <a16:colId xmlns:a16="http://schemas.microsoft.com/office/drawing/2014/main" val="3291401615"/>
                    </a:ext>
                  </a:extLst>
                </a:gridCol>
                <a:gridCol w="2370571">
                  <a:extLst>
                    <a:ext uri="{9D8B030D-6E8A-4147-A177-3AD203B41FA5}">
                      <a16:colId xmlns:a16="http://schemas.microsoft.com/office/drawing/2014/main" val="3655866858"/>
                    </a:ext>
                  </a:extLst>
                </a:gridCol>
                <a:gridCol w="4992565">
                  <a:extLst>
                    <a:ext uri="{9D8B030D-6E8A-4147-A177-3AD203B41FA5}">
                      <a16:colId xmlns:a16="http://schemas.microsoft.com/office/drawing/2014/main" val="3376857649"/>
                    </a:ext>
                  </a:extLst>
                </a:gridCol>
              </a:tblGrid>
              <a:tr h="434436">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업체명</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서비스명</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647648">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규제개선 수용</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건</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25000"/>
                        </a:lnSpc>
                        <a:spcBef>
                          <a:spcPts val="0"/>
                        </a:spcBef>
                        <a:spcAft>
                          <a:spcPts val="0"/>
                        </a:spcAft>
                      </a:pP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네이버파이낸셜</a:t>
                      </a:r>
                      <a:endParaRPr lang="ko-KR" altLang="en-US" sz="1000" kern="0" dirty="0">
                        <a:ln>
                          <a:solidFill>
                            <a:schemeClr val="bg1">
                              <a:lumMod val="75000"/>
                              <a:alpha val="0"/>
                            </a:schemeClr>
                          </a:solidFill>
                        </a:ln>
                        <a:solidFill>
                          <a:schemeClr val="tx1">
                            <a:lumMod val="85000"/>
                            <a:lumOff val="15000"/>
                          </a:schemeClr>
                        </a:solidFill>
                        <a:latin typeface="+mn-ea"/>
                        <a:ea typeface="+mn-ea"/>
                        <a:cs typeface="+mn-cs"/>
                      </a:endParaRP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indent="-171450" algn="l" fontAlgn="base" latinLnBrk="0">
                        <a:lnSpc>
                          <a:spcPct val="130000"/>
                        </a:lnSpc>
                        <a:spcBef>
                          <a:spcPts val="0"/>
                        </a:spcBef>
                        <a:spcAft>
                          <a:spcPts val="0"/>
                        </a:spcAft>
                        <a:buFont typeface="Arial" panose="020B0604020202020204" pitchFamily="34" charset="0"/>
                        <a:buChar cha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소액 후불결제 서비스</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r h="705958">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지정기간 종료</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(4</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건</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30000"/>
                        </a:lnSpc>
                        <a:spcBef>
                          <a:spcPts val="0"/>
                        </a:spcBef>
                        <a:spcAft>
                          <a:spcPts val="0"/>
                        </a:spcAft>
                      </a:pP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가이나생명보험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교보생명보험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메리츠화재해상보험</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현대해상화재보험</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indent="-171450" algn="l" fontAlgn="base" latinLnBrk="0">
                        <a:lnSpc>
                          <a:spcPct val="125000"/>
                        </a:lnSpc>
                        <a:spcBef>
                          <a:spcPts val="0"/>
                        </a:spcBef>
                        <a:spcAft>
                          <a:spcPts val="0"/>
                        </a:spcAft>
                        <a:buFont typeface="Arial" panose="020B0604020202020204" pitchFamily="34" charset="0"/>
                        <a:buChar cha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보이는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TM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보험 가입 서비스</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89940074"/>
                  </a:ext>
                </a:extLst>
              </a:tr>
            </a:tbl>
          </a:graphicData>
        </a:graphic>
      </p:graphicFrame>
      <p:sp>
        <p:nvSpPr>
          <p:cNvPr id="6" name="직사각형 5">
            <a:extLst>
              <a:ext uri="{FF2B5EF4-FFF2-40B4-BE49-F238E27FC236}">
                <a16:creationId xmlns:a16="http://schemas.microsoft.com/office/drawing/2014/main" id="{C5115D97-31BC-8E6B-5D86-F0373611D0C2}"/>
              </a:ext>
            </a:extLst>
          </p:cNvPr>
          <p:cNvSpPr/>
          <p:nvPr/>
        </p:nvSpPr>
        <p:spPr>
          <a:xfrm>
            <a:off x="488897" y="3796938"/>
            <a:ext cx="8928000" cy="2079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lnSpc>
                <a:spcPct val="110000"/>
              </a:lnSpc>
              <a:spcAft>
                <a:spcPts val="600"/>
              </a:spcAft>
              <a:buFont typeface="Arial" panose="020B0604020202020204" pitchFamily="34" charset="0"/>
              <a:buChar char="•"/>
            </a:pPr>
            <a:r>
              <a:rPr lang="en-US" altLang="ko-K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소액 후불결제 서비스</a:t>
            </a:r>
            <a:r>
              <a:rPr lang="en-US" altLang="ko-K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는 </a:t>
            </a:r>
            <a:r>
              <a:rPr lang="en-US" altLang="ko-K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’23.9.14</a:t>
            </a:r>
            <a:r>
              <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일 「</a:t>
            </a:r>
            <a:r>
              <a:rPr lang="ko-KR" altLang="en-US" sz="10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전자금융거래법」상</a:t>
            </a:r>
            <a:r>
              <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선불업자의 </a:t>
            </a:r>
            <a:r>
              <a:rPr lang="ko-KR" altLang="en-US" sz="10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소액후불결제업</a:t>
            </a:r>
            <a:r>
              <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겸영 근거가 마련되었고</a:t>
            </a:r>
            <a:r>
              <a:rPr lang="en-US" altLang="ko-K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현재 시행령 등 하위규정에 대한 개정 작업을 진행 중인 상황임에 따라 규제 개선 요청을 수용</a:t>
            </a:r>
            <a:endParaRPr lang="en-US" altLang="ko-K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269875" indent="-87313" algn="l">
              <a:lnSpc>
                <a:spcPct val="110000"/>
              </a:lnSpc>
              <a:spcAft>
                <a:spcPts val="600"/>
              </a:spcAft>
              <a:buFontTx/>
              <a:buChar char="-"/>
            </a:pPr>
            <a:r>
              <a:rPr lang="ko-KR" altLang="en-US" sz="10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네이버파이낸셜</a:t>
            </a:r>
            <a:r>
              <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외에도 카카오페이와 </a:t>
            </a:r>
            <a:r>
              <a:rPr lang="ko-KR" altLang="en-US" sz="1000" dirty="0" err="1">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비바리퍼블리카에서</a:t>
            </a:r>
            <a:r>
              <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유사하게 혁신금융서비스를 지정 받아 서비스를 영위하고 있는 상황이며</a:t>
            </a:r>
            <a:r>
              <a:rPr lang="en-US" altLang="ko-K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동 업체들 또한 지정기간 만료 전 규제개선 요청이 수용되면 법령 정비 기간 동안 서비스를 지속 제공할 수 있고</a:t>
            </a:r>
            <a:r>
              <a:rPr lang="en-US" altLang="ko-K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관련 법령 정비 완료 시 동일하게 규제 개선의 효과를 누릴 수 있음 </a:t>
            </a:r>
            <a:endParaRPr lang="en-US" altLang="ko-K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a:p>
            <a:pPr marL="171450" indent="-171450" algn="l">
              <a:lnSpc>
                <a:spcPct val="110000"/>
              </a:lnSpc>
              <a:spcAft>
                <a:spcPts val="600"/>
              </a:spcAft>
              <a:buFont typeface="Arial" panose="020B0604020202020204" pitchFamily="34" charset="0"/>
              <a:buChar char="•"/>
            </a:pPr>
            <a:r>
              <a:rPr lang="en-US" altLang="ko-K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t>
            </a:r>
            <a:r>
              <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보이는 </a:t>
            </a:r>
            <a:r>
              <a:rPr lang="en-US" altLang="ko-K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TM </a:t>
            </a:r>
            <a:r>
              <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보험가입 서비스는 </a:t>
            </a:r>
            <a:r>
              <a:rPr lang="en-US" altLang="ko-K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’23.6.27</a:t>
            </a:r>
            <a:r>
              <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일 「보험업법 시행령」 등 관련 법규의 개정이 완료되면서 혁신금융서비스 지정 당시 부여 받았던 규제 특례 없이도 서비스 제공이 가능해짐에 따라 지정기간을 종료 </a:t>
            </a:r>
          </a:p>
        </p:txBody>
      </p:sp>
    </p:spTree>
    <p:extLst>
      <p:ext uri="{BB962C8B-B14F-4D97-AF65-F5344CB8AC3E}">
        <p14:creationId xmlns:p14="http://schemas.microsoft.com/office/powerpoint/2010/main" val="36238334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A3918694-67F3-436B-BA7E-61F7451BD54F}"/>
              </a:ext>
            </a:extLst>
          </p:cNvPr>
          <p:cNvSpPr>
            <a:spLocks noGrp="1"/>
          </p:cNvSpPr>
          <p:nvPr>
            <p:ph type="body" sz="quarter" idx="10"/>
          </p:nvPr>
        </p:nvSpPr>
        <p:spPr/>
        <p:txBody>
          <a:bodyPr/>
          <a:lstStyle/>
          <a:p>
            <a:pPr latinLnBrk="0"/>
            <a:r>
              <a:rPr lang="en-US" altLang="ko-KR" dirty="0"/>
              <a:t>VI. </a:t>
            </a:r>
            <a:r>
              <a:rPr lang="ko-KR" altLang="en-US" dirty="0"/>
              <a:t>가상자산</a:t>
            </a:r>
            <a:r>
              <a:rPr lang="en-US" altLang="ko-KR" dirty="0"/>
              <a:t>/</a:t>
            </a:r>
            <a:r>
              <a:rPr lang="ko-KR" altLang="en-US" dirty="0" err="1"/>
              <a:t>핀테크</a:t>
            </a:r>
            <a:r>
              <a:rPr lang="ko-KR" altLang="en-US" dirty="0"/>
              <a:t> 등 신금융업 </a:t>
            </a:r>
          </a:p>
        </p:txBody>
      </p:sp>
      <p:sp>
        <p:nvSpPr>
          <p:cNvPr id="24" name="텍스트 개체 틀 28">
            <a:extLst>
              <a:ext uri="{FF2B5EF4-FFF2-40B4-BE49-F238E27FC236}">
                <a16:creationId xmlns:a16="http://schemas.microsoft.com/office/drawing/2014/main" id="{9305F126-9C68-4591-84DD-5B7EDFF28219}"/>
              </a:ext>
            </a:extLst>
          </p:cNvPr>
          <p:cNvSpPr>
            <a:spLocks noGrp="1"/>
          </p:cNvSpPr>
          <p:nvPr>
            <p:ph type="body" sz="quarter" idx="11"/>
          </p:nvPr>
        </p:nvSpPr>
        <p:spPr/>
        <p:txBody>
          <a:bodyPr/>
          <a:lstStyle/>
          <a:p>
            <a:pPr lvl="0" latinLnBrk="0"/>
            <a:r>
              <a:rPr lang="ko-KR" altLang="en-US" dirty="0"/>
              <a:t>혁신금융서비스 심사 결과</a:t>
            </a:r>
          </a:p>
        </p:txBody>
      </p:sp>
      <p:sp>
        <p:nvSpPr>
          <p:cNvPr id="2" name="텍스트 개체 틀 1">
            <a:extLst>
              <a:ext uri="{FF2B5EF4-FFF2-40B4-BE49-F238E27FC236}">
                <a16:creationId xmlns:a16="http://schemas.microsoft.com/office/drawing/2014/main" id="{093F3067-C973-DCD7-F1B4-241FBE9B7846}"/>
              </a:ext>
            </a:extLst>
          </p:cNvPr>
          <p:cNvSpPr>
            <a:spLocks noGrp="1"/>
          </p:cNvSpPr>
          <p:nvPr>
            <p:ph type="body" sz="quarter" idx="13"/>
          </p:nvPr>
        </p:nvSpPr>
        <p:spPr/>
        <p:txBody>
          <a:bodyPr anchor="t"/>
          <a:lstStyle/>
          <a:p>
            <a:pPr marL="171450" indent="-171450">
              <a:lnSpc>
                <a:spcPct val="120000"/>
              </a:lnSpc>
              <a:buFont typeface="Arial" panose="020B0604020202020204" pitchFamily="34" charset="0"/>
              <a:buChar char="•"/>
              <a:defRPr/>
            </a:pPr>
            <a:r>
              <a:rPr lang="ko-KR" altLang="en-US" sz="1200" b="1" kern="0" dirty="0">
                <a:ln>
                  <a:solidFill>
                    <a:schemeClr val="accent4">
                      <a:alpha val="0"/>
                    </a:schemeClr>
                  </a:solidFill>
                </a:ln>
                <a:solidFill>
                  <a:schemeClr val="accent1"/>
                </a:solidFill>
                <a:latin typeface="+mn-ea"/>
              </a:rPr>
              <a:t>신규 혁신금융서비스 지정 </a:t>
            </a:r>
            <a:r>
              <a:rPr lang="en-US" altLang="ko-KR" sz="1200" b="1" kern="0" dirty="0">
                <a:ln>
                  <a:solidFill>
                    <a:schemeClr val="accent4">
                      <a:alpha val="0"/>
                    </a:schemeClr>
                  </a:solidFill>
                </a:ln>
                <a:solidFill>
                  <a:schemeClr val="accent1"/>
                </a:solidFill>
                <a:latin typeface="+mn-ea"/>
              </a:rPr>
              <a:t>10</a:t>
            </a:r>
            <a:r>
              <a:rPr lang="ko-KR" altLang="en-US" sz="1200" b="1" kern="0" dirty="0">
                <a:ln>
                  <a:solidFill>
                    <a:schemeClr val="accent4">
                      <a:alpha val="0"/>
                    </a:schemeClr>
                  </a:solidFill>
                </a:ln>
                <a:solidFill>
                  <a:schemeClr val="accent1"/>
                </a:solidFill>
                <a:latin typeface="+mn-ea"/>
              </a:rPr>
              <a:t>건</a:t>
            </a:r>
            <a:r>
              <a:rPr lang="en-US" altLang="ko-KR" sz="1200" b="1" kern="0" dirty="0">
                <a:ln>
                  <a:solidFill>
                    <a:schemeClr val="accent4">
                      <a:alpha val="0"/>
                    </a:schemeClr>
                  </a:solidFill>
                </a:ln>
                <a:solidFill>
                  <a:schemeClr val="accent1"/>
                </a:solidFill>
                <a:latin typeface="+mn-ea"/>
              </a:rPr>
              <a:t>, </a:t>
            </a:r>
            <a:r>
              <a:rPr lang="ko-KR" altLang="en-US" sz="1200" b="1" kern="0" dirty="0">
                <a:ln>
                  <a:solidFill>
                    <a:schemeClr val="accent4">
                      <a:alpha val="0"/>
                    </a:schemeClr>
                  </a:solidFill>
                </a:ln>
                <a:solidFill>
                  <a:schemeClr val="accent1"/>
                </a:solidFill>
                <a:latin typeface="+mn-ea"/>
              </a:rPr>
              <a:t>기존 혁신금융서비스 지정기간 연장 </a:t>
            </a:r>
            <a:r>
              <a:rPr lang="en-US" altLang="ko-KR" sz="1200" b="1" kern="0" dirty="0">
                <a:ln>
                  <a:solidFill>
                    <a:schemeClr val="accent4">
                      <a:alpha val="0"/>
                    </a:schemeClr>
                  </a:solidFill>
                </a:ln>
                <a:solidFill>
                  <a:schemeClr val="accent1"/>
                </a:solidFill>
                <a:latin typeface="+mn-ea"/>
              </a:rPr>
              <a:t>25</a:t>
            </a:r>
            <a:r>
              <a:rPr lang="ko-KR" altLang="en-US" sz="1200" b="1" kern="0" dirty="0">
                <a:ln>
                  <a:solidFill>
                    <a:schemeClr val="accent4">
                      <a:alpha val="0"/>
                    </a:schemeClr>
                  </a:solidFill>
                </a:ln>
                <a:solidFill>
                  <a:schemeClr val="accent1"/>
                </a:solidFill>
                <a:latin typeface="+mn-ea"/>
              </a:rPr>
              <a:t>건 등 의결했으며</a:t>
            </a:r>
            <a:r>
              <a:rPr lang="en-US" altLang="ko-KR" sz="1200" b="1" kern="0" dirty="0">
                <a:ln>
                  <a:solidFill>
                    <a:schemeClr val="accent4">
                      <a:alpha val="0"/>
                    </a:schemeClr>
                  </a:solidFill>
                </a:ln>
                <a:solidFill>
                  <a:schemeClr val="accent1"/>
                </a:solidFill>
                <a:latin typeface="+mn-ea"/>
              </a:rPr>
              <a:t>, 1</a:t>
            </a:r>
            <a:r>
              <a:rPr lang="ko-KR" altLang="en-US" dirty="0"/>
              <a:t>건의 혁신금융서비스 관련 규제개선 요청 수용</a:t>
            </a:r>
            <a:endParaRPr lang="ko-KR" altLang="en-US" sz="1200" dirty="0">
              <a:solidFill>
                <a:schemeClr val="accent1"/>
              </a:solidFill>
            </a:endParaRPr>
          </a:p>
        </p:txBody>
      </p:sp>
      <p:sp>
        <p:nvSpPr>
          <p:cNvPr id="19" name="직사각형 18">
            <a:extLst>
              <a:ext uri="{FF2B5EF4-FFF2-40B4-BE49-F238E27FC236}">
                <a16:creationId xmlns:a16="http://schemas.microsoft.com/office/drawing/2014/main" id="{50965153-266A-4EE0-90EA-479E30EC1DF1}"/>
              </a:ext>
            </a:extLst>
          </p:cNvPr>
          <p:cNvSpPr/>
          <p:nvPr/>
        </p:nvSpPr>
        <p:spPr>
          <a:xfrm>
            <a:off x="8610368" y="0"/>
            <a:ext cx="806632" cy="504000"/>
          </a:xfrm>
          <a:prstGeom prst="rect">
            <a:avLst/>
          </a:prstGeom>
          <a:pattFill prst="wdUpDiag">
            <a:fgClr>
              <a:srgbClr val="A3B5D5"/>
            </a:fgClr>
            <a:bgClr>
              <a:srgbClr val="99ADD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altLang="ko-KR" sz="1200" b="1" dirty="0">
                <a:ln>
                  <a:solidFill>
                    <a:schemeClr val="bg1">
                      <a:lumMod val="75000"/>
                      <a:alpha val="0"/>
                    </a:schemeClr>
                  </a:solidFill>
                </a:ln>
                <a:solidFill>
                  <a:schemeClr val="bg1"/>
                </a:solidFill>
                <a:latin typeface="KoPub돋움체 Medium" panose="02020603020101020101" pitchFamily="18" charset="-127"/>
                <a:ea typeface="KoPub돋움체 Medium" panose="02020603020101020101" pitchFamily="18" charset="-127"/>
              </a:rPr>
              <a:t>2023.9.13</a:t>
            </a:r>
          </a:p>
        </p:txBody>
      </p:sp>
      <p:sp>
        <p:nvSpPr>
          <p:cNvPr id="10" name="TextBox 9">
            <a:extLst>
              <a:ext uri="{FF2B5EF4-FFF2-40B4-BE49-F238E27FC236}">
                <a16:creationId xmlns:a16="http://schemas.microsoft.com/office/drawing/2014/main" id="{61F1E174-EE33-4E2D-99AE-B83680441ADC}"/>
              </a:ext>
            </a:extLst>
          </p:cNvPr>
          <p:cNvSpPr txBox="1"/>
          <p:nvPr/>
        </p:nvSpPr>
        <p:spPr>
          <a:xfrm>
            <a:off x="489000" y="6004961"/>
            <a:ext cx="8928000" cy="195814"/>
          </a:xfrm>
          <a:prstGeom prst="rect">
            <a:avLst/>
          </a:prstGeom>
          <a:noFill/>
          <a:ln>
            <a:noFill/>
          </a:ln>
        </p:spPr>
        <p:txBody>
          <a:bodyPr wrap="square" lIns="0" tIns="72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금융위원회 보도자료</a:t>
            </a:r>
            <a:r>
              <a:rPr lang="en-US" altLang="ko-KR" dirty="0">
                <a:solidFill>
                  <a:schemeClr val="bg1">
                    <a:lumMod val="50000"/>
                  </a:schemeClr>
                </a:solidFill>
              </a:rPr>
              <a:t>(2023.9.13), “</a:t>
            </a:r>
            <a:r>
              <a:rPr lang="ko-KR" altLang="en-US" dirty="0">
                <a:solidFill>
                  <a:schemeClr val="bg1">
                    <a:lumMod val="50000"/>
                  </a:schemeClr>
                </a:solidFill>
              </a:rPr>
              <a:t>혁신금융서비스 의결 결과 </a:t>
            </a:r>
            <a:r>
              <a:rPr lang="en-US" altLang="ko-KR" dirty="0">
                <a:solidFill>
                  <a:schemeClr val="bg1">
                    <a:lumMod val="50000"/>
                  </a:schemeClr>
                </a:solidFill>
              </a:rPr>
              <a:t>- </a:t>
            </a:r>
            <a:r>
              <a:rPr lang="ko-KR" altLang="en-US" dirty="0">
                <a:solidFill>
                  <a:schemeClr val="bg1">
                    <a:lumMod val="50000"/>
                  </a:schemeClr>
                </a:solidFill>
              </a:rPr>
              <a:t>신규 혁신금융서비스 지정 </a:t>
            </a:r>
            <a:r>
              <a:rPr lang="en-US" altLang="ko-KR" dirty="0">
                <a:solidFill>
                  <a:schemeClr val="bg1">
                    <a:lumMod val="50000"/>
                  </a:schemeClr>
                </a:solidFill>
              </a:rPr>
              <a:t>10</a:t>
            </a:r>
            <a:r>
              <a:rPr lang="ko-KR" altLang="en-US" dirty="0">
                <a:solidFill>
                  <a:schemeClr val="bg1">
                    <a:lumMod val="50000"/>
                  </a:schemeClr>
                </a:solidFill>
              </a:rPr>
              <a:t>건</a:t>
            </a:r>
            <a:r>
              <a:rPr lang="en-US" altLang="ko-KR" dirty="0">
                <a:solidFill>
                  <a:schemeClr val="bg1">
                    <a:lumMod val="50000"/>
                  </a:schemeClr>
                </a:solidFill>
              </a:rPr>
              <a:t>, </a:t>
            </a:r>
            <a:r>
              <a:rPr lang="ko-KR" altLang="en-US" dirty="0">
                <a:solidFill>
                  <a:schemeClr val="bg1">
                    <a:lumMod val="50000"/>
                  </a:schemeClr>
                </a:solidFill>
              </a:rPr>
              <a:t>기존 혁신금융서비스 지정기간 연장 </a:t>
            </a:r>
            <a:r>
              <a:rPr lang="en-US" altLang="ko-KR" dirty="0">
                <a:solidFill>
                  <a:schemeClr val="bg1">
                    <a:lumMod val="50000"/>
                  </a:schemeClr>
                </a:solidFill>
              </a:rPr>
              <a:t>25</a:t>
            </a:r>
            <a:r>
              <a:rPr lang="ko-KR" altLang="en-US" dirty="0">
                <a:solidFill>
                  <a:schemeClr val="bg1">
                    <a:lumMod val="50000"/>
                  </a:schemeClr>
                </a:solidFill>
              </a:rPr>
              <a:t>건 등 의결 </a:t>
            </a:r>
            <a:r>
              <a:rPr lang="en-US" altLang="ko-KR" dirty="0">
                <a:solidFill>
                  <a:schemeClr val="bg1">
                    <a:lumMod val="50000"/>
                  </a:schemeClr>
                </a:solidFill>
              </a:rPr>
              <a:t>-”</a:t>
            </a:r>
          </a:p>
        </p:txBody>
      </p:sp>
      <p:cxnSp>
        <p:nvCxnSpPr>
          <p:cNvPr id="5" name="직선 연결선 4">
            <a:extLst>
              <a:ext uri="{FF2B5EF4-FFF2-40B4-BE49-F238E27FC236}">
                <a16:creationId xmlns:a16="http://schemas.microsoft.com/office/drawing/2014/main" id="{1297A2D0-3F0F-957C-194A-610E220004DA}"/>
              </a:ext>
            </a:extLst>
          </p:cNvPr>
          <p:cNvCxnSpPr/>
          <p:nvPr/>
        </p:nvCxnSpPr>
        <p:spPr>
          <a:xfrm>
            <a:off x="488949" y="17049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9FE61B9-5403-83DF-6129-BBC294D1F357}"/>
              </a:ext>
            </a:extLst>
          </p:cNvPr>
          <p:cNvCxnSpPr/>
          <p:nvPr/>
        </p:nvCxnSpPr>
        <p:spPr>
          <a:xfrm>
            <a:off x="488949" y="1095375"/>
            <a:ext cx="892810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B246C0B7-6B06-4FEB-9BCF-B69114C0BEFF}"/>
              </a:ext>
            </a:extLst>
          </p:cNvPr>
          <p:cNvSpPr/>
          <p:nvPr/>
        </p:nvSpPr>
        <p:spPr>
          <a:xfrm>
            <a:off x="1" y="1838325"/>
            <a:ext cx="9906000" cy="32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aphicFrame>
        <p:nvGraphicFramePr>
          <p:cNvPr id="15" name="표 14">
            <a:extLst>
              <a:ext uri="{FF2B5EF4-FFF2-40B4-BE49-F238E27FC236}">
                <a16:creationId xmlns:a16="http://schemas.microsoft.com/office/drawing/2014/main" id="{30ABC48B-6218-48B1-BA1E-219667B0F0B4}"/>
              </a:ext>
            </a:extLst>
          </p:cNvPr>
          <p:cNvGraphicFramePr>
            <a:graphicFrameLocks noGrp="1"/>
          </p:cNvGraphicFramePr>
          <p:nvPr>
            <p:extLst>
              <p:ext uri="{D42A27DB-BD31-4B8C-83A1-F6EECF244321}">
                <p14:modId xmlns:p14="http://schemas.microsoft.com/office/powerpoint/2010/main" val="3445883977"/>
              </p:ext>
            </p:extLst>
          </p:nvPr>
        </p:nvGraphicFramePr>
        <p:xfrm>
          <a:off x="488951" y="1852140"/>
          <a:ext cx="8928001" cy="3830481"/>
        </p:xfrm>
        <a:graphic>
          <a:graphicData uri="http://schemas.openxmlformats.org/drawingml/2006/table">
            <a:tbl>
              <a:tblPr/>
              <a:tblGrid>
                <a:gridCol w="1564865">
                  <a:extLst>
                    <a:ext uri="{9D8B030D-6E8A-4147-A177-3AD203B41FA5}">
                      <a16:colId xmlns:a16="http://schemas.microsoft.com/office/drawing/2014/main" val="3291401615"/>
                    </a:ext>
                  </a:extLst>
                </a:gridCol>
                <a:gridCol w="2370571">
                  <a:extLst>
                    <a:ext uri="{9D8B030D-6E8A-4147-A177-3AD203B41FA5}">
                      <a16:colId xmlns:a16="http://schemas.microsoft.com/office/drawing/2014/main" val="3655866858"/>
                    </a:ext>
                  </a:extLst>
                </a:gridCol>
                <a:gridCol w="4992565">
                  <a:extLst>
                    <a:ext uri="{9D8B030D-6E8A-4147-A177-3AD203B41FA5}">
                      <a16:colId xmlns:a16="http://schemas.microsoft.com/office/drawing/2014/main" val="3376857649"/>
                    </a:ext>
                  </a:extLst>
                </a:gridCol>
              </a:tblGrid>
              <a:tr h="265794">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업체명</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00000"/>
                        </a:lnSpc>
                        <a:spcBef>
                          <a:spcPts val="0"/>
                        </a:spcBef>
                        <a:spcAft>
                          <a:spcPts val="0"/>
                        </a:spcAft>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서비스명</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291391519"/>
                  </a:ext>
                </a:extLst>
              </a:tr>
              <a:tr h="238730">
                <a:tc rowSpan="4">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신규지정</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(10</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건</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25000"/>
                        </a:lnSpc>
                        <a:spcBef>
                          <a:spcPts val="0"/>
                        </a:spcBef>
                        <a:spcAft>
                          <a:spcPts val="0"/>
                        </a:spcAft>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중소기업은행</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indent="-171450" algn="l" fontAlgn="base" latinLnBrk="0">
                        <a:lnSpc>
                          <a:spcPct val="130000"/>
                        </a:lnSpc>
                        <a:spcBef>
                          <a:spcPts val="0"/>
                        </a:spcBef>
                        <a:spcAft>
                          <a:spcPts val="0"/>
                        </a:spcAft>
                        <a:buFont typeface="Arial" panose="020B0604020202020204" pitchFamily="34" charset="0"/>
                        <a:buChar cha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안면인식기술과 위치확인기술을 활용한 내점고객 대상 실명확인 서비스</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47205019"/>
                  </a:ext>
                </a:extLst>
              </a:tr>
              <a:tr h="23873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1000" kern="0">
                          <a:ln>
                            <a:solidFill>
                              <a:schemeClr val="bg1">
                                <a:lumMod val="75000"/>
                                <a:alpha val="0"/>
                              </a:schemeClr>
                            </a:solidFill>
                          </a:ln>
                          <a:solidFill>
                            <a:schemeClr val="tx1">
                              <a:lumMod val="85000"/>
                              <a:lumOff val="15000"/>
                            </a:schemeClr>
                          </a:solidFill>
                          <a:latin typeface="+mn-ea"/>
                          <a:ea typeface="+mn-ea"/>
                          <a:cs typeface="+mn-cs"/>
                        </a:rPr>
                        <a:t>쿠팡페이</a:t>
                      </a:r>
                      <a:r>
                        <a:rPr lang="en-US" altLang="ko-KR" sz="1000" kern="0">
                          <a:ln>
                            <a:solidFill>
                              <a:schemeClr val="bg1">
                                <a:lumMod val="75000"/>
                                <a:alpha val="0"/>
                              </a:schemeClr>
                            </a:solidFill>
                          </a:ln>
                          <a:solidFill>
                            <a:schemeClr val="tx1">
                              <a:lumMod val="85000"/>
                              <a:lumOff val="15000"/>
                            </a:schemeClr>
                          </a:solidFill>
                          <a:latin typeface="+mn-ea"/>
                          <a:ea typeface="+mn-ea"/>
                          <a:cs typeface="+mn-cs"/>
                        </a:rPr>
                        <a:t>-</a:t>
                      </a:r>
                      <a:r>
                        <a:rPr lang="ko-KR" altLang="en-US" sz="1000" kern="0">
                          <a:ln>
                            <a:solidFill>
                              <a:schemeClr val="bg1">
                                <a:lumMod val="75000"/>
                                <a:alpha val="0"/>
                              </a:schemeClr>
                            </a:solidFill>
                          </a:ln>
                          <a:solidFill>
                            <a:schemeClr val="tx1">
                              <a:lumMod val="85000"/>
                              <a:lumOff val="15000"/>
                            </a:schemeClr>
                          </a:solidFill>
                          <a:latin typeface="+mn-ea"/>
                          <a:ea typeface="+mn-ea"/>
                          <a:cs typeface="+mn-cs"/>
                        </a:rPr>
                        <a:t>하나은행</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indent="-171450" algn="l" fontAlgn="base" latinLnBrk="0">
                        <a:lnSpc>
                          <a:spcPct val="130000"/>
                        </a:lnSpc>
                        <a:spcBef>
                          <a:spcPts val="0"/>
                        </a:spcBef>
                        <a:spcAft>
                          <a:spcPts val="0"/>
                        </a:spcAft>
                        <a:buFont typeface="Arial" panose="020B0604020202020204" pitchFamily="34" charset="0"/>
                        <a:buChar cha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셀러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월렛</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통합 금융지원 서비스</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780155901"/>
                  </a:ext>
                </a:extLst>
              </a:tr>
              <a:tr h="226271">
                <a:tc v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r>
                        <a:rPr lang="ko-KR" altLang="en-US" sz="1000" kern="0">
                          <a:ln>
                            <a:solidFill>
                              <a:schemeClr val="bg1">
                                <a:lumMod val="75000"/>
                                <a:alpha val="0"/>
                              </a:schemeClr>
                            </a:solidFill>
                          </a:ln>
                          <a:solidFill>
                            <a:schemeClr val="tx1">
                              <a:lumMod val="85000"/>
                              <a:lumOff val="15000"/>
                            </a:schemeClr>
                          </a:solidFill>
                          <a:latin typeface="+mn-ea"/>
                          <a:ea typeface="+mn-ea"/>
                          <a:cs typeface="+mn-cs"/>
                        </a:rPr>
                        <a:t>그린재킷</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indent="-171450" algn="l" fontAlgn="base" latinLnBrk="0">
                        <a:lnSpc>
                          <a:spcPct val="120000"/>
                        </a:lnSpc>
                        <a:spcBef>
                          <a:spcPts val="0"/>
                        </a:spcBef>
                        <a:spcAft>
                          <a:spcPts val="0"/>
                        </a:spcAft>
                        <a:buFont typeface="Arial" panose="020B0604020202020204" pitchFamily="34" charset="0"/>
                        <a:buChar cha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골프장 캐디 대상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QR </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기반 모바일 간편결제 서비스</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270939824"/>
                  </a:ext>
                </a:extLst>
              </a:tr>
              <a:tr h="624962">
                <a:tc v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r>
                        <a:rPr lang="en-US" altLang="ko-KR" sz="1000" kern="0">
                          <a:ln>
                            <a:solidFill>
                              <a:schemeClr val="bg1">
                                <a:lumMod val="75000"/>
                                <a:alpha val="0"/>
                              </a:schemeClr>
                            </a:solidFill>
                          </a:ln>
                          <a:solidFill>
                            <a:schemeClr val="tx1">
                              <a:lumMod val="85000"/>
                              <a:lumOff val="15000"/>
                            </a:schemeClr>
                          </a:solidFill>
                          <a:latin typeface="+mn-ea"/>
                          <a:ea typeface="+mn-ea"/>
                          <a:cs typeface="+mn-cs"/>
                        </a:rPr>
                        <a:t>KB</a:t>
                      </a:r>
                      <a:r>
                        <a:rPr lang="ko-KR" altLang="en-US" sz="1000" kern="0">
                          <a:ln>
                            <a:solidFill>
                              <a:schemeClr val="bg1">
                                <a:lumMod val="75000"/>
                                <a:alpha val="0"/>
                              </a:schemeClr>
                            </a:solidFill>
                          </a:ln>
                          <a:solidFill>
                            <a:schemeClr val="tx1">
                              <a:lumMod val="85000"/>
                              <a:lumOff val="15000"/>
                            </a:schemeClr>
                          </a:solidFill>
                          <a:latin typeface="+mn-ea"/>
                          <a:ea typeface="+mn-ea"/>
                          <a:cs typeface="+mn-cs"/>
                        </a:rPr>
                        <a:t>라이프생명보험</a:t>
                      </a:r>
                      <a:r>
                        <a:rPr lang="en-US" altLang="ko-KR" sz="1000" kern="0">
                          <a:ln>
                            <a:solidFill>
                              <a:schemeClr val="bg1">
                                <a:lumMod val="75000"/>
                                <a:alpha val="0"/>
                              </a:schemeClr>
                            </a:solidFill>
                          </a:ln>
                          <a:solidFill>
                            <a:schemeClr val="tx1">
                              <a:lumMod val="85000"/>
                              <a:lumOff val="15000"/>
                            </a:schemeClr>
                          </a:solidFill>
                          <a:latin typeface="+mn-ea"/>
                          <a:ea typeface="+mn-ea"/>
                          <a:cs typeface="+mn-cs"/>
                        </a:rPr>
                        <a:t>(2</a:t>
                      </a:r>
                      <a:r>
                        <a:rPr lang="ko-KR" altLang="en-US" sz="1000" kern="0">
                          <a:ln>
                            <a:solidFill>
                              <a:schemeClr val="bg1">
                                <a:lumMod val="75000"/>
                                <a:alpha val="0"/>
                              </a:schemeClr>
                            </a:solidFill>
                          </a:ln>
                          <a:solidFill>
                            <a:schemeClr val="tx1">
                              <a:lumMod val="85000"/>
                              <a:lumOff val="15000"/>
                            </a:schemeClr>
                          </a:solidFill>
                          <a:latin typeface="+mn-ea"/>
                          <a:ea typeface="+mn-ea"/>
                          <a:cs typeface="+mn-cs"/>
                        </a:rPr>
                        <a:t>건</a:t>
                      </a:r>
                      <a:r>
                        <a:rPr lang="en-US" altLang="ko-KR" sz="1000" kern="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a:ln>
                            <a:solidFill>
                              <a:schemeClr val="bg1">
                                <a:lumMod val="75000"/>
                                <a:alpha val="0"/>
                              </a:schemeClr>
                            </a:solidFill>
                          </a:ln>
                          <a:solidFill>
                            <a:schemeClr val="tx1">
                              <a:lumMod val="85000"/>
                              <a:lumOff val="15000"/>
                            </a:schemeClr>
                          </a:solidFill>
                          <a:latin typeface="+mn-ea"/>
                          <a:ea typeface="+mn-ea"/>
                          <a:cs typeface="+mn-cs"/>
                        </a:rPr>
                        <a:t>교보생명</a:t>
                      </a:r>
                      <a:r>
                        <a:rPr lang="en-US" altLang="ko-KR" sz="1000" kern="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a:ln>
                            <a:solidFill>
                              <a:schemeClr val="bg1">
                                <a:lumMod val="75000"/>
                                <a:alpha val="0"/>
                              </a:schemeClr>
                            </a:solidFill>
                          </a:ln>
                          <a:solidFill>
                            <a:schemeClr val="tx1">
                              <a:lumMod val="85000"/>
                              <a:lumOff val="15000"/>
                            </a:schemeClr>
                          </a:solidFill>
                          <a:latin typeface="+mn-ea"/>
                          <a:ea typeface="+mn-ea"/>
                          <a:cs typeface="+mn-cs"/>
                        </a:rPr>
                        <a:t>삼성생명</a:t>
                      </a:r>
                      <a:r>
                        <a:rPr lang="en-US" altLang="ko-KR" sz="1000" kern="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a:ln>
                            <a:solidFill>
                              <a:schemeClr val="bg1">
                                <a:lumMod val="75000"/>
                                <a:alpha val="0"/>
                              </a:schemeClr>
                            </a:solidFill>
                          </a:ln>
                          <a:solidFill>
                            <a:schemeClr val="tx1">
                              <a:lumMod val="85000"/>
                              <a:lumOff val="15000"/>
                            </a:schemeClr>
                          </a:solidFill>
                          <a:latin typeface="+mn-ea"/>
                          <a:ea typeface="+mn-ea"/>
                          <a:cs typeface="+mn-cs"/>
                        </a:rPr>
                        <a:t>한국스탠다드차타드은행</a:t>
                      </a:r>
                      <a:r>
                        <a:rPr lang="en-US" altLang="ko-KR" sz="1000" kern="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a:ln>
                            <a:solidFill>
                              <a:schemeClr val="bg1">
                                <a:lumMod val="75000"/>
                                <a:alpha val="0"/>
                              </a:schemeClr>
                            </a:solidFill>
                          </a:ln>
                          <a:solidFill>
                            <a:schemeClr val="tx1">
                              <a:lumMod val="85000"/>
                              <a:lumOff val="15000"/>
                            </a:schemeClr>
                          </a:solidFill>
                          <a:latin typeface="+mn-ea"/>
                          <a:ea typeface="+mn-ea"/>
                          <a:cs typeface="+mn-cs"/>
                        </a:rPr>
                        <a:t>한국씨티은행</a:t>
                      </a:r>
                      <a:r>
                        <a:rPr lang="en-US" altLang="ko-KR" sz="1000" kern="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a:ln>
                            <a:solidFill>
                              <a:schemeClr val="bg1">
                                <a:lumMod val="75000"/>
                                <a:alpha val="0"/>
                              </a:schemeClr>
                            </a:solidFill>
                          </a:ln>
                          <a:solidFill>
                            <a:schemeClr val="tx1">
                              <a:lumMod val="85000"/>
                              <a:lumOff val="15000"/>
                            </a:schemeClr>
                          </a:solidFill>
                          <a:latin typeface="+mn-ea"/>
                          <a:ea typeface="+mn-ea"/>
                          <a:cs typeface="+mn-cs"/>
                        </a:rPr>
                        <a:t>엠유에프지은행</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indent="-171450" algn="l" fontAlgn="base" latinLnBrk="0">
                        <a:lnSpc>
                          <a:spcPct val="130000"/>
                        </a:lnSpc>
                        <a:spcBef>
                          <a:spcPts val="0"/>
                        </a:spcBef>
                        <a:spcAft>
                          <a:spcPts val="0"/>
                        </a:spcAft>
                        <a:buFont typeface="Arial" panose="020B0604020202020204" pitchFamily="34" charset="0"/>
                        <a:buChar cha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클라우드를 활용한 소프트웨어 서비스</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(SaaS)</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의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내부망</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이용</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124605708"/>
                  </a:ext>
                </a:extLst>
              </a:tr>
              <a:tr h="244960">
                <a:tc rowSpan="6">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지정기간 연장</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(25</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건</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30000"/>
                        </a:lnSpc>
                        <a:spcBef>
                          <a:spcPts val="0"/>
                        </a:spcBef>
                        <a:spcAft>
                          <a:spcPts val="0"/>
                        </a:spcAft>
                      </a:pPr>
                      <a:r>
                        <a:rPr lang="ko-KR" altLang="en-US" sz="1000" kern="0">
                          <a:ln>
                            <a:solidFill>
                              <a:schemeClr val="bg1">
                                <a:lumMod val="75000"/>
                                <a:alpha val="0"/>
                              </a:schemeClr>
                            </a:solidFill>
                          </a:ln>
                          <a:solidFill>
                            <a:schemeClr val="tx1">
                              <a:lumMod val="85000"/>
                              <a:lumOff val="15000"/>
                            </a:schemeClr>
                          </a:solidFill>
                          <a:latin typeface="+mn-ea"/>
                          <a:ea typeface="+mn-ea"/>
                          <a:cs typeface="+mn-cs"/>
                        </a:rPr>
                        <a:t>한국투자증권</a:t>
                      </a:r>
                      <a:r>
                        <a:rPr lang="en-US" altLang="ko-KR" sz="1000" kern="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a:ln>
                            <a:solidFill>
                              <a:schemeClr val="bg1">
                                <a:lumMod val="75000"/>
                                <a:alpha val="0"/>
                              </a:schemeClr>
                            </a:solidFill>
                          </a:ln>
                          <a:solidFill>
                            <a:schemeClr val="tx1">
                              <a:lumMod val="85000"/>
                              <a:lumOff val="15000"/>
                            </a:schemeClr>
                          </a:solidFill>
                          <a:latin typeface="+mn-ea"/>
                          <a:ea typeface="+mn-ea"/>
                          <a:cs typeface="+mn-cs"/>
                        </a:rPr>
                        <a:t>미래에셋증권</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indent="-171450" algn="l" fontAlgn="base" latinLnBrk="0">
                        <a:lnSpc>
                          <a:spcPct val="135000"/>
                        </a:lnSpc>
                        <a:spcBef>
                          <a:spcPts val="0"/>
                        </a:spcBef>
                        <a:spcAft>
                          <a:spcPts val="0"/>
                        </a:spcAft>
                        <a:buFont typeface="Arial" panose="020B0604020202020204" pitchFamily="34" charset="0"/>
                        <a:buChar cha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안면인식기술을 활용한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비대면</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실명확인 서비스</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85443546"/>
                  </a:ext>
                </a:extLst>
              </a:tr>
              <a:tr h="579279">
                <a:tc vMerge="1">
                  <a:txBody>
                    <a:bodyPr/>
                    <a:lstStyle/>
                    <a:p>
                      <a:pPr latinLnBrk="1"/>
                      <a:endParaRPr lang="ko-KR" altLang="en-US"/>
                    </a:p>
                  </a:txBody>
                  <a:tcPr/>
                </a:tc>
                <a:tc>
                  <a:txBody>
                    <a:bodyPr/>
                    <a:lstStyle/>
                    <a:p>
                      <a:pPr marL="0" marR="0" indent="0" algn="ctr" fontAlgn="base" latinLnBrk="0">
                        <a:lnSpc>
                          <a:spcPct val="110000"/>
                        </a:lnSpc>
                        <a:spcBef>
                          <a:spcPts val="0"/>
                        </a:spcBef>
                        <a:spcAft>
                          <a:spcPts val="0"/>
                        </a:spcAft>
                      </a:pPr>
                      <a:r>
                        <a:rPr lang="ko-KR" altLang="en-US" sz="1000" kern="0">
                          <a:ln>
                            <a:solidFill>
                              <a:schemeClr val="bg1">
                                <a:lumMod val="75000"/>
                                <a:alpha val="0"/>
                              </a:schemeClr>
                            </a:solidFill>
                          </a:ln>
                          <a:solidFill>
                            <a:schemeClr val="tx1">
                              <a:lumMod val="85000"/>
                              <a:lumOff val="15000"/>
                            </a:schemeClr>
                          </a:solidFill>
                          <a:latin typeface="+mn-ea"/>
                          <a:ea typeface="+mn-ea"/>
                          <a:cs typeface="+mn-cs"/>
                        </a:rPr>
                        <a:t>신한카드</a:t>
                      </a:r>
                      <a:r>
                        <a:rPr lang="en-US" altLang="ko-KR" sz="1000" kern="0">
                          <a:ln>
                            <a:solidFill>
                              <a:schemeClr val="bg1">
                                <a:lumMod val="75000"/>
                                <a:alpha val="0"/>
                              </a:schemeClr>
                            </a:solidFill>
                          </a:ln>
                          <a:solidFill>
                            <a:schemeClr val="tx1">
                              <a:lumMod val="85000"/>
                              <a:lumOff val="15000"/>
                            </a:schemeClr>
                          </a:solidFill>
                          <a:latin typeface="+mn-ea"/>
                          <a:ea typeface="+mn-ea"/>
                          <a:cs typeface="+mn-cs"/>
                        </a:rPr>
                        <a:t>, KB</a:t>
                      </a:r>
                      <a:r>
                        <a:rPr lang="ko-KR" altLang="en-US" sz="1000" kern="0">
                          <a:ln>
                            <a:solidFill>
                              <a:schemeClr val="bg1">
                                <a:lumMod val="75000"/>
                                <a:alpha val="0"/>
                              </a:schemeClr>
                            </a:solidFill>
                          </a:ln>
                          <a:solidFill>
                            <a:schemeClr val="tx1">
                              <a:lumMod val="85000"/>
                              <a:lumOff val="15000"/>
                            </a:schemeClr>
                          </a:solidFill>
                          <a:latin typeface="+mn-ea"/>
                          <a:ea typeface="+mn-ea"/>
                          <a:cs typeface="+mn-cs"/>
                        </a:rPr>
                        <a:t>국민카드</a:t>
                      </a:r>
                      <a:r>
                        <a:rPr lang="en-US" altLang="ko-KR" sz="1000" kern="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a:ln>
                            <a:solidFill>
                              <a:schemeClr val="bg1">
                                <a:lumMod val="75000"/>
                                <a:alpha val="0"/>
                              </a:schemeClr>
                            </a:solidFill>
                          </a:ln>
                          <a:solidFill>
                            <a:schemeClr val="tx1">
                              <a:lumMod val="85000"/>
                              <a:lumOff val="15000"/>
                            </a:schemeClr>
                          </a:solidFill>
                          <a:latin typeface="+mn-ea"/>
                          <a:ea typeface="+mn-ea"/>
                          <a:cs typeface="+mn-cs"/>
                        </a:rPr>
                        <a:t>롯데카드</a:t>
                      </a:r>
                      <a:r>
                        <a:rPr lang="en-US" altLang="ko-KR" sz="1000" kern="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a:ln>
                            <a:solidFill>
                              <a:schemeClr val="bg1">
                                <a:lumMod val="75000"/>
                                <a:alpha val="0"/>
                              </a:schemeClr>
                            </a:solidFill>
                          </a:ln>
                          <a:solidFill>
                            <a:schemeClr val="tx1">
                              <a:lumMod val="85000"/>
                              <a:lumOff val="15000"/>
                            </a:schemeClr>
                          </a:solidFill>
                          <a:latin typeface="+mn-ea"/>
                          <a:ea typeface="+mn-ea"/>
                          <a:cs typeface="+mn-cs"/>
                        </a:rPr>
                        <a:t>비씨카드</a:t>
                      </a:r>
                      <a:r>
                        <a:rPr lang="en-US" altLang="ko-KR" sz="1000" kern="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a:ln>
                            <a:solidFill>
                              <a:schemeClr val="bg1">
                                <a:lumMod val="75000"/>
                                <a:alpha val="0"/>
                              </a:schemeClr>
                            </a:solidFill>
                          </a:ln>
                          <a:solidFill>
                            <a:schemeClr val="tx1">
                              <a:lumMod val="85000"/>
                              <a:lumOff val="15000"/>
                            </a:schemeClr>
                          </a:solidFill>
                          <a:latin typeface="+mn-ea"/>
                          <a:ea typeface="+mn-ea"/>
                          <a:cs typeface="+mn-cs"/>
                        </a:rPr>
                        <a:t>삼성카드</a:t>
                      </a:r>
                      <a:r>
                        <a:rPr lang="en-US" altLang="ko-KR" sz="1000" kern="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a:ln>
                            <a:solidFill>
                              <a:schemeClr val="bg1">
                                <a:lumMod val="75000"/>
                                <a:alpha val="0"/>
                              </a:schemeClr>
                            </a:solidFill>
                          </a:ln>
                          <a:solidFill>
                            <a:schemeClr val="tx1">
                              <a:lumMod val="85000"/>
                              <a:lumOff val="15000"/>
                            </a:schemeClr>
                          </a:solidFill>
                          <a:latin typeface="+mn-ea"/>
                          <a:ea typeface="+mn-ea"/>
                          <a:cs typeface="+mn-cs"/>
                        </a:rPr>
                        <a:t>우리카드</a:t>
                      </a:r>
                      <a:r>
                        <a:rPr lang="en-US" altLang="ko-KR" sz="1000" kern="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a:ln>
                            <a:solidFill>
                              <a:schemeClr val="bg1">
                                <a:lumMod val="75000"/>
                                <a:alpha val="0"/>
                              </a:schemeClr>
                            </a:solidFill>
                          </a:ln>
                          <a:solidFill>
                            <a:schemeClr val="tx1">
                              <a:lumMod val="85000"/>
                              <a:lumOff val="15000"/>
                            </a:schemeClr>
                          </a:solidFill>
                          <a:latin typeface="+mn-ea"/>
                          <a:ea typeface="+mn-ea"/>
                          <a:cs typeface="+mn-cs"/>
                        </a:rPr>
                        <a:t>하나카드</a:t>
                      </a:r>
                      <a:r>
                        <a:rPr lang="en-US" altLang="ko-KR" sz="1000" kern="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a:ln>
                            <a:solidFill>
                              <a:schemeClr val="bg1">
                                <a:lumMod val="75000"/>
                                <a:alpha val="0"/>
                              </a:schemeClr>
                            </a:solidFill>
                          </a:ln>
                          <a:solidFill>
                            <a:schemeClr val="tx1">
                              <a:lumMod val="85000"/>
                              <a:lumOff val="15000"/>
                            </a:schemeClr>
                          </a:solidFill>
                          <a:latin typeface="+mn-ea"/>
                          <a:ea typeface="+mn-ea"/>
                          <a:cs typeface="+mn-cs"/>
                        </a:rPr>
                        <a:t>현대카드</a:t>
                      </a:r>
                      <a:r>
                        <a:rPr lang="en-US" altLang="ko-KR" sz="1000" kern="0">
                          <a:ln>
                            <a:solidFill>
                              <a:schemeClr val="bg1">
                                <a:lumMod val="75000"/>
                                <a:alpha val="0"/>
                              </a:schemeClr>
                            </a:solidFill>
                          </a:ln>
                          <a:solidFill>
                            <a:schemeClr val="tx1">
                              <a:lumMod val="85000"/>
                              <a:lumOff val="15000"/>
                            </a:schemeClr>
                          </a:solidFill>
                          <a:latin typeface="+mn-ea"/>
                          <a:ea typeface="+mn-ea"/>
                          <a:cs typeface="+mn-cs"/>
                        </a:rPr>
                        <a:t>, </a:t>
                      </a:r>
                      <a:r>
                        <a:rPr lang="ko-KR" altLang="en-US" sz="1000" kern="0">
                          <a:ln>
                            <a:solidFill>
                              <a:schemeClr val="bg1">
                                <a:lumMod val="75000"/>
                                <a:alpha val="0"/>
                              </a:schemeClr>
                            </a:solidFill>
                          </a:ln>
                          <a:solidFill>
                            <a:schemeClr val="tx1">
                              <a:lumMod val="85000"/>
                              <a:lumOff val="15000"/>
                            </a:schemeClr>
                          </a:solidFill>
                          <a:latin typeface="+mn-ea"/>
                          <a:ea typeface="+mn-ea"/>
                          <a:cs typeface="+mn-cs"/>
                        </a:rPr>
                        <a:t>농협은행</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indent="-171450" algn="l" fontAlgn="base" latinLnBrk="0">
                        <a:lnSpc>
                          <a:spcPct val="135000"/>
                        </a:lnSpc>
                        <a:spcBef>
                          <a:spcPts val="0"/>
                        </a:spcBef>
                        <a:spcAft>
                          <a:spcPts val="0"/>
                        </a:spcAft>
                        <a:buFont typeface="Arial" panose="020B0604020202020204" pitchFamily="34" charset="0"/>
                        <a:buChar cha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카드 소비패턴 분석을 통한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마이데이터</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서비스 고도화를 위한 카드이용정보 확대 서비스</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81055402"/>
                  </a:ext>
                </a:extLst>
              </a:tr>
              <a:tr h="244960">
                <a:tc vMerge="1">
                  <a:txBody>
                    <a:bodyPr/>
                    <a:lstStyle/>
                    <a:p>
                      <a:pPr latinLnBrk="1"/>
                      <a:endParaRPr lang="ko-KR" altLang="en-US"/>
                    </a:p>
                  </a:txBody>
                  <a:tcPr/>
                </a:tc>
                <a:tc>
                  <a:txBody>
                    <a:bodyPr/>
                    <a:lstStyle/>
                    <a:p>
                      <a:pPr marL="0" marR="0" indent="0" algn="ctr" fontAlgn="base" latinLnBrk="0">
                        <a:lnSpc>
                          <a:spcPct val="110000"/>
                        </a:lnSpc>
                        <a:spcBef>
                          <a:spcPts val="0"/>
                        </a:spcBef>
                        <a:spcAft>
                          <a:spcPts val="0"/>
                        </a:spcAft>
                      </a:pPr>
                      <a:r>
                        <a:rPr lang="ko-KR" altLang="en-US" sz="1000" kern="0">
                          <a:ln>
                            <a:solidFill>
                              <a:schemeClr val="bg1">
                                <a:lumMod val="75000"/>
                                <a:alpha val="0"/>
                              </a:schemeClr>
                            </a:solidFill>
                          </a:ln>
                          <a:solidFill>
                            <a:schemeClr val="tx1">
                              <a:lumMod val="85000"/>
                              <a:lumOff val="15000"/>
                            </a:schemeClr>
                          </a:solidFill>
                          <a:latin typeface="+mn-ea"/>
                          <a:ea typeface="+mn-ea"/>
                          <a:cs typeface="+mn-cs"/>
                        </a:rPr>
                        <a:t>신한카드</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indent="-171450" algn="l" fontAlgn="base" latinLnBrk="0">
                        <a:lnSpc>
                          <a:spcPct val="135000"/>
                        </a:lnSpc>
                        <a:spcBef>
                          <a:spcPts val="0"/>
                        </a:spcBef>
                        <a:spcAft>
                          <a:spcPts val="0"/>
                        </a:spcAft>
                        <a:buFont typeface="Arial" panose="020B0604020202020204" pitchFamily="34" charset="0"/>
                        <a:buChar cha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안면인식기술을 활용한 </a:t>
                      </a: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비대면</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카드발급 서비스</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661817962"/>
                  </a:ext>
                </a:extLst>
              </a:tr>
              <a:tr h="2449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1000" kern="0">
                          <a:ln>
                            <a:solidFill>
                              <a:schemeClr val="bg1">
                                <a:lumMod val="75000"/>
                                <a:alpha val="0"/>
                              </a:schemeClr>
                            </a:solidFill>
                          </a:ln>
                          <a:solidFill>
                            <a:schemeClr val="tx1">
                              <a:lumMod val="85000"/>
                              <a:lumOff val="15000"/>
                            </a:schemeClr>
                          </a:solidFill>
                          <a:latin typeface="+mn-ea"/>
                          <a:ea typeface="+mn-ea"/>
                          <a:cs typeface="+mn-cs"/>
                        </a:rPr>
                        <a:t>오렌지스퀘어</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indent="-171450" algn="l" fontAlgn="base" latinLnBrk="0">
                        <a:lnSpc>
                          <a:spcPct val="135000"/>
                        </a:lnSpc>
                        <a:spcBef>
                          <a:spcPts val="0"/>
                        </a:spcBef>
                        <a:spcAft>
                          <a:spcPts val="0"/>
                        </a:spcAft>
                        <a:buFont typeface="Arial" panose="020B0604020202020204" pitchFamily="34" charset="0"/>
                        <a:buChar char="•"/>
                      </a:pPr>
                      <a:r>
                        <a:rPr lang="ko-KR" altLang="en-US" sz="1000" kern="0" dirty="0" err="1">
                          <a:ln>
                            <a:solidFill>
                              <a:schemeClr val="bg1">
                                <a:lumMod val="75000"/>
                                <a:alpha val="0"/>
                              </a:schemeClr>
                            </a:solidFill>
                          </a:ln>
                          <a:solidFill>
                            <a:schemeClr val="tx1">
                              <a:lumMod val="85000"/>
                              <a:lumOff val="15000"/>
                            </a:schemeClr>
                          </a:solidFill>
                          <a:latin typeface="+mn-ea"/>
                          <a:ea typeface="+mn-ea"/>
                          <a:cs typeface="+mn-cs"/>
                        </a:rPr>
                        <a:t>무인환전기기를</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 이용한 외국인 관광객 선불카드 서비스</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103542546"/>
                  </a:ext>
                </a:extLst>
              </a:tr>
              <a:tr h="2449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1000" kern="0">
                          <a:ln>
                            <a:solidFill>
                              <a:schemeClr val="bg1">
                                <a:lumMod val="75000"/>
                                <a:alpha val="0"/>
                              </a:schemeClr>
                            </a:solidFill>
                          </a:ln>
                          <a:solidFill>
                            <a:schemeClr val="tx1">
                              <a:lumMod val="85000"/>
                              <a:lumOff val="15000"/>
                            </a:schemeClr>
                          </a:solidFill>
                          <a:latin typeface="+mn-ea"/>
                          <a:ea typeface="+mn-ea"/>
                          <a:cs typeface="+mn-cs"/>
                        </a:rPr>
                        <a:t>한국신용데이터</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indent="-171450" algn="l" fontAlgn="base" latinLnBrk="0">
                        <a:lnSpc>
                          <a:spcPct val="135000"/>
                        </a:lnSpc>
                        <a:spcBef>
                          <a:spcPts val="0"/>
                        </a:spcBef>
                        <a:spcAft>
                          <a:spcPts val="0"/>
                        </a:spcAft>
                        <a:buFont typeface="Arial" panose="020B0604020202020204" pitchFamily="34" charset="0"/>
                        <a:buChar cha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어제 배달매출이 오늘 입금되는 빠른 정산 서비스</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457196465"/>
                  </a:ext>
                </a:extLst>
              </a:tr>
              <a:tr h="2449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한국예탁결제원 외 </a:t>
                      </a:r>
                      <a:r>
                        <a:rPr lang="en-US" altLang="ko-KR" sz="1000" kern="0" dirty="0">
                          <a:ln>
                            <a:solidFill>
                              <a:schemeClr val="bg1">
                                <a:lumMod val="75000"/>
                                <a:alpha val="0"/>
                              </a:schemeClr>
                            </a:solidFill>
                          </a:ln>
                          <a:solidFill>
                            <a:schemeClr val="tx1">
                              <a:lumMod val="85000"/>
                              <a:lumOff val="15000"/>
                            </a:schemeClr>
                          </a:solidFill>
                          <a:latin typeface="+mn-ea"/>
                          <a:ea typeface="+mn-ea"/>
                          <a:cs typeface="+mn-cs"/>
                        </a:rPr>
                        <a:t>18</a:t>
                      </a: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개사</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indent="-171450" algn="l" fontAlgn="base" latinLnBrk="0">
                        <a:lnSpc>
                          <a:spcPct val="135000"/>
                        </a:lnSpc>
                        <a:spcBef>
                          <a:spcPts val="0"/>
                        </a:spcBef>
                        <a:spcAft>
                          <a:spcPts val="0"/>
                        </a:spcAft>
                        <a:buFont typeface="Arial" panose="020B0604020202020204" pitchFamily="34" charset="0"/>
                        <a:buChar cha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해외주식 소수단위 거래지원 서비스</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787029114"/>
                  </a:ext>
                </a:extLst>
              </a:tr>
              <a:tr h="431915">
                <a:tc>
                  <a:txBody>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규제개선 수용</a:t>
                      </a:r>
                      <a:endParaRPr lang="en-US" altLang="ko-KR" sz="1000" b="1" kern="0" dirty="0">
                        <a:ln>
                          <a:solidFill>
                            <a:schemeClr val="bg1">
                              <a:lumMod val="75000"/>
                              <a:alpha val="0"/>
                            </a:schemeClr>
                          </a:solidFill>
                        </a:ln>
                        <a:solidFill>
                          <a:schemeClr val="tx1">
                            <a:lumMod val="85000"/>
                            <a:lumOff val="15000"/>
                          </a:schemeClr>
                        </a:solidFill>
                        <a:latin typeface="+mn-ea"/>
                        <a:ea typeface="+mn-ea"/>
                        <a:cs typeface="+mn-cs"/>
                      </a:endParaRPr>
                    </a:p>
                    <a:p>
                      <a:pPr marL="0" marR="0" lvl="0" indent="0" algn="ctr" defTabSz="914400" eaLnBrk="1" fontAlgn="base" latinLnBrk="0" hangingPunct="1">
                        <a:lnSpc>
                          <a:spcPct val="100000"/>
                        </a:lnSpc>
                        <a:spcBef>
                          <a:spcPts val="0"/>
                        </a:spcBef>
                        <a:spcAft>
                          <a:spcPts val="0"/>
                        </a:spcAft>
                        <a:buClrTx/>
                        <a:buSzTx/>
                        <a:buFontTx/>
                        <a:buNone/>
                        <a:tabLst/>
                        <a:defRPr/>
                      </a:pP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(1</a:t>
                      </a:r>
                      <a:r>
                        <a:rPr lang="ko-KR" altLang="en-US" sz="1000" b="1" kern="0" dirty="0">
                          <a:ln>
                            <a:solidFill>
                              <a:schemeClr val="bg1">
                                <a:lumMod val="75000"/>
                                <a:alpha val="0"/>
                              </a:schemeClr>
                            </a:solidFill>
                          </a:ln>
                          <a:solidFill>
                            <a:schemeClr val="tx1">
                              <a:lumMod val="85000"/>
                              <a:lumOff val="15000"/>
                            </a:schemeClr>
                          </a:solidFill>
                          <a:latin typeface="+mn-ea"/>
                          <a:ea typeface="+mn-ea"/>
                          <a:cs typeface="+mn-cs"/>
                        </a:rPr>
                        <a:t>건</a:t>
                      </a:r>
                      <a:r>
                        <a:rPr lang="en-US" altLang="ko-KR" sz="1000" b="1" kern="0" dirty="0">
                          <a:ln>
                            <a:solidFill>
                              <a:schemeClr val="bg1">
                                <a:lumMod val="75000"/>
                                <a:alpha val="0"/>
                              </a:schemeClr>
                            </a:solidFill>
                          </a:ln>
                          <a:solidFill>
                            <a:schemeClr val="tx1">
                              <a:lumMod val="85000"/>
                              <a:lumOff val="15000"/>
                            </a:schemeClr>
                          </a:solidFill>
                          <a:latin typeface="+mn-ea"/>
                          <a:ea typeface="+mn-ea"/>
                          <a:cs typeface="+mn-cs"/>
                        </a:rPr>
                        <a:t>)</a:t>
                      </a:r>
                      <a:endParaRPr lang="ko-KR" altLang="en-US" sz="1000" b="1" kern="0" dirty="0">
                        <a:ln>
                          <a:solidFill>
                            <a:schemeClr val="bg1">
                              <a:lumMod val="75000"/>
                              <a:alpha val="0"/>
                            </a:schemeClr>
                          </a:solidFill>
                        </a:ln>
                        <a:solidFill>
                          <a:schemeClr val="tx1">
                            <a:lumMod val="85000"/>
                            <a:lumOff val="15000"/>
                          </a:schemeClr>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lgn="ctr" fontAlgn="base" latinLnBrk="0">
                        <a:lnSpc>
                          <a:spcPct val="130000"/>
                        </a:lnSpc>
                        <a:spcBef>
                          <a:spcPts val="0"/>
                        </a:spcBef>
                        <a:spcAft>
                          <a:spcPts val="0"/>
                        </a:spcAft>
                      </a:pPr>
                      <a:r>
                        <a:rPr lang="ko-KR" altLang="en-US" sz="1000" kern="0">
                          <a:ln>
                            <a:solidFill>
                              <a:schemeClr val="bg1">
                                <a:lumMod val="75000"/>
                                <a:alpha val="0"/>
                              </a:schemeClr>
                            </a:solidFill>
                          </a:ln>
                          <a:solidFill>
                            <a:schemeClr val="tx1">
                              <a:lumMod val="85000"/>
                              <a:lumOff val="15000"/>
                            </a:schemeClr>
                          </a:solidFill>
                          <a:latin typeface="+mn-ea"/>
                          <a:ea typeface="+mn-ea"/>
                          <a:cs typeface="+mn-cs"/>
                        </a:rPr>
                        <a:t>신한카드</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tc>
                  <a:txBody>
                    <a:bodyPr/>
                    <a:lstStyle/>
                    <a:p>
                      <a:pPr marL="171450" marR="0" indent="-171450" algn="l" fontAlgn="base" latinLnBrk="0">
                        <a:lnSpc>
                          <a:spcPct val="125000"/>
                        </a:lnSpc>
                        <a:spcBef>
                          <a:spcPts val="0"/>
                        </a:spcBef>
                        <a:spcAft>
                          <a:spcPts val="0"/>
                        </a:spcAft>
                        <a:buFont typeface="Arial" panose="020B0604020202020204" pitchFamily="34" charset="0"/>
                        <a:buChar char="•"/>
                      </a:pPr>
                      <a:r>
                        <a:rPr lang="ko-KR" altLang="en-US" sz="1000" kern="0" dirty="0">
                          <a:ln>
                            <a:solidFill>
                              <a:schemeClr val="bg1">
                                <a:lumMod val="75000"/>
                                <a:alpha val="0"/>
                              </a:schemeClr>
                            </a:solidFill>
                          </a:ln>
                          <a:solidFill>
                            <a:schemeClr val="tx1">
                              <a:lumMod val="85000"/>
                              <a:lumOff val="15000"/>
                            </a:schemeClr>
                          </a:solidFill>
                          <a:latin typeface="+mn-ea"/>
                          <a:ea typeface="+mn-ea"/>
                          <a:cs typeface="+mn-cs"/>
                        </a:rPr>
                        <a:t>부동산 월세 카드납부 서비스</a:t>
                      </a:r>
                    </a:p>
                  </a:txBody>
                  <a:tcPr marL="64770" marR="64770" marT="17907" marB="17907"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89940074"/>
                  </a:ext>
                </a:extLst>
              </a:tr>
            </a:tbl>
          </a:graphicData>
        </a:graphic>
      </p:graphicFrame>
    </p:spTree>
    <p:extLst>
      <p:ext uri="{BB962C8B-B14F-4D97-AF65-F5344CB8AC3E}">
        <p14:creationId xmlns:p14="http://schemas.microsoft.com/office/powerpoint/2010/main" val="18921184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UID" val="{8B7E2CA3-375D-4415-89B5-7C7E9B46A778}"/>
  <p:tag name="ISPRING_RESOURCE_FOLDER" val="\\UDS\8\ebaker3\Desktop\Global Board Presentation  - N Petrie\Leadership Pack\Leadership Pack_02\"/>
  <p:tag name="ISPRING_PRESENTATION_PATH" val="\\UDS\8\ebaker3\Desktop\Global Board Presentation  - N Petrie\Leadership Pack\Leadership Pack_02.pptx"/>
  <p:tag name="ISPRING_PROJECT_FOLDER_UPDATED" val="1"/>
  <p:tag name="ISPRING_PRESENTATION_INFO" val="&lt;?xml version=&quot;1.0&quot; encoding=&quot;UTF-8&quot; standalone=&quot;no&quot; ?&gt;&#10;&lt;presentation&gt;&#10;&#10;  &lt;slides&gt;&#10;    &lt;slide duration=&quot;6150&quot; id=&quot;{4257E06D-39A9-4DF7-996D-89EC9607447A}&quot; pptId=&quot;256&quot; transitionDuration=&quot;0&quot;/&gt;&#10;    &lt;slide duration=&quot;48024&quot; id=&quot;{EDD4C95D-9195-48C4-A1D8-B082B9879BCF}&quot; pptId=&quot;258&quot; transitionDuration=&quot;0&quot;/&gt;&#10;    &lt;slide duration=&quot;5000&quot; id=&quot;{2D4498EE-BCB1-4726-A1BE-206F5914222E}&quot; pptId=&quot;259&quot; transitionDuration=&quot;0&quot;/&gt;&#10;    &lt;slide duration=&quot;5000&quot; id=&quot;{01A13A1D-6143-40AB-A6D8-05D0B593FD2A}&quot; pptId=&quot;260&quot; transitionDuration=&quot;0&quot;/&gt;&#10;    &lt;slide duration=&quot;5000&quot; id=&quot;{32E42493-1E07-472B-85BE-DDACB4C44428}&quot; pptId=&quot;261&quot; transitionDuration=&quot;0&quot;/&gt;&#10;    &lt;slide duration=&quot;5000&quot; id=&quot;{FE47AA6A-F9E9-4422-BA82-91CC1813F7B9}&quot; pptId=&quot;262&quot; transitionDuration=&quot;0&quot;/&gt;&#10;    &lt;slide duration=&quot;5000&quot; id=&quot;{A82C5922-5BA4-4145-AC6A-06C834188BF1}&quot; pptId=&quot;263&quot; transitionDuration=&quot;0&quot;/&gt;&#10;    &lt;slide duration=&quot;5000&quot; id=&quot;{AA54486C-DBA8-472F-A696-9283D7A076B7}&quot; pptId=&quot;264&quot; transitionDuration=&quot;0&quot;/&gt;&#10;    &lt;slide duration=&quot;5000&quot; id=&quot;{F78B596E-3755-4618-982D-0C1354F7E76D}&quot; pptId=&quot;265&quot; transitionDuration=&quot;0&quot;/&gt;&#10;    &lt;slide duration=&quot;5000&quot; id=&quot;{05114634-8198-4A0D-81AA-87C35C0C49DE}&quot; pptId=&quot;266&quot; transitionDuration=&quot;0&quot;/&gt;&#10;    &lt;slide duration=&quot;48024&quot; id=&quot;{0642472C-F50E-42F2-8FF3-4C89758169F9}&quot; pptId=&quot;267&quot; transitionDuration=&quot;0&quot;/&gt;&#10;    &lt;slide duration=&quot;5000&quot; id=&quot;{BF018970-3A8E-4F28-AF98-DC4FDB27BD2C}&quot; pptId=&quot;268&quot; transitionDuration=&quot;500&quot;/&gt;&#10;    &lt;slide duration=&quot;139960&quot; id=&quot;{6207077D-78C5-4BC9-B3E6-B215C2B52A77}&quot; pptId=&quot;269&quot; transitionDuration=&quot;0&quot;/&gt;&#10;    &lt;slide duration=&quot;5000&quot; id=&quot;{8260909B-1813-47E4-AB4B-73F2E7F540E6}&quot; pptId=&quot;270&quot; transitionDuration=&quot;0&quot;/&gt;&#10;    &lt;slide duration=&quot;5000&quot; id=&quot;{5DB593F4-F48D-4C6D-BB66-5F3441236D09}&quot; pptId=&quot;271&quot; transitionDuration=&quot;0&quot;/&gt;&#10;    &lt;slide duration=&quot;5000&quot; id=&quot;{9574E6D2-9FC5-4A60-96F2-0BF7755BE56E}&quot; pptId=&quot;272&quot; transitionDuration=&quot;0&quot;/&gt;&#10;    &lt;slide duration=&quot;5000&quot; id=&quot;{606A46FA-99AB-49F8-A080-61C8B2FBAF86}&quot; pptId=&quot;273&quot; transitionDuration=&quot;500&quot;/&gt;&#10;    &lt;slide duration=&quot;5000&quot; id=&quot;{B8086F30-C378-4B2A-BE99-A035A27B24F9}&quot; pptId=&quot;274&quot; transitionDuration=&quot;0&quot;/&gt;&#10;    &lt;slide duration=&quot;5000&quot; id=&quot;{C5395054-2DE4-4601-B29F-A6A16007B98B}&quot; pptId=&quot;275&quot; transitionDuration=&quot;0&quot;/&gt;&#10;    &lt;slide duration=&quot;5000&quot; id=&quot;{7C47F49A-81F0-4815-9705-C3C47E27D4DE}&quot; pptId=&quot;276&quot; transitionDuration=&quot;0&quot;/&gt;&#10;    &lt;slide duration=&quot;5000&quot; id=&quot;{2F1D5B8A-9002-4E5C-8445-B89B84736E1A}&quot; pptId=&quot;277&quot; transitionDuration=&quot;0&quot;/&gt;&#10;    &lt;slide duration=&quot;5000&quot; id=&quot;{856452B8-34B4-4F92-A637-58B20C49DAA8}&quot; pptId=&quot;278&quot; transitionDuration=&quot;0&quot;/&gt;&#10;    &lt;slide duration=&quot;5000&quot; id=&quot;{A07B93F4-E3A3-492E-96CC-0F394B8306DF}&quot; pptId=&quot;279&quot; transitionDuration=&quot;0&quot;/&gt;&#10;    &lt;slide duration=&quot;5000&quot; id=&quot;{70C276E6-3AB4-4F60-9955-9D06C03CEB65}&quot; pptId=&quot;280&quot; transitionDuration=&quot;0&quot;/&gt;&#10;    &lt;slide duration=&quot;5000&quot; id=&quot;{977698CA-5266-4E4E-AB04-7702F2BE6664}&quot; pptId=&quot;281&quot; transitionDuration=&quot;0&quot;/&gt;&#10;    &lt;slide duration=&quot;5000&quot; id=&quot;{DC709272-35D5-408C-BA23-E39BB354256B}&quot; pptId=&quot;282&quot; transitionDuration=&quot;0&quot;/&gt;&#10;    &lt;slide duration=&quot;5000&quot; id=&quot;{EAED726D-9EE6-4093-9641-91E5017771D6}&quot; pptId=&quot;283&quot; transitionDuration=&quot;0&quot;/&gt;&#10;    &lt;slide duration=&quot;5000&quot; id=&quot;{266EC1BC-7FD1-4472-87A1-BF9EF040484D}&quot; pptId=&quot;284&quot; transitionDuration=&quot;0&quot;/&gt;&#10;    &lt;slide duration=&quot;5000&quot; id=&quot;{458E5C22-A95F-4890-A91D-66E65C194827}&quot; pptId=&quot;285&quot; transitionDuration=&quot;0&quot;/&gt;&#10;    &lt;slide duration=&quot;5000&quot; id=&quot;{1DAFD1D6-6638-4040-A404-2B5FACFCE205}&quot; pptId=&quot;307&quot; transitionDuration=&quot;0&quot;/&gt;&#10;    &lt;slide duration=&quot;5000&quot; id=&quot;{1F02C295-386C-4A89-A5E0-49CC0F7C0F68}&quot; pptId=&quot;286&quot; transitionDuration=&quot;0&quot;/&gt;&#10;    &lt;slide duration=&quot;5000&quot; id=&quot;{C7EB503D-3B5B-4FA3-98A0-CEC3016C7F59}&quot; pptId=&quot;288&quot; transitionDuration=&quot;0&quot;/&gt;&#10;    &lt;slide duration=&quot;5000&quot; id=&quot;{C44DFB26-D470-400B-99C3-970BF98FABCF}&quot; pptId=&quot;289&quot; transitionDuration=&quot;0&quot;/&gt;&#10;    &lt;slide duration=&quot;5000&quot; id=&quot;{C6FDE8D1-DC19-4A1D-9D1B-3465D32C7276}&quot; pptId=&quot;290&quot; transitionDuration=&quot;0&quot;/&gt;&#10;    &lt;slide duration=&quot;5000&quot; id=&quot;{979FEADD-4C06-4BDF-B92B-D2B6E5EB6825}&quot; pptId=&quot;292&quot; transitionDuration=&quot;0&quot;/&gt;&#10;    &lt;slide duration=&quot;5000&quot; id=&quot;{5D2B9331-8C1C-4759-B7A9-7CA243861E9C}&quot; pptId=&quot;291&quot; transitionDuration=&quot;0&quot;/&gt;&#10;    &lt;slide duration=&quot;5000&quot; id=&quot;{A8417551-076E-4168-851E-27C7EEA064B4}&quot; pptId=&quot;293&quot; transitionDuration=&quot;0&quot;/&gt;&#10;    &lt;slide duration=&quot;5000&quot; id=&quot;{F997AB04-67A3-4499-A711-88F742AB50D2}&quot; pptId=&quot;294&quot; transitionDuration=&quot;0&quot;/&gt;&#10;    &lt;slide duration=&quot;5000&quot; id=&quot;{A5DADAA0-4722-4AC7-8AC6-039106C01A64}&quot; pptId=&quot;295&quot; transitionDuration=&quot;0&quot;/&gt;&#10;    &lt;slide duration=&quot;5000&quot; id=&quot;{775CD8EE-F87A-44B2-85FE-B4B31C561637}&quot; pptId=&quot;296&quot; transitionDuration=&quot;0&quot;/&gt;&#10;    &lt;slide duration=&quot;5000&quot; id=&quot;{87F90F58-4DE7-4EC9-84F3-E5EA7CE1B902}&quot; pptId=&quot;309&quot; transitionDuration=&quot;0&quot;/&gt;&#10;    &lt;slide duration=&quot;5000&quot; id=&quot;{7F3E101F-D734-4C9D-980D-4B2071A42D61}&quot; pptId=&quot;297&quot; transitionDuration=&quot;0&quot;/&gt;&#10;    &lt;slide duration=&quot;5000&quot; id=&quot;{CCBF6D24-A158-49D4-A42E-DC11DDBE1C9E}&quot; pptId=&quot;298&quot; transitionDuration=&quot;0&quot;/&gt;&#10;    &lt;slide duration=&quot;139960&quot; id=&quot;{CFA602A6-12D1-432E-B038-E7A9E8202A09}&quot; pptId=&quot;299&quot; transitionDuration=&quot;0&quot;/&gt;&#10;    &lt;slide duration=&quot;5000&quot; id=&quot;{8E3C188E-115D-42F6-B784-0339C88D3C47}&quot; pptId=&quot;308&quot; transitionDuration=&quot;0&quot;/&gt;&#10;    &lt;slide duration=&quot;5000&quot; id=&quot;{523EB18A-C189-4E60-B560-CFE23AEEDCC6}&quot; pptId=&quot;301&quot; transitionDuration=&quot;0&quot;/&gt;&#10;    &lt;slide duration=&quot;5000&quot; id=&quot;{B0DB1909-AED0-463F-BDF1-9A43EBD14095}&quot; pptId=&quot;302&quot; transitionDuration=&quot;0&quot;/&gt;&#10;    &lt;slide duration=&quot;5000&quot; id=&quot;{F9E00F73-FC45-4DC7-B5D1-AC2ECA8F7BD1}&quot; pptId=&quot;304&quot; transitionDuration=&quot;500&quot;/&gt;&#10;    &lt;slide duration=&quot;5000&quot; id=&quot;{CC589245-BE3D-4974-8AB7-E8DD879FBEF0}&quot; pptId=&quot;306&quot; transitionDuration=&quot;0&quot;/&gt;&#10;  &lt;/slides&gt;&#10;&#10;  &lt;narration&gt;&#10;    &lt;videoTracks&gt;&#10;      &lt;videoTrack duration=&quot;128960&quot; muted=&quot;false&quot; slideId=&quot;{CFA602A6-12D1-432E-B038-E7A9E8202A09}&quot; startTime=&quot;0&quot; stepIndex=&quot;0&quot; volume=&quot;1&quot;&gt;&#10;        &lt;file modifyTime=&quot;2015-03-06T01:30:23&quot; size=&quot;83288764&quot;&gt;&#10;          &lt;path full=&quot;\\UDS\8\ebaker3\Desktop\Global Board Presentation  - N Petrie\Leadership Pack\Leadership Pack_02\video\video1.mp4&quot; relative=&quot;Leadership Pack_02\video\video1.mp4&quot; resource=&quot;video1.mp4&quot;/&gt;&#10;        &lt;/file&gt;&#10;        &lt;video height=&quot;1080&quot; width=&quot;1920&quot;/&gt;&#10;        &lt;audio channels=&quot;2&quot; sampleRate=&quot;44100&quot;/&gt;&#10;      &lt;/videoTrack&gt;&#10;      &lt;videoTrack duration=&quot;139960&quot; muted=&quot;false&quot; slideId=&quot;{6207077D-78C5-4BC9-B3E6-B215C2B52A77}&quot; startTime=&quot;0&quot; stepIndex=&quot;0&quot; volume=&quot;1&quot;&gt;&#10;        &lt;file modifyTime=&quot;2015-03-06T01:32:25&quot; size=&quot;47526755&quot;&gt;&#10;          &lt;path full=&quot;\\UDS\8\ebaker3\Desktop\Global Board Presentation  - N Petrie\Leadership Pack\Leadership Pack_02\video\video2.mp4&quot; relative=&quot;Leadership Pack_02\video\video2.mp4&quot; resource=&quot;video2.mp4&quot;/&gt;&#10;        &lt;/file&gt;&#10;        &lt;video height=&quot;720&quot; width=&quot;1280&quot;/&gt;&#10;        &lt;audio channels=&quot;2&quot; sampleRate=&quot;48000&quot;/&gt;&#10;      &lt;/videoTrack&gt;&#10;    &lt;/videoTracks&gt;&#10;  &lt;/narration&gt;&#10;&#10;&lt;/presentation&gt;&#10;"/>
  <p:tag name="GENSWF_MOVIE_ONCLICK_URL" val="http://"/>
  <p:tag name="GENSWF_MOVIE_ONCLICK_URL_TARGET" val="_self"/>
  <p:tag name="GENSWF_MOVIE_PRESENTATION_END_URL" val="http://"/>
  <p:tag name="GENSWF_MOVIE_PRESENTATION_END_URL_TARGET" val="_self"/>
  <p:tag name="FLASHSPRING_PRESENTATION_REFERENCES" val="F&#10;Leadership Pack_02.pptx&#10;\\UDS\8\ebaker3\Desktop\Global Board Presentation  - N Petrie\Leadership Pack\Leadership Pack_02\attachment\att1\Leadership Pack_02.pptx&#10;_blank&#10;|&#10;"/>
  <p:tag name="ISPRING_PLAYERS_CUSTOMIZATION" val="UEsDBBQAAgAIAEZkZkZaf7mZOgQAAOEOAAAdAAAAdW5pdmVyc2FsL2NvbW1vbl9tZXNzYWdlcy5sbmetV/9u2zYQ/r9A34EQUGADtrQd0KIYEge0xNhCZMmV6DjZDwiMxNhEKDGTKLfZX32aPtieZEfKbuymg6R0gG2YtO+7091335HHpx8LiTa8qoUqT5zXR68cxMtM5aJcnTgLevbzOwfVmpU5k6rkJ06pHHQ6ev7sWLJy1bAVh+/PnyF0XPC6hmU9MquHNRL5iTMfp240m+PwKg2iSZSO/YkzclVxx8p7FKiV+qP64Ze37z6+fvP2x+OXW8s+QMkMB8EhFLJIb171AAppHAUpoJEgDckldUbmc5hdtKCBHxJntP0yzHoekwtnZD477RZxTEKaJoHvkdRP0jCiNhcBocRzRleqQWu24UgrtBH8A9JrDpXUouKoliK3P2QKNsqGdznzohn2wzQmCY19l/pR6IwSVVX3P1lY1ui1qsBdjXJRs2vJc+sTOGN/v6t4Da6ZBk4heOm1gH+qgonyqNN1jJd+OElpFAVJSkJvt+OMSJkjr2LGzUCUGCckBoCK1bx6gm1qWWbNEZZyGMLUn0wDeFMTwlSs1hLeemgccwI1mPOyywo4QmJgV5Iso9gzSQNXiKE7VtcfVJUf8GO/UF3AfuhGQEGX7oFTg7EDhhoLUI6q4pnuApuRJMETko6jSyAy9F00xCI6h3Y7H2JxRRJoEZJ02YT4wp9gQ3jTYjv+7/orY4bO8h6xLAM7k76NUE0NOyal0AW20+phXhLyfgFV83HwjS5uASGxtl4rseEQQpV3swc0xSWe4c/7hf9beob9gHgpEMqLlim1YmecMZCHUmnEpFTmAcAvyzeszDi65hlrgPD38Ldc5PZvptg2kr8a8TdieistL7aqFHrk8sXRwNAOhOxxhEVTQ3ha8+JOd7neC/8pURhi/2cIfR59oP+kbdaxDx0wFqq/BQF5NoIEiir7W/nhGTiatz0PouCXNwN8htEWIFToqRgXkKqDEC4ghQPsl2Sc+BSG7ZJf10J3zjFb2bZA3y5qBgcHyTV/KOw1v1HQE5KzTTvOQNZspTsLujctD7SH+jSAkEMAXLUjESClKCD+vAfmYkZ2GWgl4+BJlqqRuW1RKW6tbEBum4I/nsM3lSrsrmT1jrytap1+TxTtw8Wt0/mAeZIQHLvT1MWhS8wRzjSN7GkEXDQxBTRJAzw25kDKgulsDVp5o5oy7wnUnsI8coYBbJvShLMqW//z6XNPjK8iaXfRdvfXQSDQYUaIyBew30Olef1nFwjF40M7u+hjtT217ux6HmKpD3T4X06HrNX0QhWwddTtF9i2LRqmFLvTGRAysfxTTZV1j959hBmOz0FU7PnKGc1YdQuKRJWSg1Bsqg0B9TDvDxeHRktR8iG236fp5oGpP0+x59lbFDSfFNltO7xyOCtm2+uUhOtUXzB3ikMQvK/weC70QEA7I3byAo3erh/afPN4ZHxZ1fYyevxy7276L1BLAwQUAAIACABGZGZGh2OPsIwEAADIFAAAJwAAAHVuaXZlcnNhbC9mbGFzaF9wdWJsaXNoaW5nX3NldHRpbmdzLnhtbOVYzXLiOBC+8xQqb81xYvK7mRSQIsFUqAHDgrOZnChhC9BGlrySDMOc9mn2wfZJtoUCMSEhYrYmNVV7Stzur7vV6p8PVy6/pgzNiFRU8Kp3eFD2EOGxSCifVL3bqPnx3ENKY55gJjipelx46LJWqmT5iFE1HRCtQVUhMMPVRaar3lTr7ML35/P5AVWZNG8FyzXYVwexSP1MEkW4JtLPGF7AH73IiPJqpRJCFSvqiCRnBNEEQuDURIdZk2E19XyrNsLxw0SKnCfXggmJ5GRU9X4pl4+PzxsrHWuqQVPCzeFUDYRGrC9wklATD2YD+o2gKaGTKQR+eHTioTlN9LTqHZePjB3Q97ftLK3bU2Bj51rAcbh+dJASjROssX20HiUZEwl5JaqmZU7A6IasoKnJV70WWFGy4DilcQRvkMlV1WtEw37QDPpBeB0Mb/ttG6ozImpF7cAJM2i3GsEw7EbBYHgTddp7g6LgS+QE6vWDQRBGQX941eruiXA/zxMm6NRb7T0xd8HVoBXt6ymsd/aF9G66oRvmutvp1cP7vUK7ue8F/XYr/DyMut121Oo9oZaFWSjBir9ZzRWoepHLjZpdtXNvKrR4VrqKaBgnDMsJiUSTQpONMVPEQ39kZPJbjhnVC2i8MkydB0KyuspIrPumqaqeaRTvyZw1CKGBs6eWLZ+uW/bTycbpfeu+cLKXA63ATMowX7TF5N2jPz1bR390dr47/JfCrMxoQkSIpVzOoe3w30xfYeQdHp+d7Q7hFW8VrDWOpzAf9Wq8FSUrrbHgG5PNPKORYMk6rSQdkSTEKSmM/cED5U3QPPTQGEqZQcLrkmLmIarhAuI1WOUjpaleLppmUROBLVhoBHUGWxcST7GEI6qi/DF5ZrTHtYAnqCHxHLaYzYcVv6beI9xF7QbSz8wVEOmiHkis9tBEdcaclFNMnRTvyEhRTVxUr6hwUeuvxoiLcgfLByJRJARz0r8TOUvQQuSI0QeCtEDQ+XkK/00JKu5tNJYiXUqBW2ikGNQ3mlEyJ8mli6N7cJHmgDS9yYi2Hv7M6Tc0ImMhwS7BMygdkFNl7R/sZTjDSj0ZxasYP9gV2wobwZcP5oA4mWFgEvsZhyYlaaZ/hH0MZ+cCXDAmIJsFE5CZGOdQpOZ+Epos1VyO6ex7imfLSzcXuTQK100hHmsTXsQwTijPiavBGHMkOFsgHEPFKlNCMypyBRJbLNa0+q4ALRRRvgx1AlMPnMnErd3Lh0fHJ6dnv55/ujjw//nr7487QY9koMew8WbZwPVOXuiMfMZB38C9yvWccftGuoP3OSNfoFjO2Occ0Bm4xQTfQO7gg28gd7DCLWxTyNRMj6SA38X6H8nE9rat+IYFvEwKlgzqZ+QEoWldYEIuHdq9jSCngYvqMnVOJKMf/O5kEG7BaSa5uQ27Tgf+7Lj/zULuFZaxUwiwTSd2dcM+ZTQFVpK826B8h3Z+l8b6T2zbduWPaazvuqWffhb9XzJmn9YfDja+FKx/fW9+LzNvUsppCnk0PGj9ka12elKu+C+/KpXA2ubXx1rpX1BLAwQUAAIACABGZGZGxmCIeLsCAABQCgAAIQAAAHVuaXZlcnNhbC9mbGFzaF9za2luX3NldHRpbmdzLnhtbJVWUW/bIBB+36+Isvc6W7dlk2ikNs2kSt1arVXfsX2xUTBYcE6Xfz/AuIbErrOgSuG77+OOu+NSondMrD7MZiSTXKonQGSi0BbpsBnLr+ZpgyjFRSYFgsALIVVF+Xz18af7kMQxp1RyD+pczZZm0LtZus85Eu/j69KuMUEmq5qKw70s5EVKs12hZCPyydDKQw2KM7EzzMWP5Xoz6oAzjXcIVRTT5rtd50lqBVqDDenbxq5JFacp8M7Twn3O1PSu3r/9kWzPNEMnu/5k15ispgXESV4sLi+/347zhTk9rsrSrvcFCH/RUC8/2zVK5fQAKj789otdowpZN/X/9EitZGETGmveL+Kbhkuam+dno1rYNSmwF7KOJqvg0+PuGqbefw3fPbHPVUn+aPN6NBBs0VMOK1QNkKTbtTZdyteHBs37gNWWcm0IIdSTHk3Qj7TR3TEx1vP+wCsTeUDyQM94kbypYN3GGzqNDb1gvb5xsyLkvmFBhAr2HgxC7MGe+dvk9YQZgD3zibMcHgQ/nNCPLa2mq/EN9dUM0u+jj/JvzCCo2XYZ63ad1bq6t09XB7490HEqmcNK23ieWQW2biRxWBtTchIUEXTPCopMil+Wlx7cbTRJjgy+14Y7iyBDDkMN52I0YzoM2W6n27H9Ueiv1u5naGb41Zwi0qyszI+Sns+8zjwSc8w8GVbYKWnooO7EVgYaV4oxUUXVDtSzlPxcN0Ii6HOPl+3TGqOTJMgBSYZzTPwhQ8kXTZWC2piaMeiaJsZaXsmKkps/fGHwCnksGDG2SizNcYKyt54MAN8AQFVWduVvN62lajgyDnvg3hoA7sJjNyPadOhYs13jPWwxnA8eOerHgBA0pJ8TfafE8yPAB/gvJqxBQWuYbnmkqXb3it781EzuJpntvHCIub1vpOhkYz9NoAHtf5L/AFBLAwQUAAIACABGZGZGLOLmYF4EAADZEwAAJgAAAHVuaXZlcnNhbC9odG1sX3B1Ymxpc2hpbmdfc2V0dGluZ3MueG1s3VjbciI3EH33V6gmtY8L+BqvC3BhMy5TCwOBcbx+osRIgGKNNJE0sOxTviYftl+yLWRuxsZiK3Gq8mRPT5/TrVbfhvLl15SjCVWaSVEJDgulAFGRSMLEqBLcxTcfzwOkDRYEcyloJRAyQJfVg3KWDzjT4x41BlQ1AhqhLzJTCcbGZBfF4nQ6LTCdKftW8twAvy4kMi1mimoqDFXFjOMZ/DGzjOqgenCAUNmJWpLknCJGwAXBrHeY35qUB0WnNcDJ40jJXJBryaVCajSoBL+USsfH5/WFjmOqs5QKezZdBaEVmwtMCLPuYN5j3ygaUzYag9+HRycBmjJixpXguHRkeUC/uM0zZ3eHwJbnWsJphHkykFKDCTbYPTqLig6pgrBSXTUqp0C6IVvTNPSrWQqciMwETlkSwxtkQ1UJ6nG/G96E3TC6Dvt33aZz1RsRN+Jm6IXpNRv1sB+147DXv41bzb1Bcfgl9gJ1umEvjOKw279qtPdE+J9nhQlbtUZzT8x9eNVrxPtaimqtfSGd23bkh7lutzq16GEv124fOmG32Yg+9+N2uxk3OivUPDHXUrBc3MzmMmS9zNVGzi6quTOWRj5LXU0NdBOO1YjG8oZBkQ0x1zRAf2R09FuOOTMzKLwSNJ1HSrOazmhiuraoKoEtlGBF5wjBNTC2KtnS6bJkP51snL7ozK+d7GVHy9CSMixmTTl6d+9Pz5beH52d73b/JTfLE0aojLBS8z607f6b4VtreYfHZ2e7XXjFWhkbg5Mx9EezaG/rkoXWUIqNzmaf0UBysgzrEHKVQ0RrimEeIGYgwsnyrbH3YG4Yhyy22MPCUJitECdjrMBpvS5/Codt1kk1FATVFZ7CWHIndOLX1DtU+KjdQkC5DSpVPuqhwnoPTVTj3Es5xcxL8Z4ONDPUR/WKSR+17qIx+Ci3sHqkCsVSci/9e5lzgmYyR5w9UmQkglrOU/hvTNH6JEZDJdO5lGNtkOaQsWjC6JSSSx9DD2AizQFpq41T4yz8mbNvaECHUgEvxRNIHZAz7fgLexFnWOsVKV74+MENzUZUD798sAfEZIJhN9iPHMqOppn5N/gxnF1IMMG5hGiuUUBkEpxDktr7IYzM1XyO6W17jCfzS7cXOSeF62bgj+OEFwm0AyZy6kuYYIGk4DOEE8hYbVNowmSuQeKSxVHrn3LQQRETc1dHsL2CMUX8yr10eHR8cnr26/mni0Lx+19/f9wJehrvHY6tNTffr3duet7IZ1vlG7hXtzdv3L6e7tjkvJEvLE3e2OdbnTdwa7d7A7ljw3sDuWPP28LeSJXa7kHW8Lv2+Kf1YHvalot2Nr885uc70ftM+cgWI2wrPjXXvoshSqGP6jwYXmtDN/zdixDi6tVl/MxGba8Df/ac6HbEdtbGq5cLMB9HbhjDhOQshT2DvFvre4cCfZdS2b0Ru0L6h0rlp+L+3/eL/20M3NPyA3zji3v5Fbv5u9MByDd/jqse/ABQSwMEFAACAAgARmRmRm/CXvKYAQAAGwYAAB8AAAB1bml2ZXJzYWwvaHRtbF9za2luX3NldHRpbmdzLmpzjZRNT8MwDIbv+xVVuKKpMKDADbEhIe2AxG6IQ9p5XbU0iZK0rEz77zTZV5KmbPFlefXsdezK3gyi9qAMRc/Rxvw29w/3bjTQmhIVXLs66dFLrSNJijnMihJIQQF5SK2RBSYSjvr2hIScETWuafOpfaVliNjRzBJ5wEIENBnQ6oD2E0qyDom/h38PrLJ2JVmNTiulGB1mjCqgakiZKLFh0NWbOXaFHsxqEGfQBc7AMU3M6SNPjveJDpvLWMkxbaYsZ8MUZ6tcsIrO+/IvGw6i/eSrHRA/Ja8Tx44UUr0rKP3Ek0cd/SQXICXs8z5MdARhglMglm9szj+oY9wtyKPrQhbqQL/c6LBpjnPodCmOR6PHsYvR1qvTzURHl1OwVjtidKvDIQhuQHSsxnc6HJDxil/wAblgue5IB+32/IgShucFzfepYx1BTj9W2/Z171Soef4YOSPEvBFaBsa07NscF4y9Cg6u9LJOQzNPQmIo78W7qg4+RvlbRN+/IoSVwtmybJdDuxnbLmCxAjFjjLSv/z6zWL1Mg+0fUEsDBBQAAgAIAEZkZkYa2uo7qgAAAB8BAAAaAAAAdW5pdmVyc2FsL2kxOG5fcHJlc2V0cy54bWydjzEPwiAQhXd+BbldsFvTAN1M3Bx0NhVRSejRcNT684XUGGeHS+5d3vdeTvWvMfCnS+QjamjEFrhDG68e7xpOx92mBU55wOsQIjoNGIH3hinftHhIjlwmXiKQNDxynjopl2URnqZUEiiGOZdgEjaOsswYUVZSTisKK9v5v+jPDQxjnKvL7EPeoyl7UauFU7IaKnN2KDzeIshqUPLrrsrOlEtFEUr+PGbYG1BLAwQUAAIACABGZGZGlBOzImkAAABuAAAAHAAAAHVuaXZlcnNhbC9sb2NhbF9zZXR0aW5ncy54bWwNzDEOgzAMQNGdU1jeKe3WgcDGVpbSA1jERZEcG5GA4PZk+8PTb/szChy8pWDq8PV4IrDO5oMuDn/TUL8RUib1JKbsUA2h76pWbCb5cs4FJliFLt4mjiUyjxSLHHYRqOFTXv/AHpuuugFQSwMEFAACAAgAQXo1Rs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RmRmRjXb2a1oAQAA8wIAACkAAAB1bml2ZXJzYWwvc2tpbl9jdXN0b21pemF0aW9uX3NldHRpbmdzLnhtbI1S22obMRB9z1eI/IAljW4LW4OuxZCHQhPyvPWqYYmjLSuFhKKPrzatcdy6tJqnmXPmDDM6fX6ckn3OZX6avg9lmtPnWMqUHvL2CqF+Px/m5dMScyx5c6rcT2mcX3bp67zWWjWXIY3DMtoVzVuMwttDSmrlVMuYYRRJ5qlXyHluG9aB68A2zFFi+81vEj91l7iPqVxW7Tdn6J8Nu5TjUnZpjK9bOGe/h843+LgM49R4eSvYGvU4tTq2BmKES+4r1QAgkOWOOFyl7KQmyGPGMVSjKFBAhHPSiUok5dCy0ImmwnwnEJOMUVepp60baW0ctVVCR4hu07zqbA3BSIwRIQSYq1xAMBg1NjQNDWo9IDgwIKo2mihAwQYTWPXOC8uRol5gXJkxgPHpuKft3p/rVP3vdY7n/IfgxS+4iK7e2lwwV79/XpZGvo1P3w5DiejLkONu/HAd7m5urn958s2/R8Zq1LbxX339A1BLAwQUAAIACABGZGZGhouUu94hAAARRgAAFwAAAHVuaXZlcnNhbC91bml2ZXJzYWwucG5n7Xx7VFNn+i4d56gzI9pOZ1qhSor3C0LFIpVLMhUrUhVFRYSExBoRNVwEjCEhl844o20Fo6DEFklqxaKEZBeQxASS2FIBEyEKJRsISVSIETYkkhBCEpKcHXSqndWes35rzfnnLP5ghb35vu953ud7v/eSHfL5zvhY3z/6/9HHx8c3bsumXT4+v1f7+MxAzp4J31kcOSsLfnktb1fsRh9++4JB+OL36R9u/9DHp4b5p8lP/hd8/YdjW5LzfHz+fNz785r2ECLfx+ejb+M2fbgnHzui2XFmzWGy8RPUbuRtu8/f2TMN7ZFN7/odXPS0et3sLZeXfLni9xufbltSEXjydcqfX/dP+Kfxgz9+PPOLm9cz3ye2S3bIHGLqEJl7FDgK8g2O7+9oE6FsXq/rB2lyvTOPhJa5rYCJblfgtDTz3eXA5KQBNcvH59O3DTyhVsyqICemf7+rPJAQqThbGp1pCsejg6uz5sCUQ7Zb3x76qKOxqm7/jfZzW3u69gLNApxrKEn/19d8fB4uTWF8XlrhpNzrfqsH7DC4bQyPsPF38LzGPc3r4yoDIgUfnRAo7aMJ8K1v1wriIqwXatZEqg300TO4C2/DA29vTcsoOT60Eo+GxyW+7eO9c+jFnfmwuj7zY4sDUoinjhdmwheFi+Pm8SJiIprXwxfN5ytO7y0PXIh/B77o39IRw20/d7bGF7Yqx32ONjnaQjJJnUbN27KJO0naApNkR8j542cS07e0dMP7dfsDxmdahsfVQNKSDeGe003lFeqXK9urHY/mMfJtVoDhMv4JN7FxQ+0arWaZJqvLr2OtADb8vfY81mgQalGKL+EiJqkj8yWPqFgEbewBF/GmC5YYN/focvLbfQ5hnznr1pwTCOqz7yttwYPzEn82KI+n8gw/HBHqgmfddFZ71m7MkiFt9QBtpGu/EJd991OW+uA9xeusN4L7L1cYAC9BwTtjd5dz+lxOmaeA7AevAZiIkDt9lu2uTF16ZTh3CdpWougc1JEaLlzJZoRffiNe/Jy25l0vw9sWysfzXJyFGPml0hyjNLdHnEXnkOQjQkZ145+CTecKtpFPp2rXCAf6WVgph0krZzdEcYxKeXqXO/0T8haheRJIhdnzQwWuLpyryzRhYLjT8Q8IE0HNAirH/QjhvtIYxJGZakv6TAy3gVHKik5kK9wGgu0ng2gAyXdRX/P5VG3rDnAGCxrVQVd7YmK5YQ9pg1txlLDfpWp1eH3sLkQvDSWmEGJ+qlccoxA8+C+iOFZx+s1ej0s26dcTC0R5XM6LkJGhDfbce6LsjxGblLpVykBlHg3JrJP3G5Ture8QuOsq8i7WjDDdT5lG96TSMxk+o5XjHuRIHTGvd1kHaW/h0dL0UZ3HpZNZ7NTLSpS1gKXGOkUmvBrhGUXIKFlQP7hQze63w24qNK3VhG9OlXeff/Ro5eLE5hoiyi/S3P+1HbO5iHaMfH3O2nkrlWGMFjE1vIPSF8Vi9fKKMu0B1effBwqwMNviwPU67s2ZNbS/Kaw2tUFMuKwARO4YKYcw0AD0ZbMV/j+Z/Y39Rjex8UIVTLy+ZiT3u9bDluUM83JAqxcw2HXKoxkKmyG3Wt5CuN+L8uxURmP15LSD3OCCP3r39d5Yt/j71fiY5hrwSNHyBN80v/Whlw5iyK2zSRvYGhB5f1g/Og6sRhhqLH0HPBRLnyWHX4LLIyPf7rJaiJvY/eIM33AuMRkjXbyaozYVeFLAtAJytWs0SWQ8koHG7RggH1euAzWIdMbZ84YHF2UmPrB08VN9niLNrv22D6f9UMBqQcdkB8saaVllhnPQgNlFuEsDQJF4ZJWwzTUsbBtRWVL0/QpTUxkG9iB2ZsaZwg2E+XefjjPcSg+ZqGn9uo7PUphHxRmIT93j2Z7xcA6z8WRWainT1pJqOiE3WU6PrcbZ5VxoIMciClvCU/LUSKsomuWVhlCwoYoHZnqo2E6r1UBMAXLYeD7LZBHLJsXsAiwXg/KsBZxY25tQfbVxOQcYoECjJHJ4GlE3eh8V46QNiDBSaJ6PT/6GAPTMG3Nmb3VnFSc8/urkDw7UV0+kiJTNzMny1Sdb3PiThOODKU1xYZtSS0mhvE+CcSR2v3+6ecKe72L6mwkDDvskZUTVfUENKEDaCC4PCZtkHbCJlFHuo7QiUZvY6H8jt0wx+h5YIO8WbK5wsmORLKYFcviDLr2zVsonktkGmo5F2wJ7RixWeKGlzSIfyfXUYE9eaEkGtmJtGDbT0rjIVqI2galAgjHSnG+nHKCZzF9hpIdEw2aRwW25FHJtaM5glIJ5fvOpM3PWQLom+f56mSIT8Ti3xz9WxVx7yOdupsVJlGAEzIMQxU6rbmk3WWZRUsNtdTPrrQvM+YQ9BfI8NEiby+nqLm3plsXaw3DZSA4YwlGYLJRqtR71Td+J1FJd+mW0kqTJxtb1ZWlsjnyN0kEfCOMZDUgyFiqoG5DaTJlGvMYW45kzwgh4nHvs9z4+2NKW0oQ1JzdGgZ+dq8FHN/uHB3TSnadvbi52pX6c6Jeh2lknzwQNKld14BHJXkLhVr/DKqgUZ7HxXO5cu/+Z0LHhqz+JPYl0GWOeasWFXITI1OWOClHQMHNj4X1mlqgBs6gvCSmcWeWiWxpB14jySFc0Nhgdk9LliFC9W+q8a7VcEmUGZHsCBshp2xSGRUINrg4TwlFC9cb0i2B2KiPagFluEyG1DZPuiiGIUQLnlvbEFsGcv/iFLjItk393XmH5AUjAJ4Nter8N5jbMjNbivy8B1SgWc92A3gYhwTSR2z8xlwFRzqtTtUlZzp8M45eRipo1OqE1vnbyKyCaowQbcYyiA+fVT/IgG9kXtJpzjOsAncMdK33bPilm7mPEVzlFO9igvrtUOYI/crBbQUONKe/7D+e6XOQZcG7u3C3PP5fwCWIZv8c//4AEero2bTa8raQKWMua3V23i3PVk9HBwab0VIF8JA+1UsbXAeacmV8lstGnrlHpRZu5Cmc7cdzAAhgI47hT09CowVrDrlmJfba5gFVElEicxnV6QqNJ2eWfYEO9KfJQy53dLAVoQ9oufp8hmQvVgC1HJHkmMz1X41pYJgqyXYSSgGQrUS8WtW29AacrpRlf4Zc4TlrLW7tUd3urKMqETJnR5k8IzR/u7ylmgiPBCJKMzq/TjZv79TeUI2Y6f7BugTp0F8+USG9jLLFPOhyW+kOXUoAEbNMkksUDszTpA/19SvfZ262Z4DGRgugVKSvPTrtnCMYBREmaLAhhME8imQ1wGCo2sJV6EXYuXGjdVoxeGCedHcH/GIZu2jU8ozVGPrtYnXo2MNVvk9l2u2rOMtGwNGEV86KCW5PmFQycuIALOX3dtVa1s+T7FRycqTclVWujqy9ABiIG/5im4yrUI4m43Sm4WKK67xAtKzUbLji2dVk7HeuE2gcCuZXbgrNxcCGmEECBjOJDOO2OLgrdrsVIZwAOsRiwbq/2KjSeLUi7uc+0Qn7mMjS8GPbqrDp6Kgdtyv+iEA2tP+/EcBqofbR9ogVpofNTpU0rWek7yS+Opr5bQOeAgTN2I9sN4Px62Z+CzBEDDogC2RRiXSuhnl54k+KyGBaxkmx58LklwMfxkxCzIYRT8JRzJYppxVgac8vhbHri3/KwE5taw+SRTBX+YHf+Nr8PA5x9xoLYLv8qMzV0bMB0oMB5LtF3tf0DDm4Ev4uu0V27aM459TVR5mSe539/hEjWiWS09+S0atIBYkyHfmRcZYuw1bPAQOVyQKEnFCsBJ/qkDmuN4Ku+u8WCDFA37kyX/xLbuFOZZs8PUR6Jllmz6qnBjCwV3gC1EYMReTQNVCCRBXdBl6BUpCxc5A1r6u7SR4vgDZkrP1fHDHBOFCfgEQdUDd+oaNWBS3XVGFL0XiPeNwSqdTYL+mKDlVZVCwFDgTVDoE4rKRkKsAzIK/rMTsXKiD3uXjg2j/gj4GCYjNGaxBwFyKDJ+GsFiTo19bIh37HuJjtbOm6lwoujEF6dLD+Ffn0wo1W3nX21cIXIcyt7thggNrQUHidckneXyELWOGX99Z75jxwfAE0UuogeQApBGCxcDMk3wh5mEwYrAfsHyjSP8McOyjA1WLaDZUstiia77QEjqPXk5CwWNABq4BTBsUeA/fy/r0YAhosKC0b1nkC2zJ4fraRmOq8Tk40FHn+VLU1zSIiTsnFYIbWR7fR/oMpTGmxgGLM+IFvyBBI9CbtrQzLPm+eLTESciKo5Ec1UwCVA0mJjWcrzGk7/r/Zwvdni917oLVgGqusz7PCMvcGK72qC1S3lhUS/D1VphPeThWiWfpzcSCQbGbKsgxXJthIIMEzCEQ2DPFOT6WHrw9pbCIflBpDwHcNF5oG295UhLP0JCImX6QpT7fm+fA3EIKNsN6RAjo4Wa0s/zJDClMoxDBmccR+mkY/aCzae+nxfUzNU+v0i/FY3vdYYGTyrkB92CS5M8PLMdezjzHLoYOPdNL+k0Irq0TQNfUrTQhRkldMMUpXrjjvlSf0+jpJQ7EzG7xc3mvrW22QspV6QKoo3Qh1igEoj91kxuT3uW3ap3kxFyp6csLtWNe3Fcq1EDLJF0pfEFzLxkB2TwrtCiJa5wraRy+EgrvXvNROM6dF75QQ2EKgn9MnC7bQAApFMhoOcWWGwLEsqDyznFmZiwPSpzmDbeAQvIQOBDECfOlv4hvNS3cHrrROjl0K/rlabmlrXlL7xlIhtOH3htRWmVgrf7I+bW0y+F7Yv+lqUjvXeTn39Bt/y7JRfluvloVVRxG55Q52Kqec5P4NLVZPpMmWbs+FSlsSwQG12PHGWgJYa07OCbX5bQVsQs057ZzwCn2xcFwOVYbElLWfvCLFTDUd4q7f1edaIrZyTQeiuov/TWGsNvm49eyt1cyWhsWzljBaxDB3S/1Oe5ORqWxn4MFDHAtc0PXWs7SDQEOt28RA26psKjnUymXpkqo86cXKqiVFCRMWt4pzVpkNVKahlYr5Q8bR0NFOyOrgf7k8xJMnqpzUmeQrTEoFqXnGD/3OTRdaEVvBGMxixnf7tqrQGKl1CWBmD3lw/pMlqwLAD1/RjshpmihUqa150HMh7ZZq5vV7xYTU8yTP8LqhDoz7+MifDteKxPjMSSj0mciGNkruof6zQHH3ZrIWJTQszAAsqsjUSDP0xbZNCFnlC9xmJ49Talw0OvuwJwRVNe0/Vhx1Pm9/QjCpm4CpJTZKbnhkVx1e/Muao5M22SHkFC/0/7UqXDF55uUzx2H240MdnwHl8/2WhlgL9NQ4OI/F7fh7g7Z+nln/2t//rr1DIg7/GWara/3HtZxo33BslW75KIr4VBMtg7xPKXCOR8H2fh1Y/9dTrx1NzfY4tnRrvc+vPU4x9MJ97yfr48H/00vDxSTrgpejz6eopKX1uX5z/f5p+lTbx6DQJ5XjANNIdnRxt3K72f1z+w4Z3qtb1T613e5/O3k4yIu0DJTs8X6yJk61Jj2n/bGj46fNeH1qOst+tZPBKK3Qh6ZuIJ17ouzSusqru6nOtguIiEssXPpcXH9dx4+e5W4vjE9Njn4u3r/h4VUTkCyWKK3Z39Tx47gmlS8qr2s8+34+aJYN7piH+axCDbU/7mShpgU1DMkkn7oRIzXYlw230vr+0khwP2fWiJxugtD0vx48rDlvH1dmsGeAaRd76W5LCl+tq6KZGS/yGQ5I/mPusT5JemdNwB+FHux5lqxzTFphojkjNxpeUs2RHf6SURAnmZO4QlbOBlwYLdfp867fkbYTDBcMjY40vrRe7xh8dZXn6DbMQ1GeD9e5jtLEHsQB7q3VB/5WRGDU+q9IA/CxPx4hw3s4GNJdydvRc8GnBaW08Z/ur4Io3jorqqwzzK6uujAQKO9OTftbsmhrw/+axqoqNP64Jv/mvrMpXqOHCNt3hJUa33AKyDv9JE/8Laz77wouWQPTv3Sjc/SurYcbPXVlzPPJVe6oCV2XxhjY0a2NOC+6PvKo299T1W1563JY5mVfUN14xK8k3IYeQqFzbgf+tOTv8fp1BP/Sr4ycifpWUdO6v2gfE/A+Wnu91DLv9zV9d6Tw79NbgiZd+e9yZGLOnL6Urr7ALPyv8V6fU2C59v/03xL3/G3/ZE33wWOevkrMR/ft+1fTNSeG/wWy3zTdLXP6q63e9/lfhXtgDAxNPlv3CVXT62fWNTmMDB9s/T1dgkiQhW/IPs/5zEPJvks8DOpH/ATfS1FX2tIb3HxaZRoQ6t+Q1aPt5g/vCf2pHc0Fw/1Md/iG7QTv5KkEEY3JU87b02b9y74nTyO1kI8XC/Xne2KELD4a24hy7NhzVfBOVFKNW3Pj/OUzywXmMiaaGeciJh7Zt3gBIt9Y/AauIZMpT6y88AYvzOEATnOd5Osu/QqiPjFeZSMdYijCRbQmTbxmfipUaks41tk6GDjCcwU0+5uoMYaLsnQpDniiL+5IWSCjKLPC7Ehqa9pn4Dn9DhsTSHknKlrnGKxGuLL8FU44hM2l7DmU0tL20MhU4mrHVJPO4uUqDJtOe0FkYb8fwZdpHF3GW0WKIF7pNvx6qVVw5KgsyBalDcLb6YGU/35zDBsXxQ+zYgOW4JvFwLabUqc4uyeU4u/PJMieNDx69CCzFdYqpvie4LsIZK2VI/KrJfgVVNWtmJCA5gSvMwUBrpDY0mHd+iIBz9nKd+1jAgyDTW84OlnRsCC5DRcTkU9eplxW5zkkkmKqnL7bBjZA57BbPUIZbl1IOU4hEGEDX2nEzJk8taexfYxPJ8dUJQUq4B4o+FIzT56j0Ig5GQN8TpiREt2CkUjd1oTjrlZ1KmskJw46E+vAQwL3WC9CwaVieXx+M4722Uu8gPPvYTjUu5yhoppi9xnAQh1dRkFxMOFMo13M7La16v0ZxaNCT9VzrAhtAYtCdEyy4eDXcxHJd5j5GVolTMpmyiw3pDWOOXwhACZ2bNtyjtxCC0DM6tOLtfOHBMblhF73t9gUSOS1D3AgUxjsz8zSTX+Xa/QW7kDJj+IhSH6jEa0w0Xk6mpCFISWI03mR3+s8MQXMUeL3NabkLirNw0Zwhaxf0Smak8HKuc/1PmnO0awXMj89fOVq/GeZvWqBwVTvFjakDtRcUoGk33NYBLtFldktMs+Cmp/twVh1j4ZHoSuvk1Oo8kipVvjM9wzn8ShyQhE5ePsU+Okf+9fENW/Sxyxdf7dB/feH8SlMu2jRHzdi0Th+7FoxU5NpjWgRGcsXps5nkYatRMEnpocST3+7TW3C43fK8HsaSMP168lx72Emtnlm/V/jgF+SjiRmKkXGE5B7gfPeiQhV5Zxf9Zl4R1u+2OYfPCl2vd0D9RBS3z5ibofhAuLnayY6lPO0uVTE5RmVBvS69uba1PzaLpdiNbLf0zKovLITsBmSuXQzMIToJV6FXihRK2tPe09VVc/Z1EUNfTzv4xZwtzsh7uWWNaEKqlBnnVxH6N54iVxJWei1K5c4xkhC3Qw/qIyANQWNpHRlnNuQyRDoFSXPNtSEV6VGA74HoGZiB2r5DF1vuWu6l2Xu5OTsA3HRROQ3xmxBQJco1WMko/48Wx/roNELrGkqSOcaAruIxde76gcLr/0Z5ILVJTBrXcDrKOQaAxcdtQ9tae3aW+y3/b7ZuvzF9/815qMlnxli4p9PsYDg6I+PkyefWBabHEA9dfmFRJNzTaZZzqOZBXM3SQaE+o9Uv4WfbXQNwTzdlk1P/0qL/4tZQPvY+Vl3N0tjsY00I97NwlsFW4H0Gmx3MpU6OtsjynHKtPk0kqah8GXGir3lb7os2uInoVE56VAablmbTNMBJ2CITZdh7Qen4YJjR6O1j3Fp9w5xD3uytUJR2OU0yHFKrv7188NFLOjuO+O7zqx8nFfGUQOhNHpQWhFbNFzSLJ8XBzh/gQmmoduopM0exsxRnsc/JgywNFyB9hIhptYcNSFzjaoC/eHD0lfVW9nfVymIyacFpEylXU7SZAhbTYi88wOLlBJkOqRXHSpXAJ7yjqemMeHKASHlu7ObP+lVXXviQUJRmJ7o+e+KgppiOcmfW38wqYwCZpvcF+oXZkO4AWtVvsIniB+jmBeYNccDLNsV6QfV1vfaKQBsmQHJUH5zQRcqN73TF49FpDCHami3Q9ysSdnQ0vaz12B3+Nd78fS1JhmtSOybzijI1keq9dtKAmZqrsc4Vz8lyAxUdnS+PC3tXM3cLpDuEvqpyTPrrqs6vRgAkTir2hL96nFSTKnDH/oklTD35UO+JTuxoenXeKe4+XuCw2UL4VBF5b9ycg8RJoBFis2CS+UZuucJjeeqvNmffiqNQfz6nqt3yY38t8LsVjOIwlmdKTq5hpW9BgwoDlxE78r5Ak+764Igtn4XKWjX4yavSL947nDZcheQg3mwzjH8ShNDZTJV6zRHRZO5nCuanfCdQDRlAaiMKq41L8i0oDtg7HSinIaYhpiGmIaYhpiGmIaYhpiGmIaYhpiGmIaYhpiGmIaYhpiGmIaYhpiGmIaYhpiFePKriuMcqOW5iSjFddvmNl49tTiPo+TYuzjXUKdu7tSNb0XNu3Tf/Rtns1NqkJFsdxzXcKcNu7dBwX30U+f/oQ60+mLsGutvC0XnH+gDK/87TVXNFzUgLyj2qCZfZ2xoAupVLwrnNLJN7WOkefjJA1tv15Cf2vbhZ3sVjhtFb6mMaV5on+73/nIioZw2IRW1iGlGX/UWUx9B3JiBa4Ho4C3XLeUY2ccZ8V1sVpYsyDUFeZk+pHqdO1hP+juTs8FJ7bxVAZkGNR9D3YwYKHOcATw08ldb/jm4F5yFPYeFL2Vudu2hFnnNsx9wGNDkAXuC9ZG1jXpGMpauS2ctkK2XGVP5uzfjSVtt4b/Z9ylj3+LfBX5K1XWBdgZE0opcizL6NFw1e5BJ926qpz+uRIFaFo5fUlYktpjIBe3NFLDOzq4Syew9OaazLB7Ux2k9Iq5VeOZcpdpxOZFTSj1QBtCTNk2t3bWJHL+eHbgG5nVSyhlw4VEMSmqPggfurJtHYLl0l7pshSJcoJB+pLcFAuux1gswqddRpeFhXJjvG2u2ln0qveLbUE5nJqgL3w2sulTNL9uI8eD/1+udjGobW26w2hsemtyK+oWTAUy4Zl3rmvbaqi/AdN8uyy9WPcuPt/lGnajJ3a5506FwanYbmVOukzqdXmeyo44lMCTdrtzUiBr2H6d3jEonH7dTrruBqh4jdMLW7Uisv+yLQFOP6vlmgCKD0QNel7FRimT7EYw4xuSGZG+pMH/M4WQw7yyxe3oU3Vakx4z+1aBOnltvt3diJbe6FVvRuyVsw2ZBk95wB5UZrStQ/vYyWmRd5nsaiHGM9fRIHzdouYDgqGRRiMlLnakmOHueL29JQzh4l1vfTLiKi6rl9qzyHkqw2w+nWsgPB+sp+lR5nlyfRDbUZsxkukOEqYAh1QJ1C9Z3xqiNO2JcUrABYrPI9wB14sTj2VmmzKw/a8ARqbbFHmHOWsgxWhckGrs2V2akClms9i21OCQIsJuGUwouaelfpqociziNCNE6mZ4KZ+zo3oIBEdu3TI5P8+rDpOUCA94Qsk8u6El0a+xUjwTfej25cXfDDIL12+4A547XB3Hn7UEXCU9Ut17FMWLiSLmR+2u4elNC0hqU3Z6w6okOFNl6zUo4T32mPibK+8IKDaalpT6v4dX2gPlxIGdbQNUt5egoj3s4cvHES/dw12kgyp8ZsamOeV/n8xa9nXMmrydTNDi3kcSrQi5N7TYYOypvtbn5N3/q0xd2Ac2cXoZablVcrB4VIkq5bEAxUqwegdndNc7MiIUci1RBsf7HXJUiWLcSrvxW3UYQp7mPHr6pS9ibZnxjmbapfkcSUNDTSMdKP3oeyAhazHf0VXXjY7W+/D07ImN8qrqRL1EEyoFkwIWQ4hUkc3Iw9QzOvWrMA2j50k1Z/4tm/CQilTyoLM2uwLUSXAnyPTchQcIqGwgbnewXfa2/CpUqHUdovxWEiyjCs18fuGQVD9996AdWl+xJByHzNj3ag6DC5ZFuwruXrwo9yyOVEVKLz9k2tr3D938M2R4M7pInCDXH2FEuf2apv22IrymSlzj1E2L/NGak/oQwTfGT9Cg7qZUPruUfDNHqzdZ6NVwV9NHWa5iVKSozIV+AgqQpllDV/HXbhWuFO++dil8kMWfyKTjgbVKotLFye+rijEoh4bluxuREEywGLtCbTE9Fv9t3hZDKfmF21d7rHPZjx+wpsrNU6XKWuDpY9sCUzHu4mkvd4z5/ldfu81YyJYN3ICV2DrqoFDrKfHpFO6kNYjGx64U1ZXabvxwr/k6oysurZcVF4Ref+m9rBi777XbMH9Z4ay9oq8CAcG5bwALzr/f3IeKg+GWEScoc9Pyb1eiTiNIkUDFCb069Stkc0C7YTy6xFMlPmFywVOtxCeMEgr9a98xrtmAKwT5gdCdHe6L/NAngcgF5XhlhMjFHqu98ixNyalJ1HHnyvVxdou9/2GPnCZhVYI1u3JvpQBtpT0oohIfxCdPvGMHi0O2MPENfSLbiRVefhoGyed1c5PUuupCSzpgJcwAEG336SxQQRT4Ycz+Xe5P1uBoUsErVn6BT7aAYa9buvVD4XzSR7H3iN2LDPdHjrPNeRRuceoMV7lHs5FumXmLOZTvDWwW0KqARcpGL28gGneXu8cq1Ar9xkpVye8qkDuDOmd/rMpw/5ou31ztg/cOHgJCRfpx1Tc/no56aOwZlp4q7n5N9bWzuLsH7M3PJJCc1Dbb5KpY/42l20cXUaNYWDi/lpd+JzcDaoh84jlrcZwIaOXLvDP1gfQd5udirC3+c5exjHT0ikQGRUsL3uHOrNLijnQIZ6j/BzapPqXGkt+8k70mrOQmw5PV485eAtrXniajH2+Znuen6mlSGp1hTYURqP6xwqoRx8HOjej1cjNk55T1Dy56Byly5ppsi6tzX+udMSN8zhV0F7n4dwmqVMF+SZ6ypOBJpgslvHi7KpV6kLA+RTe6FAz7ao7rhaPt6NbFf/BeEQtD3fj8fSK2sSwefx7NsCQzlJLouV7XmRRvQepOMnBCJ16tAor0wRN+x8Lp7tJGLyYb3bJQjfbvX3kt6j87htCvDhWni08jGqImozTPJFOk50t/GHTJ0hCVYrnCkaN5lkHrrdiiqtySzh3OVlkbbPs4t0L8b2pI/aLOidtBFv3mgLIxXDmTd7SL0CYY7nG+hlh42RzIToceNe9qwpGl0AvX6ywbr1PONqtUNMEsUT1axFuv4hiF41NbHKef9foagy5wJPoB6JsOTJXiTjWpbbJIw+GEK+a3pWcDZ8STQlo+BNzznycu83ejzbQ+6Ub13QFyBmNf70/VpcZ15j4OADPDoKbOCzT5JyvaUCAG3v3RjwuKbg7hjgWct+f6qm8pH9Vq1FNb4tm/iIPDXo2bGeHqRNgXPXNr7uvc6/NZzBcVoBRip2tvc6CnNCoNS4ZI0NUwUYO9iZQgkTXPPYOZ6VwNSIvpCG3qFwPNoBm0+03V3OuRDu/Q4TH/rqyJTxm7oTJBvjtb8sPh0RRbFN0Yn7KH4Tf+P+f/xvUEsDBBQAAgAIAEZkZkZLmT7tTQAAAGoAAAAbAAAAdW5pdmVyc2FsL3VuaXZlcnNhbC5wbmcueG1ss7GvyM1RKEstKs7Mz7NVMtQzULK34+WyKShKLctMLVeoAIoZ6RlAgJJCpa2SGRK3PDOlJMNWydLEECGWkZqZnlFiq2RuYAYX1AcaCQBQSwECAAAUAAIACABGZGZGWn+5mToEAADhDgAAHQAAAAAAAAABAAAAAAAAAAAAdW5pdmVyc2FsL2NvbW1vbl9tZXNzYWdlcy5sbmdQSwECAAAUAAIACABGZGZGh2OPsIwEAADIFAAAJwAAAAAAAAABAAAAAAB1BAAAdW5pdmVyc2FsL2ZsYXNoX3B1Ymxpc2hpbmdfc2V0dGluZ3MueG1sUEsBAgAAFAACAAgARmRmRsZgiHi7AgAAUAoAACEAAAAAAAAAAQAAAAAARgkAAHVuaXZlcnNhbC9mbGFzaF9za2luX3NldHRpbmdzLnhtbFBLAQIAABQAAgAIAEZkZkYs4uZgXgQAANkTAAAmAAAAAAAAAAEAAAAAAEAMAAB1bml2ZXJzYWwvaHRtbF9wdWJsaXNoaW5nX3NldHRpbmdzLnhtbFBLAQIAABQAAgAIAEZkZkZvwl7ymAEAABsGAAAfAAAAAAAAAAEAAAAAAOIQAAB1bml2ZXJzYWwvaHRtbF9za2luX3NldHRpbmdzLmpzUEsBAgAAFAACAAgARmRmRhra6juqAAAAHwEAABoAAAAAAAAAAQAAAAAAtxIAAHVuaXZlcnNhbC9pMThuX3ByZXNldHMueG1sUEsBAgAAFAACAAgARmRmRpQTsyJpAAAAbgAAABwAAAAAAAAAAQAAAAAAmRMAAHVuaXZlcnNhbC9sb2NhbF9zZXR0aW5ncy54bWxQSwECAAAUAAIACABBejVGzoIJN+wCAACICAAAFAAAAAAAAAABAAAAAAA8FAAAdW5pdmVyc2FsL3BsYXllci54bWxQSwECAAAUAAIACABGZGZGNdvZrWgBAADzAgAAKQAAAAAAAAABAAAAAABaFwAAdW5pdmVyc2FsL3NraW5fY3VzdG9taXphdGlvbl9zZXR0aW5ncy54bWxQSwECAAAUAAIACABGZGZGhouUu94hAAARRgAAFwAAAAAAAAAAAAAAAAAJGQAAdW5pdmVyc2FsL3VuaXZlcnNhbC5wbmdQSwECAAAUAAIACABGZGZGS5k+7U0AAABqAAAAGwAAAAAAAAABAAAAAAAcOwAAdW5pdmVyc2FsL3VuaXZlcnNhbC5wbmcueG1sUEsFBgAAAAALAAsASQMAAKI7AAAAAA=="/>
  <p:tag name="ISPRING_ULTRA_SCORM_COURSE_ID" val="013C15C2-F5D6-4FAE-AFBA-33CD235F6921"/>
  <p:tag name="ISPRING_SCORM_RATE_SLIDES" val="1"/>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PRESENTATION_TITLE" val="Leadership Pack_02"/>
  <p:tag name="ISPRING_RESOURCE_PATHS_HASH_PRESENTER" val="2b8c6cf853aa53c67ce71596605a20cd4e8dd1"/>
</p:tagLst>
</file>

<file path=ppt/theme/theme1.xml><?xml version="1.0" encoding="utf-8"?>
<a:theme xmlns:a="http://schemas.openxmlformats.org/drawingml/2006/main" name="KPMG">
  <a:themeElements>
    <a:clrScheme name="KPMG">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oPub돋움체">
      <a:majorFont>
        <a:latin typeface="KoPub돋움체 Bold"/>
        <a:ea typeface="KoPub돋움체 Bold"/>
        <a:cs typeface=""/>
      </a:majorFont>
      <a:minorFont>
        <a:latin typeface="KoPub돋움체 Medium"/>
        <a:ea typeface="KoPub돋움체 Mediu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spPr>
      <a:bodyPr rtlCol="0" anchor="ctr"/>
      <a:lstStyle>
        <a:defPPr algn="l">
          <a:defRP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000" dirty="0" err="1" smtClean="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defRPr>
        </a:defPPr>
      </a:lstStyle>
    </a:txDef>
  </a:objectDefaults>
  <a:extraClrSchemeLst/>
  <a:extLst>
    <a:ext uri="{05A4C25C-085E-4340-85A3-A5531E510DB2}">
      <thm15:themeFamily xmlns:thm15="http://schemas.microsoft.com/office/thememl/2012/main" name="프레젠테이션1" id="{489089EA-8B65-4A51-ACF6-BE599E39239C}" vid="{5491D400-7931-423F-A9E4-A85D232916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rimary_x0020_Owner_metalogix xmlns="1c657212-07cd-4eb2-8173-68663959c5b7">No Selection</Primary_x0020_Owner_metalogix>
    <Korean_x0020_Title xmlns="1c657212-07cd-4eb2-8173-68663959c5b7">20231213_MF_금융산업 FACTBOOK &lt;2023년 규제&gt;</Korean_x0020_Title>
    <Global_x0020_Country_metalogix xmlns="1c657212-07cd-4eb2-8173-68663959c5b7" xsi:nil="true"/>
    <Economy xmlns="1c657212-07cd-4eb2-8173-68663959c5b7" xsi:nil="true"/>
    <Publication_x0020_Date_metalogix xmlns="1c657212-07cd-4eb2-8173-68663959c5b7">2023-12-12T15:00:00+00:00</Publication_x0020_Date_metalogix>
    <KPMGGlobalThumbnailImage xmlns="1c657212-07cd-4eb2-8173-68663959c5b7">
      <Url xsi:nil="true"/>
      <Description xsi:nil="true"/>
    </KPMGGlobalThumbnailImage>
    <Content_x0020_Use_metalogix xmlns="1c657212-07cd-4eb2-8173-68663959c5b7" xsi:nil="true"/>
    <Language_metalogix xmlns="1c657212-07cd-4eb2-8173-68663959c5b7">Korean</Language_metalogix>
    <URL xmlns="http://schemas.microsoft.com/sharepoint/v3">
      <Url xsi:nil="true"/>
      <Description xsi:nil="true"/>
    </URL>
    <Audience_x0020_Level_metalogix xmlns="1c657212-07cd-4eb2-8173-68663959c5b7">All</Audience_x0020_Level_metalogix>
    <Category xmlns="1c657212-07cd-4eb2-8173-68663959c5b7">
      <Value>All</Value>
      <Value>Financial Services</Value>
    </Category>
    <Korean_x0020_Abstract xmlns="1c657212-07cd-4eb2-8173-68663959c5b7" xsi:nil="true"/>
    <Industry_x0020_Sector_x002f_SubSector_x0020_Selection_metalogix xmlns="1c657212-07cd-4eb2-8173-68663959c5b7" xsi:nil="true"/>
    <ERI_x0020_Report_x0020_Type xmlns="1c657212-07cd-4eb2-8173-68663959c5b7">Market Frontier</ERI_x0020_Report_x0020_Type>
    <Function_x002f_Service_x002f_SubService_x0020_Selection_metalogix xmlns="1c657212-07cd-4eb2-8173-68663959c5b7" xsi:nil="true"/>
    <Media_x0020_Type_metalogix xmlns="1c657212-07cd-4eb2-8173-68663959c5b7">PPT</Media_x0020_Type_metalogix>
    <KPMGGlobalKeyContactPerson xmlns="1c657212-07cd-4eb2-8173-68663959c5b7">
      <UserInfo>
        <DisplayName/>
        <AccountId xsi:nil="true"/>
        <AccountType/>
      </UserInfo>
    </KPMGGlobalKeyContactPerson>
    <Region_kr xmlns="1c657212-07cd-4eb2-8173-68663959c5b7" xsi:nil="true"/>
    <Big_x0020_Thumbnail_x0020_Image xmlns="1c657212-07cd-4eb2-8173-68663959c5b7">
      <Url xsi:nil="true"/>
      <Description xsi:nil="true"/>
    </Big_x0020_Thumbnail_x0020_Imag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007A509638504CA075577B0A78C43C" ma:contentTypeVersion="79" ma:contentTypeDescription="Create a new document." ma:contentTypeScope="" ma:versionID="f00120920bcee853da363c4d9d6a181b">
  <xsd:schema xmlns:xsd="http://www.w3.org/2001/XMLSchema" xmlns:xs="http://www.w3.org/2001/XMLSchema" xmlns:p="http://schemas.microsoft.com/office/2006/metadata/properties" xmlns:ns1="http://schemas.microsoft.com/sharepoint/v3" xmlns:ns3="1c657212-07cd-4eb2-8173-68663959c5b7" targetNamespace="http://schemas.microsoft.com/office/2006/metadata/properties" ma:root="true" ma:fieldsID="ff9733e702ec93a5e27b10f0a91b5c1f" ns1:_="" ns3:_="">
    <xsd:import namespace="http://schemas.microsoft.com/sharepoint/v3"/>
    <xsd:import namespace="1c657212-07cd-4eb2-8173-68663959c5b7"/>
    <xsd:element name="properties">
      <xsd:complexType>
        <xsd:sequence>
          <xsd:element name="documentManagement">
            <xsd:complexType>
              <xsd:all>
                <xsd:element ref="ns3:KPMGGlobalThumbnailImage" minOccurs="0"/>
                <xsd:element ref="ns3:KPMGGlobalKeyContactPerson" minOccurs="0"/>
                <xsd:element ref="ns1:URL" minOccurs="0"/>
                <xsd:element ref="ns3:Economy" minOccurs="0"/>
                <xsd:element ref="ns3:ERI_x0020_Report_x0020_Type" minOccurs="0"/>
                <xsd:element ref="ns3:Korean_x0020_Title" minOccurs="0"/>
                <xsd:element ref="ns3:Korean_x0020_Abstract" minOccurs="0"/>
                <xsd:element ref="ns3:Big_x0020_Thumbnail_x0020_Image" minOccurs="0"/>
                <xsd:element ref="ns3:Region_kr" minOccurs="0"/>
                <xsd:element ref="ns3:Industry_x0020_Sector_x002f_SubSector_x0020_Selection_metalogix" minOccurs="0"/>
                <xsd:element ref="ns3:Function_x002f_Service_x002f_SubService_x0020_Selection_metalogix" minOccurs="0"/>
                <xsd:element ref="ns3:Language_metalogix" minOccurs="0"/>
                <xsd:element ref="ns3:Media_x0020_Type_metalogix" minOccurs="0"/>
                <xsd:element ref="ns3:Global_x0020_Country_metalogix" minOccurs="0"/>
                <xsd:element ref="ns3:Audience_x0020_Level_metalogix" minOccurs="0"/>
                <xsd:element ref="ns3:Content_x0020_Use_metalogix" minOccurs="0"/>
                <xsd:element ref="ns3:Primary_x0020_Owner_metalogix" minOccurs="0"/>
                <xsd:element ref="ns3:Publication_x0020_Date_metalogix" minOccurs="0"/>
                <xsd:element ref="ns3:Category" minOccurs="0"/>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URL" ma:index="13" nillable="true" ma:displayName="URL" ma:format="Hyperlink" ma:internalName="URL" ma:readOnly="fals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c657212-07cd-4eb2-8173-68663959c5b7" elementFormDefault="qualified">
    <xsd:import namespace="http://schemas.microsoft.com/office/2006/documentManagement/types"/>
    <xsd:import namespace="http://schemas.microsoft.com/office/infopath/2007/PartnerControls"/>
    <xsd:element name="KPMGGlobalThumbnailImage" ma:index="11" nillable="true" ma:displayName="Thumbnail Image" ma:description="This field is to associate a visual identify of the content&#10;&#10;이미지 저장하는 곳: https://intra.aspac.kpmg.com/sites/kr/ERI/TLimage/Forms/AllItems.aspx" ma:format="Image" ma:internalName="KPMGGlobalThumbnail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KPMGGlobalKeyContactPerson" ma:index="12" nillable="true" ma:displayName="Key Contact Person" ma:description="In addition to the Author field helps identify the Author/Creator/Publisher of the document/content publication. The Key Contact Person field is resulting in end users of the content not able to reach out to the team who helped created the content" ma:list="UserInfo" ma:SharePointGroup="0" ma:internalName="KPMGGlobalKeyContactPerson" ma:readOnly="false" ma:showField="NameWithPictur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conomy" ma:index="14" nillable="true" ma:displayName="Macro Economy" ma:internalName="Economy" ma:readOnly="false">
      <xsd:complexType>
        <xsd:complexContent>
          <xsd:extension base="dms:MultiChoice">
            <xsd:sequence>
              <xsd:element name="Value" maxOccurs="unbounded" minOccurs="0" nillable="true">
                <xsd:simpleType>
                  <xsd:restriction base="dms:Choice">
                    <xsd:enumeration value="국내외경제동향"/>
                  </xsd:restriction>
                </xsd:simpleType>
              </xsd:element>
            </xsd:sequence>
          </xsd:extension>
        </xsd:complexContent>
      </xsd:complexType>
    </xsd:element>
    <xsd:element name="ERI_x0020_Report_x0020_Type" ma:index="15" nillable="true" ma:displayName="ERI Report Type" ma:format="Dropdown" ma:internalName="ERI_x0020_Report_x0020_Type">
      <xsd:simpleType>
        <xsd:restriction base="dms:Choice">
          <xsd:enumeration value="(External Publication)"/>
          <xsd:enumeration value="Samjong Insight"/>
          <xsd:enumeration value="Issue Monitor"/>
          <xsd:enumeration value="Journal Review"/>
          <xsd:enumeration value="Book(단행본)"/>
          <xsd:enumeration value="(Internal Material)"/>
          <xsd:enumeration value="Global Thought Leadership"/>
          <xsd:enumeration value="Market Frontier"/>
          <xsd:enumeration value="Industry Profile"/>
          <xsd:enumeration value="Discussion memo"/>
          <xsd:enumeration value="Morning Briefing"/>
          <xsd:enumeration value="NK Insight"/>
          <xsd:enumeration value="Business Focus"/>
        </xsd:restriction>
      </xsd:simpleType>
    </xsd:element>
    <xsd:element name="Korean_x0020_Title" ma:index="16" nillable="true" ma:displayName="Report Title" ma:description="구 Korea Title 항목입니다." ma:indexed="true" ma:internalName="Korean_x0020_Title" ma:readOnly="false">
      <xsd:simpleType>
        <xsd:restriction base="dms:Text">
          <xsd:maxLength value="255"/>
        </xsd:restriction>
      </xsd:simpleType>
    </xsd:element>
    <xsd:element name="Korean_x0020_Abstract" ma:index="17" nillable="true" ma:displayName="Korean Abstract" ma:internalName="Korean_x0020_Abstract" ma:readOnly="false">
      <xsd:simpleType>
        <xsd:restriction base="dms:Note"/>
      </xsd:simpleType>
    </xsd:element>
    <xsd:element name="Big_x0020_Thumbnail_x0020_Image" ma:index="18" nillable="true" ma:displayName="Big Thumbnail Image" ma:description="Do Not Use" ma:format="Image" ma:internalName="Big_x0020_Thumbnail_x0020_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Region_kr" ma:index="19" nillable="true" ma:displayName="Local Information" ma:description="다중 선택이 가능하도록 생성 0422" ma:internalName="Region_kr" ma:readOnly="false">
      <xsd:complexType>
        <xsd:complexContent>
          <xsd:extension base="dms:MultiChoice">
            <xsd:sequence>
              <xsd:element name="Value" maxOccurs="unbounded" minOccurs="0" nillable="true">
                <xsd:simpleType>
                  <xsd:restriction base="dms:Choice">
                    <xsd:enumeration value="Global"/>
                    <xsd:enumeration value="Asia"/>
                    <xsd:enumeration value="America"/>
                    <xsd:enumeration value="Europe"/>
                    <xsd:enumeration value="MENA(Middle East &amp; Africa)"/>
                  </xsd:restriction>
                </xsd:simpleType>
              </xsd:element>
            </xsd:sequence>
          </xsd:extension>
        </xsd:complexContent>
      </xsd:complexType>
    </xsd:element>
    <xsd:element name="Industry_x0020_Sector_x002f_SubSector_x0020_Selection_metalogix" ma:index="20" nillable="true" ma:displayName="Industry Sector/SubSector Selection_metalogix" ma:description="* 구 작성 창입니다. 입력하지 않는 란입니다." ma:internalName="Industry_x0020_Sector_x002f_SubSector_x0020_Selection_metalogix" ma:readOnly="false">
      <xsd:simpleType>
        <xsd:restriction base="dms:Note"/>
      </xsd:simpleType>
    </xsd:element>
    <xsd:element name="Function_x002f_Service_x002f_SubService_x0020_Selection_metalogix" ma:index="21" nillable="true" ma:displayName="Function/Service/SubService Selection_metalogix" ma:description="* 구 작성 창입니다. 입력하지 않는 란입니다." ma:internalName="Function_x002f_Service_x002f_SubService_x0020_Selection_metalogix" ma:readOnly="false">
      <xsd:simpleType>
        <xsd:restriction base="dms:Note"/>
      </xsd:simpleType>
    </xsd:element>
    <xsd:element name="Language_metalogix" ma:index="22" nillable="true" ma:displayName="Language" ma:default="Korean" ma:format="Dropdown" ma:internalName="Language_metalogix" ma:readOnly="false">
      <xsd:simpleType>
        <xsd:union memberTypes="dms:Text">
          <xsd:simpleType>
            <xsd:restriction base="dms:Choice">
              <xsd:enumeration value="Korean"/>
              <xsd:enumeration value="English"/>
            </xsd:restriction>
          </xsd:simpleType>
        </xsd:union>
      </xsd:simpleType>
    </xsd:element>
    <xsd:element name="Media_x0020_Type_metalogix" ma:index="23" nillable="true" ma:displayName="Media Type" ma:default="PDF" ma:format="RadioButtons" ma:internalName="Media_x0020_Type_metalogix" ma:readOnly="false">
      <xsd:simpleType>
        <xsd:union memberTypes="dms:Text">
          <xsd:simpleType>
            <xsd:restriction base="dms:Choice">
              <xsd:enumeration value="DOC"/>
              <xsd:enumeration value="MSG"/>
              <xsd:enumeration value="PDF"/>
              <xsd:enumeration value="PPT"/>
              <xsd:enumeration value="TXT"/>
            </xsd:restriction>
          </xsd:simpleType>
        </xsd:union>
      </xsd:simpleType>
    </xsd:element>
    <xsd:element name="Global_x0020_Country_metalogix" ma:index="24" nillable="true" ma:displayName="Global Country" ma:description="Identifies the Country who owns the content and where it was created" ma:internalName="Global_x0020_Country_metalogix" ma:readOnly="false">
      <xsd:simpleType>
        <xsd:restriction base="dms:Text">
          <xsd:maxLength value="255"/>
        </xsd:restriction>
      </xsd:simpleType>
    </xsd:element>
    <xsd:element name="Audience_x0020_Level_metalogix" ma:index="25" nillable="true" ma:displayName="Audience Level" ma:default="All" ma:description="All, Partner, Sr. Mgr., Mgr., Associate" ma:format="Dropdown" ma:internalName="Audience_x0020_Level_metalogix" ma:readOnly="false">
      <xsd:simpleType>
        <xsd:restriction base="dms:Choice">
          <xsd:enumeration value="All"/>
          <xsd:enumeration value="Partner"/>
          <xsd:enumeration value="Sr. Mgr."/>
          <xsd:enumeration value="Mgr."/>
          <xsd:enumeration value="Associate"/>
        </xsd:restriction>
      </xsd:simpleType>
    </xsd:element>
    <xsd:element name="Content_x0020_Use_metalogix" ma:index="26" nillable="true" ma:displayName="Content Use" ma:description="Select 'Internal' for internal use only or 'Internal/External' for public use" ma:format="Dropdown" ma:internalName="Content_x0020_Use_metalogix" ma:readOnly="false">
      <xsd:simpleType>
        <xsd:restriction base="dms:Choice">
          <xsd:enumeration value="Internal"/>
          <xsd:enumeration value="Internal/External'"/>
        </xsd:restriction>
      </xsd:simpleType>
    </xsd:element>
    <xsd:element name="Primary_x0020_Owner_metalogix" ma:index="27" nillable="true" ma:displayName="Primary Owner" ma:default="No Selection" ma:description="Identifies the function, industry, business group which owns the content" ma:format="Dropdown" ma:internalName="Primary_x0020_Owner_metalogix" ma:readOnly="false">
      <xsd:simpleType>
        <xsd:restriction base="dms:Choice">
          <xsd:enumeration value="No Selection"/>
          <xsd:enumeration value="Advisory"/>
          <xsd:enumeration value="Audit"/>
          <xsd:enumeration value="Communucations"/>
          <xsd:enumeration value="Finance and Administration"/>
          <xsd:enumeration value="Human Resources"/>
          <xsd:enumeration value="Information Technology"/>
          <xsd:enumeration value="Knowledge Management"/>
          <xsd:enumeration value="Learning &amp; Development"/>
          <xsd:enumeration value="Legal Services"/>
          <xsd:enumeration value="Marketing"/>
          <xsd:enumeration value="Quality &amp; Risk Management"/>
          <xsd:enumeration value="Research"/>
          <xsd:enumeration value="Tax"/>
        </xsd:restriction>
      </xsd:simpleType>
    </xsd:element>
    <xsd:element name="Publication_x0020_Date_metalogix" ma:index="28" nillable="true" ma:displayName="Publication Date" ma:description="Date the content was published" ma:format="DateOnly" ma:internalName="Publication_x0020_Date_metalogix" ma:readOnly="false">
      <xsd:simpleType>
        <xsd:restriction base="dms:DateTime"/>
      </xsd:simpleType>
    </xsd:element>
    <xsd:element name="Category" ma:index="32" nillable="true" ma:displayName="Category" ma:default="All" ma:description="FS/CM/IM/IGH/TMT에서 문서가 보여야 하는 경우 필수로 입력합니다.&#10;입력되지 않은 값은 각각의 페이지에서 표시되지 않습니다." ma:internalName="Category" ma:readOnly="false">
      <xsd:complexType>
        <xsd:complexContent>
          <xsd:extension base="dms:MultiChoiceFillIn">
            <xsd:sequence>
              <xsd:element name="Value" maxOccurs="unbounded" minOccurs="0" nillable="true">
                <xsd:simpleType>
                  <xsd:union memberTypes="dms:Text">
                    <xsd:simpleType>
                      <xsd:restriction base="dms:Choice">
                        <xsd:enumeration value="All"/>
                        <xsd:enumeration value="Consumer Markets"/>
                        <xsd:enumeration value="Financial Services"/>
                        <xsd:enumeration value="Industrial Markets"/>
                        <xsd:enumeration value="Infrastructure, Government and Healthcare"/>
                        <xsd:enumeration value="Technology, Media &amp; Telecommunications"/>
                        <xsd:enumeration value="M&amp;A"/>
                      </xsd:restriction>
                    </xsd:simpleType>
                  </xsd:union>
                </xsd:simpleType>
              </xsd:element>
            </xsd:sequence>
          </xsd:extension>
        </xsd:complexContent>
      </xsd:complexType>
    </xsd:element>
    <xsd:element name="MediaServiceMetadata" ma:index="34" nillable="true" ma:displayName="MediaServiceMetadata" ma:hidden="true" ma:internalName="MediaServiceMetadata" ma:readOnly="true">
      <xsd:simpleType>
        <xsd:restriction base="dms:Note"/>
      </xsd:simpleType>
    </xsd:element>
    <xsd:element name="MediaServiceFastMetadata" ma:index="35" nillable="true" ma:displayName="MediaServiceFastMetadata" ma:hidden="true" ma:internalName="MediaServiceFastMetadata" ma:readOnly="true">
      <xsd:simpleType>
        <xsd:restriction base="dms:Note"/>
      </xsd:simpleType>
    </xsd:element>
    <xsd:element name="MediaServiceObjectDetectorVersions" ma:index="3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8"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10" ma:displayName="Comments"/>
        <xsd:element name="keywords" minOccurs="0" maxOccurs="1" type="xsd:string" ma:index="9"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ED7A70-E524-458A-AF01-08531447576B}">
  <ds:schemaRefs>
    <ds:schemaRef ds:uri="a6565e09-5864-4678-8d5f-23ac74c58b18"/>
    <ds:schemaRef ds:uri="http://purl.org/dc/elements/1.1/"/>
    <ds:schemaRef ds:uri="http://purl.org/dc/dcmitype/"/>
    <ds:schemaRef ds:uri="http://schemas.microsoft.com/office/2006/documentManagement/types"/>
    <ds:schemaRef ds:uri="e2073511-092b-453c-86c4-757771ac7067"/>
    <ds:schemaRef ds:uri="http://schemas.microsoft.com/office/infopath/2007/PartnerControls"/>
    <ds:schemaRef ds:uri="http://schemas.openxmlformats.org/package/2006/metadata/core-properties"/>
    <ds:schemaRef ds:uri="4243d5be-521d-4052-81ca-f0f31ea6f2da"/>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442430B1-B197-46DA-885B-D6DD7FC33349}">
  <ds:schemaRefs>
    <ds:schemaRef ds:uri="http://schemas.microsoft.com/sharepoint/v3/contenttype/forms"/>
  </ds:schemaRefs>
</ds:datastoreItem>
</file>

<file path=customXml/itemProps3.xml><?xml version="1.0" encoding="utf-8"?>
<ds:datastoreItem xmlns:ds="http://schemas.openxmlformats.org/officeDocument/2006/customXml" ds:itemID="{3556AA6A-FA64-4781-A262-760527990386}"/>
</file>

<file path=docMetadata/LabelInfo.xml><?xml version="1.0" encoding="utf-8"?>
<clbl:labelList xmlns:clbl="http://schemas.microsoft.com/office/2020/mipLabelMetadata">
  <clbl:label id="{deff24bb-2089-4400-8c8e-f71e680378b2}" enabled="0" method="" siteId="{deff24bb-2089-4400-8c8e-f71e680378b2}" removed="1"/>
</clbl:labelList>
</file>

<file path=docProps/app.xml><?xml version="1.0" encoding="utf-8"?>
<Properties xmlns="http://schemas.openxmlformats.org/officeDocument/2006/extended-properties" xmlns:vt="http://schemas.openxmlformats.org/officeDocument/2006/docPropsVTypes">
  <Template/>
  <TotalTime>91888</TotalTime>
  <Words>33309</Words>
  <Application>Microsoft Office PowerPoint</Application>
  <PresentationFormat>A4 용지(210x297mm)</PresentationFormat>
  <Paragraphs>3266</Paragraphs>
  <Slides>103</Slides>
  <Notes>0</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103</vt:i4>
      </vt:variant>
    </vt:vector>
  </HeadingPairs>
  <TitlesOfParts>
    <vt:vector size="115" baseType="lpstr">
      <vt:lpstr>KoPub돋움체 Bold</vt:lpstr>
      <vt:lpstr>KoPub돋움체 Light</vt:lpstr>
      <vt:lpstr>KoPub돋움체 Medium</vt:lpstr>
      <vt:lpstr>맑은 고딕</vt:lpstr>
      <vt:lpstr>Arial</vt:lpstr>
      <vt:lpstr>Calibri</vt:lpstr>
      <vt:lpstr>KPMG Bold</vt:lpstr>
      <vt:lpstr>KPMG Extralight</vt:lpstr>
      <vt:lpstr>Univers for KPMG</vt:lpstr>
      <vt:lpstr>Univers for KPMG Light</vt:lpstr>
      <vt:lpstr>Wingdings</vt:lpstr>
      <vt:lpstr>KPMG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KPMG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20231213_MF_금융산업 FACTBOOK &lt;2023년 규제&gt;</dc:title>
  <dc:subject/>
  <dc:creator>삼정KPMG 경제연구원</dc:creator>
  <cp:keywords/>
  <dc:description/>
  <cp:lastModifiedBy>Choi, Yeon-Kyung (KR/ERI)</cp:lastModifiedBy>
  <cp:revision>4736</cp:revision>
  <cp:lastPrinted>2023-12-12T02:08:14Z</cp:lastPrinted>
  <dcterms:created xsi:type="dcterms:W3CDTF">2015-03-05T08:26:34Z</dcterms:created>
  <dcterms:modified xsi:type="dcterms:W3CDTF">2023-12-13T04:46:20Z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0x01010078007A509638504CA075577B0A78C43C</vt:lpwstr>
  </property>
  <property fmtid="{D5CDD505-2E9C-101B-9397-08002B2CF9AE}" pid="3" name="MediaServiceImageTags">
    <vt:lpwstr/>
  </property>
</Properties>
</file>